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7" r:id="rId2"/>
    <p:sldId id="256" r:id="rId3"/>
  </p:sldIdLst>
  <p:sldSz cx="6858000" cy="9906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B47D3CE4-EAF7-4DA6-AD53-670FEF51A2D9}">
          <p14:sldIdLst>
            <p14:sldId id="257"/>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64" d="100"/>
          <a:sy n="64" d="100"/>
        </p:scale>
        <p:origin x="224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765E5D-9B1C-29E6-EDE8-FA80B3EA3A68}"/>
              </a:ext>
            </a:extLst>
          </p:cNvPr>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0AE7A46-ACCA-59F2-4828-D696C74250C4}"/>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1E86E6B-D475-5BE0-F058-B9F0E183DEB6}"/>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5" name="フッター プレースホルダー 4">
            <a:extLst>
              <a:ext uri="{FF2B5EF4-FFF2-40B4-BE49-F238E27FC236}">
                <a16:creationId xmlns:a16="http://schemas.microsoft.com/office/drawing/2014/main" id="{9C45C250-45F4-A0FF-0476-9BF47F2B1B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6DFD58-C609-3CC1-DA59-62249ADC989E}"/>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366608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DDB864-A3E5-0BC8-BF20-4130C1A68E8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FB62644-8B01-B5CE-C99F-6109B8815D0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D854245-7A68-582F-A635-11B3DE329BBE}"/>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5" name="フッター プレースホルダー 4">
            <a:extLst>
              <a:ext uri="{FF2B5EF4-FFF2-40B4-BE49-F238E27FC236}">
                <a16:creationId xmlns:a16="http://schemas.microsoft.com/office/drawing/2014/main" id="{14473D64-1E28-22C6-17B1-0B090A56418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02B598D-21CE-AA8B-DE79-022A416420AB}"/>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1070337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3A07CE-F856-72A0-E509-92C1E7B0D8A5}"/>
              </a:ext>
            </a:extLst>
          </p:cNvPr>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BF70FEB-5694-D33B-F711-F1B18FC23395}"/>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8AC7050-CFC9-825C-4911-4795EC476EA4}"/>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5" name="フッター プレースホルダー 4">
            <a:extLst>
              <a:ext uri="{FF2B5EF4-FFF2-40B4-BE49-F238E27FC236}">
                <a16:creationId xmlns:a16="http://schemas.microsoft.com/office/drawing/2014/main" id="{8240A701-44F7-CBB5-02FA-FAF60A7F2FE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280CE38-39BE-451F-416E-469DF58558F8}"/>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4093470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52D41D-FD0A-6F4A-BC63-9E56665307B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15CA426-AECA-1C48-D63C-813DA78C8384}"/>
              </a:ext>
            </a:extLst>
          </p:cNvPr>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384D111-76C0-6DAA-070B-DC2F90CA3B5F}"/>
              </a:ext>
            </a:extLst>
          </p:cNvPr>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E06EB8D-6904-6DED-CA93-A6B590B58F1F}"/>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6" name="フッター プレースホルダー 5">
            <a:extLst>
              <a:ext uri="{FF2B5EF4-FFF2-40B4-BE49-F238E27FC236}">
                <a16:creationId xmlns:a16="http://schemas.microsoft.com/office/drawing/2014/main" id="{9F860BCA-D11F-6AD3-DF5D-85E0C032537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75FE12-0726-1462-91F7-86468689C28E}"/>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2499706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F9D1C2-7B9F-7613-7461-4E3DB6083CB7}"/>
              </a:ext>
            </a:extLst>
          </p:cNvPr>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5DF607E-93D6-A6D3-5A08-2B0DF0CC6191}"/>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EE5CED8-993E-DE82-85B4-9146DB690650}"/>
              </a:ext>
            </a:extLst>
          </p:cNvPr>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71080B8-C3E2-D627-41FB-48FD809B1A64}"/>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45B6C42-0081-60DB-023E-267525380736}"/>
              </a:ext>
            </a:extLst>
          </p:cNvPr>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8F320F6-3879-7631-06B0-95E678EC7F20}"/>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8" name="フッター プレースホルダー 7">
            <a:extLst>
              <a:ext uri="{FF2B5EF4-FFF2-40B4-BE49-F238E27FC236}">
                <a16:creationId xmlns:a16="http://schemas.microsoft.com/office/drawing/2014/main" id="{04CFFEC2-7232-BB6F-823E-57B6F9C51DB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CC5AACC-9A4D-C3C8-86F8-F38A08F1ED37}"/>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1526175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741714-427D-5941-6354-C4E21F1FF98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C57DE8A-F006-C538-7E45-5731EF937FA1}"/>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4" name="フッター プレースホルダー 3">
            <a:extLst>
              <a:ext uri="{FF2B5EF4-FFF2-40B4-BE49-F238E27FC236}">
                <a16:creationId xmlns:a16="http://schemas.microsoft.com/office/drawing/2014/main" id="{EE329A82-6FFD-BAA9-D815-7792C0DEE4B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63C2F1C-DFB3-665F-834D-9132BC75E6AD}"/>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346343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B2520E4-A90C-28F0-14AE-439E45E89F55}"/>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3" name="フッター プレースホルダー 2">
            <a:extLst>
              <a:ext uri="{FF2B5EF4-FFF2-40B4-BE49-F238E27FC236}">
                <a16:creationId xmlns:a16="http://schemas.microsoft.com/office/drawing/2014/main" id="{E7FF8AF2-F3AB-2711-33B4-38F31FBBF81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69C6B30-78C0-1A8B-FC52-800A38B848B1}"/>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108486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8A4A9F-4354-2CDD-C677-2069E12F28B3}"/>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03058E5-09AC-3436-753B-538754722836}"/>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A9B6A3D8-C45C-3812-9772-CAD15B944D91}"/>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7D2DC77-64DD-6042-B69A-9A6BC26B23F3}"/>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6" name="フッター プレースホルダー 5">
            <a:extLst>
              <a:ext uri="{FF2B5EF4-FFF2-40B4-BE49-F238E27FC236}">
                <a16:creationId xmlns:a16="http://schemas.microsoft.com/office/drawing/2014/main" id="{524DFE13-7248-39A5-439E-6FDC360D193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554A2CC-A6BB-D385-70D6-B866EE1E2564}"/>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1871023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5BF7B2-D179-EA88-12FD-D721194C9926}"/>
              </a:ext>
            </a:extLst>
          </p:cNvPr>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27BA22B-B4BC-87B9-75E4-5F135E8C6563}"/>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a:extLst>
              <a:ext uri="{FF2B5EF4-FFF2-40B4-BE49-F238E27FC236}">
                <a16:creationId xmlns:a16="http://schemas.microsoft.com/office/drawing/2014/main" id="{2970B836-70C1-F4D1-F191-18BDBC5FE482}"/>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F670322-5D1E-F858-A3FA-AA75546CC0BB}"/>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6" name="フッター プレースホルダー 5">
            <a:extLst>
              <a:ext uri="{FF2B5EF4-FFF2-40B4-BE49-F238E27FC236}">
                <a16:creationId xmlns:a16="http://schemas.microsoft.com/office/drawing/2014/main" id="{D0415DB1-FEDA-C7C1-C378-4CF55B942FF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62E62FB-96BC-6F77-442E-EE66C0783D06}"/>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3235413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0151CD-3F09-45AD-7E33-A44FEF1B928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C097BB9-914E-5D7F-3260-78A67E48283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790DA29-88D6-1D2E-5539-D8FB8BE11032}"/>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5" name="フッター プレースホルダー 4">
            <a:extLst>
              <a:ext uri="{FF2B5EF4-FFF2-40B4-BE49-F238E27FC236}">
                <a16:creationId xmlns:a16="http://schemas.microsoft.com/office/drawing/2014/main" id="{C1FBCFF1-5F2C-579B-F496-C1D287CB816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4F71F1F-BCF1-9B88-EA72-8219B7287ECA}"/>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3245508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11CF042-A8AB-C863-F06E-CA5AA8D0E331}"/>
              </a:ext>
            </a:extLst>
          </p:cNvPr>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1CBFC1B-4BF6-67BB-0053-6D9A25EE8340}"/>
              </a:ext>
            </a:extLst>
          </p:cNvPr>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1684F2B-645B-CE65-C4A5-A23D7C60E806}"/>
              </a:ext>
            </a:extLst>
          </p:cNvPr>
          <p:cNvSpPr>
            <a:spLocks noGrp="1"/>
          </p:cNvSpPr>
          <p:nvPr>
            <p:ph type="dt" sz="half" idx="10"/>
          </p:nvPr>
        </p:nvSpPr>
        <p:spPr/>
        <p:txBody>
          <a:bodyPr/>
          <a:lstStyle/>
          <a:p>
            <a:fld id="{44717224-27AD-4237-B5C9-685D22BE3AC0}" type="datetimeFigureOut">
              <a:rPr kumimoji="1" lang="ja-JP" altLang="en-US" smtClean="0"/>
              <a:t>2025/10/30</a:t>
            </a:fld>
            <a:endParaRPr kumimoji="1" lang="ja-JP" altLang="en-US"/>
          </a:p>
        </p:txBody>
      </p:sp>
      <p:sp>
        <p:nvSpPr>
          <p:cNvPr id="5" name="フッター プレースホルダー 4">
            <a:extLst>
              <a:ext uri="{FF2B5EF4-FFF2-40B4-BE49-F238E27FC236}">
                <a16:creationId xmlns:a16="http://schemas.microsoft.com/office/drawing/2014/main" id="{ECEF91DD-DE15-9874-9432-5ADE937CBC7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AF40CE-EDFD-79FA-F710-BD3093D21BEB}"/>
              </a:ext>
            </a:extLst>
          </p:cNvPr>
          <p:cNvSpPr>
            <a:spLocks noGrp="1"/>
          </p:cNvSpPr>
          <p:nvPr>
            <p:ph type="sldNum" sz="quarter" idx="12"/>
          </p:nvPr>
        </p:nvSpPr>
        <p:spPr/>
        <p:txBody>
          <a:body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314055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ABD9549-1487-07CE-EB45-4F1AA86F3B40}"/>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584C6AC-1E77-0F02-E396-4D920C346503}"/>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B803DA7-6069-1741-0C97-73D5D041867C}"/>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44717224-27AD-4237-B5C9-685D22BE3AC0}" type="datetimeFigureOut">
              <a:rPr kumimoji="1" lang="ja-JP" altLang="en-US" smtClean="0"/>
              <a:t>2025/10/30</a:t>
            </a:fld>
            <a:endParaRPr kumimoji="1" lang="ja-JP" altLang="en-US"/>
          </a:p>
        </p:txBody>
      </p:sp>
      <p:sp>
        <p:nvSpPr>
          <p:cNvPr id="5" name="フッター プレースホルダー 4">
            <a:extLst>
              <a:ext uri="{FF2B5EF4-FFF2-40B4-BE49-F238E27FC236}">
                <a16:creationId xmlns:a16="http://schemas.microsoft.com/office/drawing/2014/main" id="{862D2F3A-4E86-636B-37E1-1DB7D20435D2}"/>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2AD98AD-F993-7B7A-A5B3-680FDDA60DCB}"/>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C8C13D2B-C153-4ECE-BCE1-D42995F7B3B0}" type="slidenum">
              <a:rPr kumimoji="1" lang="ja-JP" altLang="en-US" smtClean="0"/>
              <a:t>‹#›</a:t>
            </a:fld>
            <a:endParaRPr kumimoji="1" lang="ja-JP" altLang="en-US"/>
          </a:p>
        </p:txBody>
      </p:sp>
    </p:spTree>
    <p:extLst>
      <p:ext uri="{BB962C8B-B14F-4D97-AF65-F5344CB8AC3E}">
        <p14:creationId xmlns:p14="http://schemas.microsoft.com/office/powerpoint/2010/main" val="97357066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f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187F0BB-B2C5-8DAB-E91B-630F4EC9EC0A}"/>
              </a:ext>
            </a:extLst>
          </p:cNvPr>
          <p:cNvSpPr>
            <a:spLocks noGrp="1"/>
          </p:cNvSpPr>
          <p:nvPr>
            <p:ph type="title"/>
          </p:nvPr>
        </p:nvSpPr>
        <p:spPr>
          <a:xfrm>
            <a:off x="471486" y="374534"/>
            <a:ext cx="5915025" cy="609186"/>
          </a:xfrm>
        </p:spPr>
        <p:txBody>
          <a:bodyPr>
            <a:noAutofit/>
          </a:bodyPr>
          <a:lstStyle/>
          <a:p>
            <a:pPr algn="ctr"/>
            <a:r>
              <a:rPr lang="ja-JP" altLang="en-US" sz="2300" b="1" dirty="0">
                <a:ln w="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刈払機（草刈機）による事故に注意しましょう</a:t>
            </a:r>
          </a:p>
        </p:txBody>
      </p:sp>
      <p:sp>
        <p:nvSpPr>
          <p:cNvPr id="9" name="コンテンツ プレースホルダー 8">
            <a:extLst>
              <a:ext uri="{FF2B5EF4-FFF2-40B4-BE49-F238E27FC236}">
                <a16:creationId xmlns:a16="http://schemas.microsoft.com/office/drawing/2014/main" id="{8A2E0C8A-9F88-1224-360D-BDC366BB5A5A}"/>
              </a:ext>
            </a:extLst>
          </p:cNvPr>
          <p:cNvSpPr>
            <a:spLocks noGrp="1"/>
          </p:cNvSpPr>
          <p:nvPr>
            <p:ph idx="1"/>
          </p:nvPr>
        </p:nvSpPr>
        <p:spPr>
          <a:xfrm>
            <a:off x="471487" y="983720"/>
            <a:ext cx="5915024" cy="8422226"/>
          </a:xfrm>
        </p:spPr>
        <p:txBody>
          <a:bodyPr>
            <a:normAutofit/>
          </a:bodyPr>
          <a:lstStyle/>
          <a:p>
            <a:pPr marL="0" indent="0">
              <a:buNone/>
            </a:pPr>
            <a:r>
              <a:rPr lang="ja-JP" altLang="en-US" sz="1000" dirty="0"/>
              <a:t>　</a:t>
            </a:r>
            <a:endParaRPr lang="en-US" altLang="ja-JP" sz="1000" dirty="0"/>
          </a:p>
          <a:p>
            <a:pPr marL="0" indent="0">
              <a:lnSpc>
                <a:spcPct val="100000"/>
              </a:lnSpc>
              <a:buNone/>
            </a:pPr>
            <a:r>
              <a:rPr lang="ja-JP" altLang="en-US" sz="1000" dirty="0">
                <a:solidFill>
                  <a:schemeClr val="tx1"/>
                </a:solidFill>
              </a:rPr>
              <a:t>　</a:t>
            </a:r>
            <a:r>
              <a:rPr lang="ja-JP" altLang="en-US" sz="1300" dirty="0">
                <a:solidFill>
                  <a:schemeClr val="tx1"/>
                </a:solidFill>
              </a:rPr>
              <a:t>人力で行うと重労働である草刈りを動力で行うことができる刈払機（草刈機）は、便利で身近な機械です。しかし、高速で回転する刈刃が露出しているため、十分安全に留意して使用しないと大変危険です。</a:t>
            </a:r>
            <a:endParaRPr lang="en-US" altLang="ja-JP" sz="1300" dirty="0">
              <a:solidFill>
                <a:schemeClr val="tx1"/>
              </a:solidFill>
            </a:endParaRPr>
          </a:p>
          <a:p>
            <a:pPr marL="0" indent="0">
              <a:lnSpc>
                <a:spcPct val="100000"/>
              </a:lnSpc>
              <a:buNone/>
            </a:pPr>
            <a:r>
              <a:rPr lang="ja-JP" altLang="en-US" sz="1300" dirty="0"/>
              <a:t>　</a:t>
            </a:r>
            <a:r>
              <a:rPr lang="ja-JP" altLang="en-US" sz="1300" dirty="0">
                <a:solidFill>
                  <a:schemeClr val="tx1"/>
                </a:solidFill>
              </a:rPr>
              <a:t>令和７年度小名浜地区においても、市民総ぐるみ運動（清掃活動）中に刈払機による事故が２件発生していますので、刈払機の作業者だけではなく、刈払機の周囲で作業される方への注意喚起もお願いします。</a:t>
            </a:r>
            <a:endParaRPr lang="en-US" altLang="ja-JP" sz="1300" dirty="0">
              <a:solidFill>
                <a:schemeClr val="tx1"/>
              </a:solidFill>
            </a:endParaRPr>
          </a:p>
          <a:p>
            <a:pPr marL="0" indent="0">
              <a:buNone/>
            </a:pPr>
            <a:endParaRPr lang="en-US" altLang="ja-JP" sz="1050" dirty="0">
              <a:solidFill>
                <a:schemeClr val="tx1"/>
              </a:solidFill>
            </a:endParaRPr>
          </a:p>
          <a:p>
            <a:pPr marL="0" indent="0">
              <a:buNone/>
            </a:pPr>
            <a:r>
              <a:rPr lang="en-US" altLang="ja-JP" sz="1100" dirty="0">
                <a:solidFill>
                  <a:schemeClr val="tx1"/>
                </a:solidFill>
              </a:rPr>
              <a:t>【</a:t>
            </a:r>
            <a:r>
              <a:rPr lang="ja-JP" altLang="en-US" sz="1100" dirty="0">
                <a:solidFill>
                  <a:schemeClr val="tx1"/>
                </a:solidFill>
              </a:rPr>
              <a:t>事故１</a:t>
            </a:r>
            <a:r>
              <a:rPr lang="en-US" altLang="ja-JP" sz="1100" dirty="0">
                <a:solidFill>
                  <a:schemeClr val="tx1"/>
                </a:solidFill>
              </a:rPr>
              <a:t>】</a:t>
            </a:r>
          </a:p>
          <a:p>
            <a:pPr marL="0" indent="0">
              <a:buNone/>
            </a:pPr>
            <a:r>
              <a:rPr lang="ja-JP" altLang="en-US" sz="1100" dirty="0">
                <a:solidFill>
                  <a:schemeClr val="tx1"/>
                </a:solidFill>
              </a:rPr>
              <a:t>　公園の除草作業を刈払機にて行っていたところ、刈払機の刃</a:t>
            </a:r>
            <a:endParaRPr lang="en-US" altLang="ja-JP" sz="1100" dirty="0">
              <a:solidFill>
                <a:schemeClr val="tx1"/>
              </a:solidFill>
            </a:endParaRPr>
          </a:p>
          <a:p>
            <a:pPr marL="0" indent="0">
              <a:buNone/>
            </a:pPr>
            <a:r>
              <a:rPr lang="ja-JP" altLang="en-US" sz="1100" dirty="0">
                <a:solidFill>
                  <a:schemeClr val="tx1"/>
                </a:solidFill>
              </a:rPr>
              <a:t>と地面が接触したことによる飛び石によって、作業のため公園</a:t>
            </a:r>
            <a:endParaRPr lang="en-US" altLang="ja-JP" sz="1100" dirty="0">
              <a:solidFill>
                <a:schemeClr val="tx1"/>
              </a:solidFill>
            </a:endParaRPr>
          </a:p>
          <a:p>
            <a:pPr marL="0" indent="0">
              <a:buNone/>
            </a:pPr>
            <a:r>
              <a:rPr lang="ja-JP" altLang="en-US" sz="1100" dirty="0">
                <a:solidFill>
                  <a:schemeClr val="tx1"/>
                </a:solidFill>
              </a:rPr>
              <a:t>内に駐車していた軽トラックの左ドアガラスを破損させた。</a:t>
            </a:r>
          </a:p>
          <a:p>
            <a:pPr marL="0" indent="0">
              <a:buNone/>
            </a:pPr>
            <a:endParaRPr lang="en-US" altLang="ja-JP" sz="1100" dirty="0"/>
          </a:p>
          <a:p>
            <a:pPr marL="0" indent="0">
              <a:buNone/>
            </a:pPr>
            <a:r>
              <a:rPr lang="en-US" altLang="ja-JP" sz="1100" dirty="0">
                <a:solidFill>
                  <a:schemeClr val="tx1"/>
                </a:solidFill>
              </a:rPr>
              <a:t>【</a:t>
            </a:r>
            <a:r>
              <a:rPr lang="ja-JP" altLang="en-US" sz="1100" dirty="0">
                <a:solidFill>
                  <a:schemeClr val="tx1"/>
                </a:solidFill>
              </a:rPr>
              <a:t>事</a:t>
            </a:r>
            <a:r>
              <a:rPr lang="ja-JP" altLang="en-US" sz="1100" dirty="0"/>
              <a:t>故</a:t>
            </a:r>
            <a:r>
              <a:rPr lang="ja-JP" altLang="en-US" sz="1100" dirty="0">
                <a:solidFill>
                  <a:schemeClr val="tx1"/>
                </a:solidFill>
              </a:rPr>
              <a:t>２</a:t>
            </a:r>
            <a:r>
              <a:rPr lang="en-US" altLang="ja-JP" sz="1100" dirty="0">
                <a:solidFill>
                  <a:schemeClr val="tx1"/>
                </a:solidFill>
              </a:rPr>
              <a:t>】</a:t>
            </a:r>
          </a:p>
          <a:p>
            <a:pPr marL="0" indent="0">
              <a:buNone/>
            </a:pPr>
            <a:r>
              <a:rPr lang="ja-JP" altLang="en-US" sz="1100" dirty="0">
                <a:solidFill>
                  <a:schemeClr val="tx1"/>
                </a:solidFill>
              </a:rPr>
              <a:t>　歩道の除草作業を刈払機にて行っていたところ、刈払機の刃</a:t>
            </a:r>
            <a:endParaRPr lang="en-US" altLang="ja-JP" sz="1100" dirty="0">
              <a:solidFill>
                <a:schemeClr val="tx1"/>
              </a:solidFill>
            </a:endParaRPr>
          </a:p>
          <a:p>
            <a:pPr marL="0" indent="0">
              <a:buNone/>
            </a:pPr>
            <a:r>
              <a:rPr lang="ja-JP" altLang="en-US" sz="1100" dirty="0">
                <a:solidFill>
                  <a:schemeClr val="tx1"/>
                </a:solidFill>
              </a:rPr>
              <a:t>と地面が接触したことによる飛散物</a:t>
            </a:r>
            <a:r>
              <a:rPr lang="en-US" altLang="ja-JP" sz="1100" dirty="0"/>
              <a:t>(</a:t>
            </a:r>
            <a:r>
              <a:rPr lang="ja-JP" altLang="en-US" sz="1100" dirty="0">
                <a:solidFill>
                  <a:schemeClr val="tx1"/>
                </a:solidFill>
              </a:rPr>
              <a:t>針金</a:t>
            </a:r>
            <a:r>
              <a:rPr lang="en-US" altLang="ja-JP" sz="1100" dirty="0">
                <a:solidFill>
                  <a:schemeClr val="tx1"/>
                </a:solidFill>
              </a:rPr>
              <a:t>)</a:t>
            </a:r>
            <a:r>
              <a:rPr lang="ja-JP" altLang="en-US" sz="1100" dirty="0">
                <a:solidFill>
                  <a:schemeClr val="tx1"/>
                </a:solidFill>
              </a:rPr>
              <a:t>が数</a:t>
            </a:r>
            <a:r>
              <a:rPr lang="ja-JP" altLang="en-US" sz="1100" dirty="0"/>
              <a:t>メートル程</a:t>
            </a:r>
            <a:r>
              <a:rPr lang="ja-JP" altLang="en-US" sz="1100" dirty="0">
                <a:solidFill>
                  <a:schemeClr val="tx1"/>
                </a:solidFill>
              </a:rPr>
              <a:t>離れ</a:t>
            </a:r>
            <a:endParaRPr lang="en-US" altLang="ja-JP" sz="1100" dirty="0">
              <a:solidFill>
                <a:schemeClr val="tx1"/>
              </a:solidFill>
            </a:endParaRPr>
          </a:p>
          <a:p>
            <a:pPr marL="0" indent="0">
              <a:buNone/>
            </a:pPr>
            <a:r>
              <a:rPr lang="ja-JP" altLang="en-US" sz="1100" dirty="0">
                <a:solidFill>
                  <a:schemeClr val="tx1"/>
                </a:solidFill>
              </a:rPr>
              <a:t>た所で他の作業をしていた方の右肘に刺さり、現場では摘出で</a:t>
            </a:r>
            <a:endParaRPr lang="en-US" altLang="ja-JP" sz="1100" dirty="0">
              <a:solidFill>
                <a:schemeClr val="tx1"/>
              </a:solidFill>
            </a:endParaRPr>
          </a:p>
          <a:p>
            <a:pPr marL="0" indent="0">
              <a:buNone/>
            </a:pPr>
            <a:r>
              <a:rPr lang="ja-JP" altLang="en-US" sz="1100" dirty="0">
                <a:solidFill>
                  <a:schemeClr val="tx1"/>
                </a:solidFill>
              </a:rPr>
              <a:t>きず救急搬送先の病院にて摘出し、８針縫合する創傷を負った。</a:t>
            </a:r>
            <a:endParaRPr lang="en-US" altLang="ja-JP" sz="1100" dirty="0">
              <a:solidFill>
                <a:schemeClr val="tx1"/>
              </a:solidFill>
            </a:endParaRPr>
          </a:p>
          <a:p>
            <a:pPr marL="0" indent="0">
              <a:buNone/>
            </a:pPr>
            <a:endParaRPr lang="ja-JP" altLang="en-US" sz="1100" dirty="0">
              <a:solidFill>
                <a:schemeClr val="tx1"/>
              </a:solidFill>
            </a:endParaRPr>
          </a:p>
          <a:p>
            <a:pPr marL="0" indent="0">
              <a:buNone/>
            </a:pPr>
            <a:endParaRPr lang="en-US" altLang="ja-JP" sz="1000" u="dbl" dirty="0">
              <a:solidFill>
                <a:schemeClr val="tx1"/>
              </a:solidFill>
            </a:endParaRPr>
          </a:p>
          <a:p>
            <a:pPr marL="0" indent="0">
              <a:buNone/>
            </a:pPr>
            <a:endParaRPr lang="ja-JP" altLang="en-US" sz="1000" u="dbl" dirty="0">
              <a:solidFill>
                <a:schemeClr val="tx1"/>
              </a:solidFill>
            </a:endParaRPr>
          </a:p>
          <a:p>
            <a:pPr marL="0" indent="0">
              <a:buNone/>
            </a:pPr>
            <a:r>
              <a:rPr lang="ja-JP" altLang="en-US" sz="1200" b="1" dirty="0">
                <a:solidFill>
                  <a:schemeClr val="tx1"/>
                </a:solidFill>
                <a:latin typeface="BIZ UDPゴシック" panose="020B0400000000000000" pitchFamily="50" charset="-128"/>
                <a:ea typeface="BIZ UDPゴシック" panose="020B0400000000000000" pitchFamily="50" charset="-128"/>
              </a:rPr>
              <a:t>　</a:t>
            </a:r>
            <a:r>
              <a:rPr lang="ja-JP" altLang="en-US" sz="1300" b="1" dirty="0">
                <a:solidFill>
                  <a:schemeClr val="tx1"/>
                </a:solidFill>
                <a:latin typeface="BIZ UDPゴシック" panose="020B0400000000000000" pitchFamily="50" charset="-128"/>
                <a:ea typeface="BIZ UDPゴシック" panose="020B0400000000000000" pitchFamily="50" charset="-128"/>
              </a:rPr>
              <a:t>刈払機を使用する際の注意点</a:t>
            </a:r>
          </a:p>
          <a:p>
            <a:pPr marL="0" indent="0">
              <a:lnSpc>
                <a:spcPct val="150000"/>
              </a:lnSpc>
              <a:buNone/>
            </a:pPr>
            <a:r>
              <a:rPr lang="ja-JP" altLang="en-US" sz="1100" dirty="0">
                <a:solidFill>
                  <a:schemeClr val="tx1"/>
                </a:solidFill>
              </a:rPr>
              <a:t>　草刈り作業中の事故を防ぐため、次の点に十分注意してください。</a:t>
            </a:r>
          </a:p>
          <a:p>
            <a:pPr marL="0" indent="0">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１</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刈払機を使用する前には必ず取扱説明書を読みましょう。　</a:t>
            </a:r>
            <a:endParaRPr lang="en-US" altLang="ja-JP" sz="1200" b="1" u="sng" dirty="0">
              <a:solidFill>
                <a:schemeClr val="tx1"/>
              </a:solidFill>
              <a:latin typeface="BIZ UDPゴシック" panose="020B0400000000000000" pitchFamily="50" charset="-128"/>
              <a:ea typeface="BIZ UDPゴシック" panose="020B0400000000000000" pitchFamily="50" charset="-128"/>
            </a:endParaRPr>
          </a:p>
          <a:p>
            <a:pPr marL="0" indent="0">
              <a:lnSpc>
                <a:spcPct val="150000"/>
              </a:lnSpc>
              <a:buNone/>
            </a:pPr>
            <a:r>
              <a:rPr lang="ja-JP" altLang="en-US" sz="1050" dirty="0">
                <a:solidFill>
                  <a:schemeClr val="tx1"/>
                </a:solidFill>
              </a:rPr>
              <a:t>　</a:t>
            </a:r>
            <a:r>
              <a:rPr lang="ja-JP" altLang="en-US" sz="1100" dirty="0">
                <a:solidFill>
                  <a:schemeClr val="tx1"/>
                </a:solidFill>
              </a:rPr>
              <a:t>刈払機は草刈り作業に広く利用されていますが、高速で回転するむき出しの刈刃は大変危険です。使用前に必ず取扱説明書をよく読み、注意事項を確認してください。初めて使う場合は、安全のため、熟練者から指導を受けるようにしましょう。</a:t>
            </a:r>
            <a:endParaRPr lang="ja-JP" altLang="en-US" sz="1050" dirty="0">
              <a:solidFill>
                <a:schemeClr val="tx1"/>
              </a:solidFill>
            </a:endParaRPr>
          </a:p>
          <a:p>
            <a:pPr marL="0" indent="0">
              <a:buNone/>
            </a:pPr>
            <a:endParaRPr lang="en-US" altLang="ja-JP" sz="1100" b="1" u="sng" dirty="0"/>
          </a:p>
          <a:p>
            <a:pPr marL="0" indent="0">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２</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作業に適した服装、装備で行いましょう。</a:t>
            </a:r>
          </a:p>
          <a:p>
            <a:pPr marL="0" indent="0">
              <a:buNone/>
            </a:pPr>
            <a:r>
              <a:rPr lang="ja-JP" altLang="en-US" sz="1200" dirty="0">
                <a:solidFill>
                  <a:schemeClr val="tx1"/>
                </a:solidFill>
              </a:rPr>
              <a:t>　</a:t>
            </a:r>
            <a:endParaRPr lang="en-US" altLang="ja-JP" sz="1200" dirty="0">
              <a:solidFill>
                <a:schemeClr val="tx1"/>
              </a:solidFill>
            </a:endParaRPr>
          </a:p>
          <a:p>
            <a:pPr marL="0" indent="0">
              <a:buNone/>
            </a:pPr>
            <a:endParaRPr lang="en-US" altLang="ja-JP" sz="1050" b="1" u="sng" dirty="0"/>
          </a:p>
          <a:p>
            <a:pPr marL="0" indent="0">
              <a:buNone/>
            </a:pPr>
            <a:endParaRPr lang="en-US" altLang="ja-JP" sz="1050" b="1" u="sng" dirty="0">
              <a:solidFill>
                <a:schemeClr val="tx1"/>
              </a:solidFill>
            </a:endParaRPr>
          </a:p>
          <a:p>
            <a:pPr marL="0" indent="0">
              <a:buNone/>
            </a:pPr>
            <a:endParaRPr lang="en-US" altLang="ja-JP" sz="1050" b="1" u="sng" dirty="0"/>
          </a:p>
          <a:p>
            <a:pPr marL="0" indent="0">
              <a:buNone/>
            </a:pPr>
            <a:endParaRPr lang="en-US" altLang="ja-JP" sz="1100" b="1" u="sng" dirty="0"/>
          </a:p>
          <a:p>
            <a:pPr marL="0" indent="0">
              <a:lnSpc>
                <a:spcPct val="100000"/>
              </a:lnSpc>
              <a:buNone/>
            </a:pPr>
            <a:endParaRPr lang="en-US" altLang="ja-JP" sz="1000" dirty="0">
              <a:solidFill>
                <a:schemeClr val="tx1"/>
              </a:solidFill>
            </a:endParaRPr>
          </a:p>
          <a:p>
            <a:pPr marL="0" indent="0">
              <a:buNone/>
            </a:pPr>
            <a:endParaRPr lang="ja-JP" altLang="en-US" sz="1000" dirty="0"/>
          </a:p>
        </p:txBody>
      </p:sp>
      <p:pic>
        <p:nvPicPr>
          <p:cNvPr id="11" name="図 10">
            <a:extLst>
              <a:ext uri="{FF2B5EF4-FFF2-40B4-BE49-F238E27FC236}">
                <a16:creationId xmlns:a16="http://schemas.microsoft.com/office/drawing/2014/main" id="{96FD989C-89ED-342C-22D0-FC8CC6447B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4829">
            <a:off x="4649251" y="2691342"/>
            <a:ext cx="2025979" cy="1313970"/>
          </a:xfrm>
          <a:prstGeom prst="rect">
            <a:avLst/>
          </a:prstGeom>
        </p:spPr>
      </p:pic>
      <p:sp>
        <p:nvSpPr>
          <p:cNvPr id="12" name="テキスト ボックス 11">
            <a:extLst>
              <a:ext uri="{FF2B5EF4-FFF2-40B4-BE49-F238E27FC236}">
                <a16:creationId xmlns:a16="http://schemas.microsoft.com/office/drawing/2014/main" id="{85839839-98FA-C747-6AE9-546214E20434}"/>
              </a:ext>
            </a:extLst>
          </p:cNvPr>
          <p:cNvSpPr txBox="1"/>
          <p:nvPr/>
        </p:nvSpPr>
        <p:spPr>
          <a:xfrm>
            <a:off x="4526423" y="3936829"/>
            <a:ext cx="2271634" cy="553998"/>
          </a:xfrm>
          <a:prstGeom prst="rect">
            <a:avLst/>
          </a:prstGeom>
          <a:noFill/>
        </p:spPr>
        <p:txBody>
          <a:bodyPr wrap="square" rtlCol="0">
            <a:spAutoFit/>
          </a:bodyPr>
          <a:lstStyle/>
          <a:p>
            <a:pPr algn="ctr"/>
            <a:r>
              <a:rPr kumimoji="1" lang="ja-JP" altLang="en-US" sz="1000" u="sng" dirty="0"/>
              <a:t>刈払機</a:t>
            </a:r>
            <a:endParaRPr kumimoji="1" lang="en-US" altLang="ja-JP" sz="1000" u="sng" dirty="0"/>
          </a:p>
          <a:p>
            <a:r>
              <a:rPr lang="ja-JP" altLang="en-US" sz="1000" dirty="0"/>
              <a:t>（一般社団法人日本農業機械工業会「刈払機の正しい使い方」より）</a:t>
            </a:r>
            <a:endParaRPr kumimoji="1" lang="ja-JP" altLang="en-US" sz="1000" dirty="0"/>
          </a:p>
        </p:txBody>
      </p:sp>
      <p:sp>
        <p:nvSpPr>
          <p:cNvPr id="13" name="四角形: 角を丸くする 12">
            <a:extLst>
              <a:ext uri="{FF2B5EF4-FFF2-40B4-BE49-F238E27FC236}">
                <a16:creationId xmlns:a16="http://schemas.microsoft.com/office/drawing/2014/main" id="{40C1EC5C-89E6-70B0-8113-B050A1A4B778}"/>
              </a:ext>
            </a:extLst>
          </p:cNvPr>
          <p:cNvSpPr/>
          <p:nvPr/>
        </p:nvSpPr>
        <p:spPr>
          <a:xfrm>
            <a:off x="407020" y="2646400"/>
            <a:ext cx="4211073" cy="26152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CCA3B55-4326-1D53-9AE6-F42772C9CB20}"/>
              </a:ext>
            </a:extLst>
          </p:cNvPr>
          <p:cNvSpPr txBox="1"/>
          <p:nvPr/>
        </p:nvSpPr>
        <p:spPr>
          <a:xfrm>
            <a:off x="7508303" y="4821898"/>
            <a:ext cx="184731" cy="369332"/>
          </a:xfrm>
          <a:prstGeom prst="rect">
            <a:avLst/>
          </a:prstGeom>
          <a:noFill/>
        </p:spPr>
        <p:txBody>
          <a:bodyPr wrap="none" rtlCol="0">
            <a:spAutoFit/>
          </a:bodyPr>
          <a:lstStyle/>
          <a:p>
            <a:endParaRPr kumimoji="1" lang="ja-JP" altLang="en-US" dirty="0"/>
          </a:p>
        </p:txBody>
      </p:sp>
      <p:sp>
        <p:nvSpPr>
          <p:cNvPr id="14" name="正方形/長方形 13">
            <a:extLst>
              <a:ext uri="{FF2B5EF4-FFF2-40B4-BE49-F238E27FC236}">
                <a16:creationId xmlns:a16="http://schemas.microsoft.com/office/drawing/2014/main" id="{DB3F20CC-7380-27D1-CBB5-11D4DF4021D9}"/>
              </a:ext>
            </a:extLst>
          </p:cNvPr>
          <p:cNvSpPr/>
          <p:nvPr/>
        </p:nvSpPr>
        <p:spPr>
          <a:xfrm>
            <a:off x="479585" y="374534"/>
            <a:ext cx="5906926" cy="60918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descr="レゴ が含まれている画像&#10;&#10;自動的に生成された説明">
            <a:extLst>
              <a:ext uri="{FF2B5EF4-FFF2-40B4-BE49-F238E27FC236}">
                <a16:creationId xmlns:a16="http://schemas.microsoft.com/office/drawing/2014/main" id="{C90A5587-9D14-2C4B-FD92-E414509086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638" y="4763284"/>
            <a:ext cx="1500139" cy="1606142"/>
          </a:xfrm>
          <a:prstGeom prst="rect">
            <a:avLst/>
          </a:prstGeom>
        </p:spPr>
      </p:pic>
      <p:sp>
        <p:nvSpPr>
          <p:cNvPr id="22" name="正方形/長方形 21">
            <a:extLst>
              <a:ext uri="{FF2B5EF4-FFF2-40B4-BE49-F238E27FC236}">
                <a16:creationId xmlns:a16="http://schemas.microsoft.com/office/drawing/2014/main" id="{03EF839B-1673-55C2-1E91-3D9CA1122E08}"/>
              </a:ext>
            </a:extLst>
          </p:cNvPr>
          <p:cNvSpPr/>
          <p:nvPr/>
        </p:nvSpPr>
        <p:spPr>
          <a:xfrm>
            <a:off x="568712" y="5672177"/>
            <a:ext cx="2356345" cy="2839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4" name="図 23" descr="アイコン&#10;&#10;低い精度で自動的に生成された説明">
            <a:extLst>
              <a:ext uri="{FF2B5EF4-FFF2-40B4-BE49-F238E27FC236}">
                <a16:creationId xmlns:a16="http://schemas.microsoft.com/office/drawing/2014/main" id="{916D156B-2736-FA23-5505-5130E473D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1720" y="5415173"/>
            <a:ext cx="458205" cy="244774"/>
          </a:xfrm>
          <a:prstGeom prst="rect">
            <a:avLst/>
          </a:prstGeom>
        </p:spPr>
      </p:pic>
      <p:pic>
        <p:nvPicPr>
          <p:cNvPr id="26" name="図 25" descr="ダイアグラム&#10;&#10;自動的に生成された説明">
            <a:extLst>
              <a:ext uri="{FF2B5EF4-FFF2-40B4-BE49-F238E27FC236}">
                <a16:creationId xmlns:a16="http://schemas.microsoft.com/office/drawing/2014/main" id="{49225A7B-D167-8B86-A756-EC453F59E7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0698" y="7153690"/>
            <a:ext cx="1962605" cy="1454736"/>
          </a:xfrm>
          <a:prstGeom prst="rect">
            <a:avLst/>
          </a:prstGeom>
        </p:spPr>
      </p:pic>
      <p:sp>
        <p:nvSpPr>
          <p:cNvPr id="28" name="テキスト ボックス 27">
            <a:extLst>
              <a:ext uri="{FF2B5EF4-FFF2-40B4-BE49-F238E27FC236}">
                <a16:creationId xmlns:a16="http://schemas.microsoft.com/office/drawing/2014/main" id="{C993522D-5A19-FCF5-A86C-324D7A917AA3}"/>
              </a:ext>
            </a:extLst>
          </p:cNvPr>
          <p:cNvSpPr txBox="1"/>
          <p:nvPr/>
        </p:nvSpPr>
        <p:spPr>
          <a:xfrm>
            <a:off x="471486" y="7792083"/>
            <a:ext cx="3955990" cy="1384995"/>
          </a:xfrm>
          <a:prstGeom prst="rect">
            <a:avLst/>
          </a:prstGeom>
          <a:noFill/>
        </p:spPr>
        <p:txBody>
          <a:bodyPr wrap="square" rtlCol="0">
            <a:spAutoFit/>
          </a:bodyPr>
          <a:lstStyle/>
          <a:p>
            <a:pPr>
              <a:lnSpc>
                <a:spcPct val="150000"/>
              </a:lnSpc>
            </a:pPr>
            <a:r>
              <a:rPr kumimoji="1" lang="ja-JP" altLang="en-US" sz="1100" dirty="0"/>
              <a:t>　長袖、長ズボンの作業服に加え、ヘルメット、保護メガネ、</a:t>
            </a:r>
            <a:endParaRPr kumimoji="1" lang="en-US" altLang="ja-JP" sz="1100" dirty="0"/>
          </a:p>
          <a:p>
            <a:pPr>
              <a:lnSpc>
                <a:spcPct val="150000"/>
              </a:lnSpc>
            </a:pPr>
            <a:r>
              <a:rPr kumimoji="1" lang="ja-JP" altLang="en-US" sz="1100" dirty="0"/>
              <a:t>耳覆い、防振手袋、すね当てなどを着用し、滑りにくい作業靴を履いてください。</a:t>
            </a:r>
            <a:endParaRPr kumimoji="1" lang="en-US" altLang="ja-JP" sz="1100" dirty="0"/>
          </a:p>
          <a:p>
            <a:pPr>
              <a:lnSpc>
                <a:spcPct val="150000"/>
              </a:lnSpc>
            </a:pPr>
            <a:r>
              <a:rPr lang="ja-JP" altLang="en-US" sz="1100" dirty="0"/>
              <a:t>　</a:t>
            </a:r>
            <a:r>
              <a:rPr kumimoji="1" lang="ja-JP" altLang="en-US" sz="1100" dirty="0"/>
              <a:t>刈った草や小石などの飛散物から守りましょう。</a:t>
            </a:r>
          </a:p>
          <a:p>
            <a:endParaRPr kumimoji="1" lang="ja-JP" altLang="en-US" dirty="0"/>
          </a:p>
        </p:txBody>
      </p:sp>
      <p:sp>
        <p:nvSpPr>
          <p:cNvPr id="30" name="テキスト ボックス 29">
            <a:extLst>
              <a:ext uri="{FF2B5EF4-FFF2-40B4-BE49-F238E27FC236}">
                <a16:creationId xmlns:a16="http://schemas.microsoft.com/office/drawing/2014/main" id="{14F41AE6-6B4D-D235-3589-417280B622B5}"/>
              </a:ext>
            </a:extLst>
          </p:cNvPr>
          <p:cNvSpPr txBox="1"/>
          <p:nvPr/>
        </p:nvSpPr>
        <p:spPr>
          <a:xfrm>
            <a:off x="4429410" y="8622836"/>
            <a:ext cx="222036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作業に適した服装・装備</a:t>
            </a:r>
            <a:endParaRPr kumimoji="1" lang="en-US" altLang="ja-JP" sz="10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（一般社団法人日本農業機械工業会「刈払機の正しい使い方」より）</a:t>
            </a:r>
          </a:p>
        </p:txBody>
      </p:sp>
      <p:sp>
        <p:nvSpPr>
          <p:cNvPr id="33" name="テキスト ボックス 32">
            <a:extLst>
              <a:ext uri="{FF2B5EF4-FFF2-40B4-BE49-F238E27FC236}">
                <a16:creationId xmlns:a16="http://schemas.microsoft.com/office/drawing/2014/main" id="{415820F6-FF86-2254-EA55-2C71C4A83507}"/>
              </a:ext>
            </a:extLst>
          </p:cNvPr>
          <p:cNvSpPr txBox="1"/>
          <p:nvPr/>
        </p:nvSpPr>
        <p:spPr>
          <a:xfrm>
            <a:off x="4470039" y="9281472"/>
            <a:ext cx="1621879" cy="276999"/>
          </a:xfrm>
          <a:prstGeom prst="rect">
            <a:avLst/>
          </a:prstGeom>
          <a:noFill/>
        </p:spPr>
        <p:txBody>
          <a:bodyPr wrap="square" rtlCol="0">
            <a:spAutoFit/>
          </a:bodyPr>
          <a:lstStyle/>
          <a:p>
            <a:r>
              <a:rPr lang="ja-JP" altLang="en-US" sz="1200" dirty="0"/>
              <a:t>裏面もご覧ください</a:t>
            </a:r>
            <a:endParaRPr kumimoji="1" lang="ja-JP" altLang="en-US" sz="1200" dirty="0"/>
          </a:p>
        </p:txBody>
      </p:sp>
      <p:sp>
        <p:nvSpPr>
          <p:cNvPr id="34" name="吹き出し: 右矢印 33">
            <a:extLst>
              <a:ext uri="{FF2B5EF4-FFF2-40B4-BE49-F238E27FC236}">
                <a16:creationId xmlns:a16="http://schemas.microsoft.com/office/drawing/2014/main" id="{EFC875BC-C83C-CB41-253F-9FA2F2AA9E12}"/>
              </a:ext>
            </a:extLst>
          </p:cNvPr>
          <p:cNvSpPr/>
          <p:nvPr/>
        </p:nvSpPr>
        <p:spPr>
          <a:xfrm>
            <a:off x="4257662" y="9249937"/>
            <a:ext cx="2271634" cy="340070"/>
          </a:xfrm>
          <a:prstGeom prst="rightArrowCallout">
            <a:avLst>
              <a:gd name="adj1" fmla="val 25000"/>
              <a:gd name="adj2" fmla="val 25000"/>
              <a:gd name="adj3" fmla="val 25000"/>
              <a:gd name="adj4" fmla="val 86060"/>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38427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コンテンツ プレースホルダー 8">
            <a:extLst>
              <a:ext uri="{FF2B5EF4-FFF2-40B4-BE49-F238E27FC236}">
                <a16:creationId xmlns:a16="http://schemas.microsoft.com/office/drawing/2014/main" id="{8A2E0C8A-9F88-1224-360D-BDC366BB5A5A}"/>
              </a:ext>
            </a:extLst>
          </p:cNvPr>
          <p:cNvSpPr>
            <a:spLocks noGrp="1"/>
          </p:cNvSpPr>
          <p:nvPr>
            <p:ph idx="1"/>
          </p:nvPr>
        </p:nvSpPr>
        <p:spPr>
          <a:xfrm>
            <a:off x="471488" y="361570"/>
            <a:ext cx="5988518" cy="9063218"/>
          </a:xfrm>
        </p:spPr>
        <p:txBody>
          <a:bodyPr>
            <a:normAutofit/>
          </a:body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kumimoji="1" lang="ja-JP" altLang="en-US" sz="12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2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2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作業前に各部の点検をしましょう。</a:t>
            </a:r>
            <a:endParaRPr kumimoji="1" lang="en-US" altLang="ja-JP" sz="12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kumimoji="1" lang="ja-JP" altLang="en-US" sz="1200" b="1" i="0" u="sng"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特に刈刃、飛散保護カバー、肩掛けバンドやハンドルは正しく装着しましょう。</a:t>
            </a:r>
          </a:p>
          <a:p>
            <a:pPr marL="0" marR="0" lvl="0" indent="0" algn="l" defTabSz="514350" rtl="0" eaLnBrk="1" fontAlgn="auto" latinLnBrk="0" hangingPunct="1">
              <a:lnSpc>
                <a:spcPct val="150000"/>
              </a:lnSpc>
              <a:spcBef>
                <a:spcPts val="563"/>
              </a:spcBef>
              <a:spcAft>
                <a:spcPts val="0"/>
              </a:spcAft>
              <a:buClrTx/>
              <a:buSzTx/>
              <a:buFont typeface="Arial" panose="020B0604020202020204" pitchFamily="34" charset="0"/>
              <a:buNone/>
              <a:tabLst/>
              <a:defRPr/>
            </a:pP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1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各部品が正しく取り付けられているか確認しましょう。特に刈刃は緩みがないか、欠けやひび割れがないか、きちんと確認してください。万が一の場合を考え、飛散保護カバーを必ず所定の位置に組み付けましょう。肩掛けバンドも適切な長さに調節して装着してください。</a:t>
            </a:r>
          </a:p>
          <a:p>
            <a:pPr marL="0" indent="0">
              <a:buNone/>
            </a:pPr>
            <a:r>
              <a:rPr lang="ja-JP" altLang="en-US" sz="1000" dirty="0"/>
              <a:t>　</a:t>
            </a:r>
            <a:endParaRPr lang="en-US" altLang="ja-JP" sz="1000" dirty="0"/>
          </a:p>
          <a:p>
            <a:pPr marL="0" indent="0">
              <a:lnSpc>
                <a:spcPct val="100000"/>
              </a:lnSpc>
              <a:buNone/>
            </a:pPr>
            <a:endParaRPr lang="en-US" altLang="ja-JP" sz="1200" b="1" u="sng" dirty="0">
              <a:solidFill>
                <a:schemeClr val="tx1"/>
              </a:solidFill>
              <a:latin typeface="BIZ UDPゴシック" panose="020B0400000000000000" pitchFamily="50" charset="-128"/>
              <a:ea typeface="BIZ UDPゴシック" panose="020B0400000000000000" pitchFamily="50" charset="-128"/>
            </a:endParaRPr>
          </a:p>
          <a:p>
            <a:pPr marL="0" indent="0">
              <a:lnSpc>
                <a:spcPct val="100000"/>
              </a:lnSpc>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４</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作業をする際は、地面の異物を除去し、</a:t>
            </a:r>
            <a:r>
              <a:rPr lang="en-US" altLang="ja-JP" sz="1200" b="1" u="sng" dirty="0">
                <a:solidFill>
                  <a:schemeClr val="tx1"/>
                </a:solidFill>
                <a:latin typeface="BIZ UDPゴシック" panose="020B0400000000000000" pitchFamily="50" charset="-128"/>
                <a:ea typeface="BIZ UDPゴシック" panose="020B0400000000000000" pitchFamily="50" charset="-128"/>
              </a:rPr>
              <a:t>15</a:t>
            </a:r>
            <a:r>
              <a:rPr lang="ja-JP" altLang="en-US" sz="1200" b="1" u="sng" dirty="0">
                <a:solidFill>
                  <a:schemeClr val="tx1"/>
                </a:solidFill>
                <a:latin typeface="BIZ UDPゴシック" panose="020B0400000000000000" pitchFamily="50" charset="-128"/>
                <a:ea typeface="BIZ UDPゴシック" panose="020B0400000000000000" pitchFamily="50" charset="-128"/>
              </a:rPr>
              <a:t>ｍ以内に人がいない</a:t>
            </a:r>
            <a:endParaRPr lang="en-US" altLang="ja-JP" sz="1200" b="1" u="sng" dirty="0">
              <a:solidFill>
                <a:schemeClr val="tx1"/>
              </a:solidFill>
              <a:latin typeface="BIZ UDPゴシック" panose="020B0400000000000000" pitchFamily="50" charset="-128"/>
              <a:ea typeface="BIZ UDPゴシック" panose="020B0400000000000000" pitchFamily="50" charset="-128"/>
            </a:endParaRPr>
          </a:p>
          <a:p>
            <a:pPr marL="0" indent="0">
              <a:lnSpc>
                <a:spcPct val="100000"/>
              </a:lnSpc>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ことを確認してから開始しましょう。</a:t>
            </a:r>
          </a:p>
          <a:p>
            <a:pPr marL="0" indent="0">
              <a:lnSpc>
                <a:spcPct val="100000"/>
              </a:lnSpc>
              <a:buNone/>
            </a:pPr>
            <a:r>
              <a:rPr lang="ja-JP" altLang="en-US" sz="1050" dirty="0">
                <a:solidFill>
                  <a:schemeClr val="tx1"/>
                </a:solidFill>
              </a:rPr>
              <a:t>　</a:t>
            </a:r>
            <a:r>
              <a:rPr lang="ja-JP" altLang="en-US" sz="1100" dirty="0">
                <a:solidFill>
                  <a:schemeClr val="tx1"/>
                </a:solidFill>
              </a:rPr>
              <a:t>飛散すると危険な石や枝、空き缶などの異物や障害物、巻き付き</a:t>
            </a:r>
            <a:endParaRPr lang="en-US" altLang="ja-JP" sz="1100" dirty="0">
              <a:solidFill>
                <a:schemeClr val="tx1"/>
              </a:solidFill>
            </a:endParaRPr>
          </a:p>
          <a:p>
            <a:pPr marL="0" indent="0">
              <a:lnSpc>
                <a:spcPct val="100000"/>
              </a:lnSpc>
              <a:buNone/>
            </a:pPr>
            <a:r>
              <a:rPr lang="ja-JP" altLang="en-US" sz="1100" dirty="0">
                <a:solidFill>
                  <a:schemeClr val="tx1"/>
                </a:solidFill>
              </a:rPr>
              <a:t>のおそれがあるひもなどが落ちていないか確認して、作業をする前</a:t>
            </a:r>
            <a:endParaRPr lang="en-US" altLang="ja-JP" sz="1100" dirty="0">
              <a:solidFill>
                <a:schemeClr val="tx1"/>
              </a:solidFill>
            </a:endParaRPr>
          </a:p>
          <a:p>
            <a:pPr marL="0" indent="0">
              <a:lnSpc>
                <a:spcPct val="100000"/>
              </a:lnSpc>
              <a:buNone/>
            </a:pPr>
            <a:r>
              <a:rPr lang="ja-JP" altLang="en-US" sz="1100" dirty="0">
                <a:solidFill>
                  <a:schemeClr val="tx1"/>
                </a:solidFill>
              </a:rPr>
              <a:t>に除去しておきましょう。安全な距離として周囲の人から </a:t>
            </a:r>
            <a:r>
              <a:rPr lang="en-US" altLang="ja-JP" sz="1100" dirty="0">
                <a:solidFill>
                  <a:schemeClr val="tx1"/>
                </a:solidFill>
              </a:rPr>
              <a:t>15</a:t>
            </a:r>
            <a:r>
              <a:rPr lang="ja-JP" altLang="en-US" sz="1100" dirty="0">
                <a:solidFill>
                  <a:schemeClr val="tx1"/>
                </a:solidFill>
              </a:rPr>
              <a:t>ｍ離れ</a:t>
            </a:r>
            <a:endParaRPr lang="en-US" altLang="ja-JP" sz="1100" dirty="0">
              <a:solidFill>
                <a:schemeClr val="tx1"/>
              </a:solidFill>
            </a:endParaRPr>
          </a:p>
          <a:p>
            <a:pPr marL="0" indent="0">
              <a:lnSpc>
                <a:spcPct val="100000"/>
              </a:lnSpc>
              <a:buNone/>
            </a:pPr>
            <a:r>
              <a:rPr lang="ja-JP" altLang="en-US" sz="1100" dirty="0">
                <a:solidFill>
                  <a:schemeClr val="tx1"/>
                </a:solidFill>
              </a:rPr>
              <a:t>て作業を開始しましょう。</a:t>
            </a:r>
          </a:p>
          <a:p>
            <a:pPr marL="0" indent="0">
              <a:lnSpc>
                <a:spcPct val="100000"/>
              </a:lnSpc>
              <a:buNone/>
            </a:pPr>
            <a:endParaRPr lang="ja-JP" altLang="en-US" sz="1100" dirty="0">
              <a:solidFill>
                <a:schemeClr val="tx1"/>
              </a:solidFill>
            </a:endParaRPr>
          </a:p>
          <a:p>
            <a:pPr marL="0" indent="0">
              <a:lnSpc>
                <a:spcPct val="100000"/>
              </a:lnSpc>
              <a:buNone/>
            </a:pPr>
            <a:endParaRPr lang="en-US" altLang="ja-JP" sz="1050" b="1" u="sng" dirty="0">
              <a:solidFill>
                <a:schemeClr val="tx1"/>
              </a:solidFill>
            </a:endParaRPr>
          </a:p>
          <a:p>
            <a:pPr marL="0" indent="0">
              <a:lnSpc>
                <a:spcPct val="100000"/>
              </a:lnSpc>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５</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回転する刈刃が障害物や地面に当たって跳ね返るキックバック</a:t>
            </a:r>
            <a:endParaRPr lang="en-US" altLang="ja-JP" sz="1200" b="1" u="sng" dirty="0">
              <a:solidFill>
                <a:schemeClr val="tx1"/>
              </a:solidFill>
              <a:latin typeface="BIZ UDPゴシック" panose="020B0400000000000000" pitchFamily="50" charset="-128"/>
              <a:ea typeface="BIZ UDPゴシック" panose="020B0400000000000000" pitchFamily="50" charset="-128"/>
            </a:endParaRPr>
          </a:p>
          <a:p>
            <a:pPr marL="0" indent="0">
              <a:lnSpc>
                <a:spcPct val="100000"/>
              </a:lnSpc>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に注意しましょう。</a:t>
            </a:r>
          </a:p>
          <a:p>
            <a:pPr marL="0" indent="0">
              <a:lnSpc>
                <a:spcPct val="100000"/>
              </a:lnSpc>
              <a:buNone/>
            </a:pPr>
            <a:r>
              <a:rPr lang="ja-JP" altLang="en-US" sz="1050" dirty="0">
                <a:solidFill>
                  <a:schemeClr val="tx1"/>
                </a:solidFill>
              </a:rPr>
              <a:t>　</a:t>
            </a:r>
            <a:r>
              <a:rPr lang="ja-JP" altLang="en-US" sz="1100" dirty="0">
                <a:solidFill>
                  <a:schemeClr val="tx1"/>
                </a:solidFill>
              </a:rPr>
              <a:t>キックバックが起こると、跳ねた刈刃が作業者自身や周囲の人</a:t>
            </a:r>
            <a:endParaRPr lang="en-US" altLang="ja-JP" sz="1100" dirty="0">
              <a:solidFill>
                <a:schemeClr val="tx1"/>
              </a:solidFill>
            </a:endParaRPr>
          </a:p>
          <a:p>
            <a:pPr marL="0" indent="0">
              <a:lnSpc>
                <a:spcPct val="100000"/>
              </a:lnSpc>
              <a:buNone/>
            </a:pPr>
            <a:r>
              <a:rPr lang="ja-JP" altLang="en-US" sz="1100" dirty="0">
                <a:solidFill>
                  <a:schemeClr val="tx1"/>
                </a:solidFill>
              </a:rPr>
              <a:t>に当たる可能性があり、大変危険です。草を刈るときは、刈刃の</a:t>
            </a:r>
            <a:endParaRPr lang="en-US" altLang="ja-JP" sz="1100" dirty="0">
              <a:solidFill>
                <a:schemeClr val="tx1"/>
              </a:solidFill>
            </a:endParaRPr>
          </a:p>
          <a:p>
            <a:pPr marL="0" indent="0">
              <a:lnSpc>
                <a:spcPct val="100000"/>
              </a:lnSpc>
              <a:buNone/>
            </a:pPr>
            <a:r>
              <a:rPr lang="ja-JP" altLang="en-US" sz="1100" dirty="0">
                <a:solidFill>
                  <a:schemeClr val="tx1"/>
                </a:solidFill>
              </a:rPr>
              <a:t>左側前</a:t>
            </a:r>
            <a:r>
              <a:rPr lang="en-US" altLang="ja-JP" sz="1100" dirty="0">
                <a:solidFill>
                  <a:schemeClr val="tx1"/>
                </a:solidFill>
              </a:rPr>
              <a:t>1/3</a:t>
            </a:r>
            <a:r>
              <a:rPr lang="ja-JP" altLang="en-US" sz="1100" dirty="0">
                <a:solidFill>
                  <a:schemeClr val="tx1"/>
                </a:solidFill>
              </a:rPr>
              <a:t>で刈り、右側で刈らないようにしましょう。往復刈りで</a:t>
            </a:r>
            <a:endParaRPr lang="en-US" altLang="ja-JP" sz="1100" dirty="0">
              <a:solidFill>
                <a:schemeClr val="tx1"/>
              </a:solidFill>
            </a:endParaRPr>
          </a:p>
          <a:p>
            <a:pPr marL="0" indent="0">
              <a:lnSpc>
                <a:spcPct val="100000"/>
              </a:lnSpc>
              <a:buNone/>
            </a:pPr>
            <a:r>
              <a:rPr lang="ja-JP" altLang="en-US" sz="1100" dirty="0">
                <a:solidFill>
                  <a:schemeClr val="tx1"/>
                </a:solidFill>
              </a:rPr>
              <a:t>はなく、右から左への一方向で作業してください。</a:t>
            </a:r>
          </a:p>
          <a:p>
            <a:pPr marL="0" indent="0">
              <a:lnSpc>
                <a:spcPct val="100000"/>
              </a:lnSpc>
              <a:buNone/>
            </a:pPr>
            <a:endParaRPr lang="ja-JP" altLang="en-US" sz="1050" dirty="0">
              <a:solidFill>
                <a:schemeClr val="tx1"/>
              </a:solidFill>
            </a:endParaRPr>
          </a:p>
          <a:p>
            <a:pPr marL="0" indent="0">
              <a:lnSpc>
                <a:spcPct val="100000"/>
              </a:lnSpc>
              <a:buNone/>
            </a:pPr>
            <a:endParaRPr lang="en-US" altLang="ja-JP" sz="1050" dirty="0">
              <a:solidFill>
                <a:schemeClr val="tx1"/>
              </a:solidFill>
            </a:endParaRPr>
          </a:p>
          <a:p>
            <a:pPr marL="0" indent="0">
              <a:lnSpc>
                <a:spcPct val="100000"/>
              </a:lnSpc>
              <a:buNone/>
            </a:pPr>
            <a:r>
              <a:rPr lang="ja-JP" altLang="en-US" sz="1200" b="1" u="sng" dirty="0">
                <a:solidFill>
                  <a:schemeClr val="tx1"/>
                </a:solidFill>
                <a:latin typeface="BIZ UDPゴシック" panose="020B0400000000000000" pitchFamily="50" charset="-128"/>
                <a:ea typeface="BIZ UDPゴシック" panose="020B0400000000000000" pitchFamily="50" charset="-128"/>
              </a:rPr>
              <a:t>６</a:t>
            </a:r>
            <a:r>
              <a:rPr lang="en-US" altLang="ja-JP" sz="1200" b="1" u="sng" dirty="0">
                <a:solidFill>
                  <a:schemeClr val="tx1"/>
                </a:solidFill>
                <a:latin typeface="BIZ UDPゴシック" panose="020B0400000000000000" pitchFamily="50" charset="-128"/>
                <a:ea typeface="BIZ UDPゴシック" panose="020B0400000000000000" pitchFamily="50" charset="-128"/>
              </a:rPr>
              <a:t>.</a:t>
            </a:r>
            <a:r>
              <a:rPr lang="ja-JP" altLang="en-US" sz="1200" b="1" u="sng" dirty="0">
                <a:solidFill>
                  <a:schemeClr val="tx1"/>
                </a:solidFill>
                <a:latin typeface="BIZ UDPゴシック" panose="020B0400000000000000" pitchFamily="50" charset="-128"/>
                <a:ea typeface="BIZ UDPゴシック" panose="020B0400000000000000" pitchFamily="50" charset="-128"/>
              </a:rPr>
              <a:t>刈刃に巻き付いた草や異物を取り除く際は、必ずエンジンを止めてから行いましょう。</a:t>
            </a:r>
          </a:p>
          <a:p>
            <a:pPr marL="0" indent="0">
              <a:lnSpc>
                <a:spcPct val="150000"/>
              </a:lnSpc>
              <a:buNone/>
            </a:pPr>
            <a:r>
              <a:rPr lang="ja-JP" altLang="en-US" sz="1050" dirty="0">
                <a:solidFill>
                  <a:schemeClr val="tx1"/>
                </a:solidFill>
              </a:rPr>
              <a:t>　</a:t>
            </a:r>
            <a:r>
              <a:rPr lang="ja-JP" altLang="en-US" sz="1100" dirty="0">
                <a:solidFill>
                  <a:schemeClr val="tx1"/>
                </a:solidFill>
              </a:rPr>
              <a:t>刈刃が止まって見えても、異物の抵抗で止まっているだけの場合があります。エンジンを止めずに触ると、急に刃が回転して手や指を傷つける危険があります。必ずエンジンを停止し、完全に刃が止まったことを確認してから取り除いてください。</a:t>
            </a:r>
            <a:endParaRPr lang="en-US" altLang="ja-JP" sz="1100" dirty="0">
              <a:solidFill>
                <a:schemeClr val="tx1"/>
              </a:solidFill>
            </a:endParaRPr>
          </a:p>
          <a:p>
            <a:pPr marL="0" indent="0">
              <a:lnSpc>
                <a:spcPct val="150000"/>
              </a:lnSpc>
              <a:buNone/>
            </a:pPr>
            <a:endParaRPr lang="ja-JP" altLang="en-US" sz="1050" dirty="0">
              <a:solidFill>
                <a:schemeClr val="tx1"/>
              </a:solidFill>
            </a:endParaRPr>
          </a:p>
          <a:p>
            <a:pPr marL="0" indent="0">
              <a:lnSpc>
                <a:spcPct val="100000"/>
              </a:lnSpc>
              <a:buNone/>
            </a:pPr>
            <a:r>
              <a:rPr lang="en-US" altLang="ja-JP" sz="1100" dirty="0">
                <a:solidFill>
                  <a:schemeClr val="tx1"/>
                </a:solidFill>
                <a:latin typeface="BIZ UDゴシック" panose="020B0400000000000000" pitchFamily="49" charset="-128"/>
                <a:ea typeface="BIZ UDゴシック" panose="020B0400000000000000" pitchFamily="49" charset="-128"/>
              </a:rPr>
              <a:t> 【</a:t>
            </a:r>
            <a:r>
              <a:rPr lang="ja-JP" altLang="en-US" sz="1100" dirty="0">
                <a:solidFill>
                  <a:schemeClr val="tx1"/>
                </a:solidFill>
                <a:latin typeface="BIZ UDゴシック" panose="020B0400000000000000" pitchFamily="49" charset="-128"/>
                <a:ea typeface="BIZ UDゴシック" panose="020B0400000000000000" pitchFamily="49" charset="-128"/>
              </a:rPr>
              <a:t>参考</a:t>
            </a:r>
            <a:r>
              <a:rPr lang="en-US" altLang="ja-JP" sz="1100" dirty="0">
                <a:solidFill>
                  <a:schemeClr val="tx1"/>
                </a:solidFill>
                <a:latin typeface="BIZ UDゴシック" panose="020B0400000000000000" pitchFamily="49" charset="-128"/>
                <a:ea typeface="BIZ UDゴシック" panose="020B0400000000000000" pitchFamily="49" charset="-128"/>
              </a:rPr>
              <a:t>】</a:t>
            </a: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indent="0">
              <a:lnSpc>
                <a:spcPct val="100000"/>
              </a:lnSpc>
              <a:buNone/>
            </a:pP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indent="0">
              <a:lnSpc>
                <a:spcPct val="100000"/>
              </a:lnSpc>
              <a:buNone/>
            </a:pPr>
            <a:endParaRPr lang="en-US" altLang="ja-JP" sz="1000" dirty="0">
              <a:solidFill>
                <a:prstClr val="black"/>
              </a:solidFill>
              <a:latin typeface="游ゴシック" panose="020F0502020204030204"/>
              <a:ea typeface="游ゴシック" panose="020B0400000000000000" pitchFamily="50" charset="-128"/>
            </a:endParaRPr>
          </a:p>
          <a:p>
            <a:pPr marL="0" indent="0">
              <a:lnSpc>
                <a:spcPct val="100000"/>
              </a:lnSpc>
              <a:buNone/>
            </a:pP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indent="0">
              <a:lnSpc>
                <a:spcPct val="100000"/>
              </a:lnSpc>
              <a:buNone/>
            </a:pPr>
            <a:endParaRPr lang="en-US" altLang="ja-JP" sz="1000" dirty="0">
              <a:solidFill>
                <a:prstClr val="black"/>
              </a:solidFill>
              <a:latin typeface="游ゴシック" panose="020F0502020204030204"/>
              <a:ea typeface="游ゴシック" panose="020B0400000000000000" pitchFamily="50" charset="-128"/>
            </a:endParaRPr>
          </a:p>
          <a:p>
            <a:pPr marL="0" indent="0">
              <a:lnSpc>
                <a:spcPct val="100000"/>
              </a:lnSpc>
              <a:buNone/>
            </a:pP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indent="0">
              <a:lnSpc>
                <a:spcPct val="100000"/>
              </a:lnSpc>
              <a:buNone/>
            </a:pPr>
            <a:endParaRPr lang="en-US" altLang="ja-JP" sz="1000" dirty="0">
              <a:solidFill>
                <a:prstClr val="black"/>
              </a:solidFill>
              <a:latin typeface="游ゴシック" panose="020F0502020204030204"/>
              <a:ea typeface="游ゴシック" panose="020B0400000000000000" pitchFamily="50" charset="-128"/>
            </a:endParaRPr>
          </a:p>
          <a:p>
            <a:pPr marL="0" indent="0">
              <a:lnSpc>
                <a:spcPct val="100000"/>
              </a:lnSpc>
              <a:buNone/>
            </a:pP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indent="0">
              <a:lnSpc>
                <a:spcPct val="100000"/>
              </a:lnSpc>
              <a:buNone/>
            </a:pP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4CCA3B55-4326-1D53-9AE6-F42772C9CB20}"/>
              </a:ext>
            </a:extLst>
          </p:cNvPr>
          <p:cNvSpPr txBox="1"/>
          <p:nvPr/>
        </p:nvSpPr>
        <p:spPr>
          <a:xfrm>
            <a:off x="7508303" y="4821898"/>
            <a:ext cx="184731" cy="369332"/>
          </a:xfrm>
          <a:prstGeom prst="rect">
            <a:avLst/>
          </a:prstGeom>
          <a:noFill/>
        </p:spPr>
        <p:txBody>
          <a:bodyPr wrap="none" rtlCol="0">
            <a:spAutoFit/>
          </a:bodyPr>
          <a:lstStyle/>
          <a:p>
            <a:endParaRPr kumimoji="1" lang="ja-JP" altLang="en-US" dirty="0"/>
          </a:p>
        </p:txBody>
      </p:sp>
      <p:sp>
        <p:nvSpPr>
          <p:cNvPr id="30" name="テキスト ボックス 29">
            <a:extLst>
              <a:ext uri="{FF2B5EF4-FFF2-40B4-BE49-F238E27FC236}">
                <a16:creationId xmlns:a16="http://schemas.microsoft.com/office/drawing/2014/main" id="{14F41AE6-6B4D-D235-3589-417280B622B5}"/>
              </a:ext>
            </a:extLst>
          </p:cNvPr>
          <p:cNvSpPr txBox="1"/>
          <p:nvPr/>
        </p:nvSpPr>
        <p:spPr>
          <a:xfrm>
            <a:off x="4820650" y="3277104"/>
            <a:ext cx="2107403"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安全な距離</a:t>
            </a:r>
            <a:endParaRPr kumimoji="1" lang="en-US" altLang="ja-JP" sz="9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（一般社団法人日本農業機械工業会「刈払機の正しい使い方」より）</a:t>
            </a:r>
          </a:p>
        </p:txBody>
      </p:sp>
      <p:pic>
        <p:nvPicPr>
          <p:cNvPr id="3" name="図 2" descr="ダイアグラム&#10;&#10;自動的に生成された説明">
            <a:extLst>
              <a:ext uri="{FF2B5EF4-FFF2-40B4-BE49-F238E27FC236}">
                <a16:creationId xmlns:a16="http://schemas.microsoft.com/office/drawing/2014/main" id="{0EE4BE8E-3AEF-777D-860D-37FD5AFDA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8352" y="1983447"/>
            <a:ext cx="1631994" cy="1254270"/>
          </a:xfrm>
          <a:prstGeom prst="rect">
            <a:avLst/>
          </a:prstGeom>
        </p:spPr>
      </p:pic>
      <p:pic>
        <p:nvPicPr>
          <p:cNvPr id="5" name="図 4" descr="ダイアグラム&#10;&#10;自動的に生成された説明">
            <a:extLst>
              <a:ext uri="{FF2B5EF4-FFF2-40B4-BE49-F238E27FC236}">
                <a16:creationId xmlns:a16="http://schemas.microsoft.com/office/drawing/2014/main" id="{B5E3A683-5452-75D5-26DD-DB309D798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8352" y="4039074"/>
            <a:ext cx="1631997" cy="1393602"/>
          </a:xfrm>
          <a:prstGeom prst="rect">
            <a:avLst/>
          </a:prstGeom>
        </p:spPr>
      </p:pic>
      <p:sp>
        <p:nvSpPr>
          <p:cNvPr id="6" name="テキスト ボックス 5">
            <a:extLst>
              <a:ext uri="{FF2B5EF4-FFF2-40B4-BE49-F238E27FC236}">
                <a16:creationId xmlns:a16="http://schemas.microsoft.com/office/drawing/2014/main" id="{9BF52CE0-2809-7D7C-159A-08A8B4BA3466}"/>
              </a:ext>
            </a:extLst>
          </p:cNvPr>
          <p:cNvSpPr txBox="1"/>
          <p:nvPr/>
        </p:nvSpPr>
        <p:spPr>
          <a:xfrm>
            <a:off x="4820650" y="5433123"/>
            <a:ext cx="2107403"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キックバック</a:t>
            </a:r>
            <a:endParaRPr kumimoji="1" lang="en-US" altLang="ja-JP" sz="900" b="0" i="0" u="sng"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（一般社団法人日本農業機械工業会「刈払機の正しい使い方」より）</a:t>
            </a:r>
          </a:p>
        </p:txBody>
      </p:sp>
      <p:graphicFrame>
        <p:nvGraphicFramePr>
          <p:cNvPr id="8" name="表 7">
            <a:extLst>
              <a:ext uri="{FF2B5EF4-FFF2-40B4-BE49-F238E27FC236}">
                <a16:creationId xmlns:a16="http://schemas.microsoft.com/office/drawing/2014/main" id="{27857873-95FE-D303-D617-10AF0C671E66}"/>
              </a:ext>
            </a:extLst>
          </p:cNvPr>
          <p:cNvGraphicFramePr>
            <a:graphicFrameLocks noGrp="1"/>
          </p:cNvGraphicFramePr>
          <p:nvPr>
            <p:extLst>
              <p:ext uri="{D42A27DB-BD31-4B8C-83A1-F6EECF244321}">
                <p14:modId xmlns:p14="http://schemas.microsoft.com/office/powerpoint/2010/main" val="3018274253"/>
              </p:ext>
            </p:extLst>
          </p:nvPr>
        </p:nvGraphicFramePr>
        <p:xfrm>
          <a:off x="1347176" y="7428508"/>
          <a:ext cx="4527173" cy="1255305"/>
        </p:xfrm>
        <a:graphic>
          <a:graphicData uri="http://schemas.openxmlformats.org/drawingml/2006/table">
            <a:tbl>
              <a:tblPr firstRow="1" bandRow="1">
                <a:tableStyleId>{5940675A-B579-460E-94D1-54222C63F5DA}</a:tableStyleId>
              </a:tblPr>
              <a:tblGrid>
                <a:gridCol w="2165478">
                  <a:extLst>
                    <a:ext uri="{9D8B030D-6E8A-4147-A177-3AD203B41FA5}">
                      <a16:colId xmlns:a16="http://schemas.microsoft.com/office/drawing/2014/main" val="163432150"/>
                    </a:ext>
                  </a:extLst>
                </a:gridCol>
                <a:gridCol w="2361695">
                  <a:extLst>
                    <a:ext uri="{9D8B030D-6E8A-4147-A177-3AD203B41FA5}">
                      <a16:colId xmlns:a16="http://schemas.microsoft.com/office/drawing/2014/main" val="385224989"/>
                    </a:ext>
                  </a:extLst>
                </a:gridCol>
              </a:tblGrid>
              <a:tr h="0">
                <a:tc>
                  <a:txBody>
                    <a:bodyPr/>
                    <a:lstStyle/>
                    <a:p>
                      <a:pPr algn="just">
                        <a:lnSpc>
                          <a:spcPct val="100000"/>
                        </a:lnSpc>
                      </a:pPr>
                      <a:r>
                        <a:rPr kumimoji="1" lang="ja-JP" altLang="en-US" sz="900" b="0" i="0" u="none" strike="noStrike" kern="1200" cap="none" spc="0" normalizeH="0" baseline="0" noProof="0" dirty="0">
                          <a:ln>
                            <a:noFill/>
                          </a:ln>
                          <a:solidFill>
                            <a:prstClr val="black"/>
                          </a:solidFill>
                          <a:effectLst/>
                          <a:uLnTx/>
                          <a:uFillTx/>
                          <a:latin typeface="+mn-lt"/>
                          <a:ea typeface="+mn-ea"/>
                          <a:cs typeface="+mn-cs"/>
                        </a:rPr>
                        <a:t>一般社団法人　日本農業機械工業会　</a:t>
                      </a:r>
                      <a:endParaRPr kumimoji="1" lang="en-US" altLang="ja-JP" sz="900" b="0" i="0" u="none" strike="noStrike" kern="1200" cap="none" spc="0" normalizeH="0" baseline="0" noProof="0" dirty="0">
                        <a:ln>
                          <a:noFill/>
                        </a:ln>
                        <a:solidFill>
                          <a:prstClr val="black"/>
                        </a:solidFill>
                        <a:effectLst/>
                        <a:uLnTx/>
                        <a:uFillTx/>
                        <a:latin typeface="+mn-lt"/>
                        <a:ea typeface="+mn-ea"/>
                        <a:cs typeface="+mn-cs"/>
                      </a:endParaRPr>
                    </a:p>
                    <a:p>
                      <a:pPr marL="0" indent="0" algn="just">
                        <a:lnSpc>
                          <a:spcPct val="100000"/>
                        </a:lnSpc>
                        <a:buNone/>
                      </a:pPr>
                      <a:r>
                        <a:rPr kumimoji="1" lang="ja-JP" altLang="en-US" sz="900" b="0" i="0" u="none" strike="noStrike" kern="1200" cap="none" spc="0" normalizeH="0" baseline="0" noProof="0" dirty="0">
                          <a:ln>
                            <a:noFill/>
                          </a:ln>
                          <a:solidFill>
                            <a:prstClr val="black"/>
                          </a:solidFill>
                          <a:effectLst/>
                          <a:uLnTx/>
                          <a:uFillTx/>
                          <a:latin typeface="+mn-lt"/>
                          <a:ea typeface="+mn-ea"/>
                          <a:cs typeface="+mn-cs"/>
                        </a:rPr>
                        <a:t>刈払機部会「刈払機の正しい使い方」</a:t>
                      </a:r>
                      <a:endParaRPr kumimoji="1" lang="en-US" altLang="ja-JP" sz="900" b="0" i="0" u="none" strike="noStrike" kern="1200" cap="none" spc="0" normalizeH="0" baseline="0" noProof="0" dirty="0">
                        <a:ln>
                          <a:noFill/>
                        </a:ln>
                        <a:solidFill>
                          <a:prstClr val="black"/>
                        </a:solidFill>
                        <a:effectLst/>
                        <a:uLnTx/>
                        <a:uFillTx/>
                        <a:latin typeface="+mn-lt"/>
                        <a:ea typeface="+mn-ea"/>
                        <a:cs typeface="+mn-cs"/>
                      </a:endParaRPr>
                    </a:p>
                  </a:txBody>
                  <a:tcPr anchor="ct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800" dirty="0"/>
                        <a:t>消費者庁「刈払機（草刈機）による事故に注意しましょう！ー手指の切断、目の負傷などの事故が発生しています</a:t>
                      </a:r>
                      <a:r>
                        <a:rPr lang="en-US" altLang="ja-JP" sz="800" dirty="0"/>
                        <a:t>―</a:t>
                      </a:r>
                      <a:r>
                        <a:rPr lang="ja-JP" altLang="en-US" sz="800" dirty="0"/>
                        <a:t>」（令和２年６月３日）</a:t>
                      </a:r>
                    </a:p>
                  </a:txBody>
                  <a:tcPr anchor="ctr"/>
                </a:tc>
                <a:extLst>
                  <a:ext uri="{0D108BD9-81ED-4DB2-BD59-A6C34878D82A}">
                    <a16:rowId xmlns:a16="http://schemas.microsoft.com/office/drawing/2014/main" val="842006458"/>
                  </a:ext>
                </a:extLst>
              </a:tr>
              <a:tr h="798105">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436060340"/>
                  </a:ext>
                </a:extLst>
              </a:tr>
            </a:tbl>
          </a:graphicData>
        </a:graphic>
      </p:graphicFrame>
      <p:pic>
        <p:nvPicPr>
          <p:cNvPr id="11" name="図 10" descr="QR コード&#10;&#10;自動的に生成された説明">
            <a:extLst>
              <a:ext uri="{FF2B5EF4-FFF2-40B4-BE49-F238E27FC236}">
                <a16:creationId xmlns:a16="http://schemas.microsoft.com/office/drawing/2014/main" id="{C2DADD9C-5794-D206-8E7F-2935B84F24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658" y="7939316"/>
            <a:ext cx="686694" cy="686694"/>
          </a:xfrm>
          <a:prstGeom prst="rect">
            <a:avLst/>
          </a:prstGeom>
        </p:spPr>
      </p:pic>
      <p:pic>
        <p:nvPicPr>
          <p:cNvPr id="13" name="図 12" descr="QR コード&#10;&#10;自動的に生成された説明">
            <a:extLst>
              <a:ext uri="{FF2B5EF4-FFF2-40B4-BE49-F238E27FC236}">
                <a16:creationId xmlns:a16="http://schemas.microsoft.com/office/drawing/2014/main" id="{DFA46C03-0FDF-D321-4C89-A3E3EDC313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1373" y="7939316"/>
            <a:ext cx="686694" cy="686694"/>
          </a:xfrm>
          <a:prstGeom prst="rect">
            <a:avLst/>
          </a:prstGeom>
        </p:spPr>
      </p:pic>
      <p:sp>
        <p:nvSpPr>
          <p:cNvPr id="2" name="テキスト ボックス 1">
            <a:extLst>
              <a:ext uri="{FF2B5EF4-FFF2-40B4-BE49-F238E27FC236}">
                <a16:creationId xmlns:a16="http://schemas.microsoft.com/office/drawing/2014/main" id="{22BC7776-43DB-51BA-67B4-E03B10780B86}"/>
              </a:ext>
            </a:extLst>
          </p:cNvPr>
          <p:cNvSpPr txBox="1"/>
          <p:nvPr/>
        </p:nvSpPr>
        <p:spPr>
          <a:xfrm>
            <a:off x="4026035" y="8887094"/>
            <a:ext cx="2360477" cy="577081"/>
          </a:xfrm>
          <a:prstGeom prst="rect">
            <a:avLst/>
          </a:prstGeom>
          <a:noFill/>
          <a:ln>
            <a:solidFill>
              <a:schemeClr val="tx1"/>
            </a:solidFill>
          </a:ln>
        </p:spPr>
        <p:txBody>
          <a:bodyPr wrap="square" rtlCol="0">
            <a:spAutoFit/>
          </a:bodyPr>
          <a:lstStyle/>
          <a:p>
            <a:r>
              <a:rPr kumimoji="1" lang="en-US" altLang="ja-JP" sz="1050" dirty="0"/>
              <a:t>【</a:t>
            </a:r>
            <a:r>
              <a:rPr kumimoji="1" lang="ja-JP" altLang="en-US" sz="1050" dirty="0"/>
              <a:t>お問い合わせ</a:t>
            </a:r>
            <a:r>
              <a:rPr kumimoji="1" lang="en-US" altLang="ja-JP" sz="1050" dirty="0"/>
              <a:t>】</a:t>
            </a:r>
          </a:p>
          <a:p>
            <a:r>
              <a:rPr lang="ja-JP" altLang="en-US" sz="1050" dirty="0"/>
              <a:t>小名浜支所　市民課　保健衛生係</a:t>
            </a:r>
            <a:endParaRPr lang="en-US" altLang="ja-JP" sz="1050" dirty="0"/>
          </a:p>
          <a:p>
            <a:r>
              <a:rPr lang="en-US" altLang="ja-JP" sz="1050" dirty="0"/>
              <a:t>0246-54-2114</a:t>
            </a:r>
            <a:r>
              <a:rPr lang="ja-JP" altLang="en-US" sz="1050" dirty="0"/>
              <a:t>（直通）</a:t>
            </a:r>
            <a:endParaRPr lang="en-US" altLang="ja-JP" sz="1050" dirty="0"/>
          </a:p>
        </p:txBody>
      </p:sp>
    </p:spTree>
    <p:extLst>
      <p:ext uri="{BB962C8B-B14F-4D97-AF65-F5344CB8AC3E}">
        <p14:creationId xmlns:p14="http://schemas.microsoft.com/office/powerpoint/2010/main" val="349533181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546</TotalTime>
  <Words>878</Words>
  <Application>Microsoft Office PowerPoint</Application>
  <PresentationFormat>A4 210 x 297 mm</PresentationFormat>
  <Paragraphs>78</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BIZ UDゴシック</vt:lpstr>
      <vt:lpstr>游ゴシック</vt:lpstr>
      <vt:lpstr>游ゴシック Light</vt:lpstr>
      <vt:lpstr>Arial</vt:lpstr>
      <vt:lpstr>Office テーマ</vt:lpstr>
      <vt:lpstr>刈払機（草刈機）による事故に注意しましょう</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刈払機（草刈機）による事故に注意しましょう</dc:title>
  <dc:creator>飯田　嘉映</dc:creator>
  <cp:lastModifiedBy>飯田　嘉映</cp:lastModifiedBy>
  <cp:revision>13</cp:revision>
  <cp:lastPrinted>2025-10-30T07:19:32Z</cp:lastPrinted>
  <dcterms:created xsi:type="dcterms:W3CDTF">2025-10-28T23:59:43Z</dcterms:created>
  <dcterms:modified xsi:type="dcterms:W3CDTF">2025-10-30T07:19:42Z</dcterms:modified>
</cp:coreProperties>
</file>