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4"/>
  </p:notesMasterIdLst>
  <p:sldIdLst>
    <p:sldId id="256" r:id="rId2"/>
    <p:sldId id="257" r:id="rId3"/>
  </p:sldIdLst>
  <p:sldSz cx="6858000" cy="9144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CCFF"/>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5320" autoAdjust="0"/>
  </p:normalViewPr>
  <p:slideViewPr>
    <p:cSldViewPr snapToGrid="0">
      <p:cViewPr>
        <p:scale>
          <a:sx n="100" d="100"/>
          <a:sy n="100" d="100"/>
        </p:scale>
        <p:origin x="1914" y="-1314"/>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B5112C9-C824-4346-A152-22370A551ED8}" type="datetimeFigureOut">
              <a:rPr kumimoji="1" lang="ja-JP" altLang="en-US" smtClean="0"/>
              <a:t>2026/5/25</a:t>
            </a:fld>
            <a:endParaRPr kumimoji="1" lang="ja-JP" altLang="en-US"/>
          </a:p>
        </p:txBody>
      </p:sp>
      <p:sp>
        <p:nvSpPr>
          <p:cNvPr id="4" name="スライド イメージ プレースホルダー 3"/>
          <p:cNvSpPr>
            <a:spLocks noGrp="1" noRot="1" noChangeAspect="1"/>
          </p:cNvSpPr>
          <p:nvPr>
            <p:ph type="sldImg" idx="2"/>
          </p:nvPr>
        </p:nvSpPr>
        <p:spPr>
          <a:xfrm>
            <a:off x="2143125" y="1241425"/>
            <a:ext cx="2511425"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9751"/>
            <a:ext cx="2946400" cy="49688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688" y="9429751"/>
            <a:ext cx="2946400" cy="496888"/>
          </a:xfrm>
          <a:prstGeom prst="rect">
            <a:avLst/>
          </a:prstGeom>
        </p:spPr>
        <p:txBody>
          <a:bodyPr vert="horz" lIns="91440" tIns="45720" rIns="91440" bIns="45720" rtlCol="0" anchor="b"/>
          <a:lstStyle>
            <a:lvl1pPr algn="r">
              <a:defRPr sz="1200"/>
            </a:lvl1pPr>
          </a:lstStyle>
          <a:p>
            <a:fld id="{7935E118-7E0E-4787-AE4D-24F27340CD17}" type="slidenum">
              <a:rPr kumimoji="1" lang="ja-JP" altLang="en-US" smtClean="0"/>
              <a:t>‹#›</a:t>
            </a:fld>
            <a:endParaRPr kumimoji="1" lang="ja-JP" altLang="en-US"/>
          </a:p>
        </p:txBody>
      </p:sp>
    </p:spTree>
    <p:extLst>
      <p:ext uri="{BB962C8B-B14F-4D97-AF65-F5344CB8AC3E}">
        <p14:creationId xmlns:p14="http://schemas.microsoft.com/office/powerpoint/2010/main" val="11821744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0" y="1496484"/>
            <a:ext cx="5143500" cy="3183467"/>
          </a:xfrm>
        </p:spPr>
        <p:txBody>
          <a:bodyPr anchor="b"/>
          <a:lstStyle>
            <a:lvl1pPr algn="ctr">
              <a:defRPr sz="3375"/>
            </a:lvl1pPr>
          </a:lstStyle>
          <a:p>
            <a:r>
              <a:rPr kumimoji="1" lang="ja-JP" altLang="en-US"/>
              <a:t>マスター タイトルの書式設定</a:t>
            </a:r>
          </a:p>
        </p:txBody>
      </p:sp>
      <p:sp>
        <p:nvSpPr>
          <p:cNvPr id="3" name="サブタイトル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A07F03E-166D-4C40-A334-C009C35EB626}" type="datetimeFigureOut">
              <a:rPr kumimoji="1" lang="ja-JP" altLang="en-US" smtClean="0"/>
              <a:t>2026/5/25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EDC24CB-553D-4520-8DED-672B3208675E}" type="slidenum">
              <a:rPr kumimoji="1" lang="ja-JP" altLang="en-US" smtClean="0"/>
              <a:t>‹#›</a:t>
            </a:fld>
            <a:endParaRPr kumimoji="1" lang="ja-JP" altLang="en-US"/>
          </a:p>
        </p:txBody>
      </p:sp>
    </p:spTree>
    <p:extLst>
      <p:ext uri="{BB962C8B-B14F-4D97-AF65-F5344CB8AC3E}">
        <p14:creationId xmlns:p14="http://schemas.microsoft.com/office/powerpoint/2010/main" val="3809390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A07F03E-166D-4C40-A334-C009C35EB626}" type="datetimeFigureOut">
              <a:rPr kumimoji="1" lang="ja-JP" altLang="en-US" smtClean="0"/>
              <a:t>2026/5/25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EDC24CB-553D-4520-8DED-672B3208675E}" type="slidenum">
              <a:rPr kumimoji="1" lang="ja-JP" altLang="en-US" smtClean="0"/>
              <a:t>‹#›</a:t>
            </a:fld>
            <a:endParaRPr kumimoji="1" lang="ja-JP" altLang="en-US"/>
          </a:p>
        </p:txBody>
      </p:sp>
    </p:spTree>
    <p:extLst>
      <p:ext uri="{BB962C8B-B14F-4D97-AF65-F5344CB8AC3E}">
        <p14:creationId xmlns:p14="http://schemas.microsoft.com/office/powerpoint/2010/main" val="5102289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7756" y="486834"/>
            <a:ext cx="1478756" cy="7749117"/>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71487" y="486834"/>
            <a:ext cx="4350544" cy="774911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A07F03E-166D-4C40-A334-C009C35EB626}" type="datetimeFigureOut">
              <a:rPr kumimoji="1" lang="ja-JP" altLang="en-US" smtClean="0"/>
              <a:t>2026/5/25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EDC24CB-553D-4520-8DED-672B3208675E}" type="slidenum">
              <a:rPr kumimoji="1" lang="ja-JP" altLang="en-US" smtClean="0"/>
              <a:t>‹#›</a:t>
            </a:fld>
            <a:endParaRPr kumimoji="1" lang="ja-JP" altLang="en-US"/>
          </a:p>
        </p:txBody>
      </p:sp>
    </p:spTree>
    <p:extLst>
      <p:ext uri="{BB962C8B-B14F-4D97-AF65-F5344CB8AC3E}">
        <p14:creationId xmlns:p14="http://schemas.microsoft.com/office/powerpoint/2010/main" val="2485670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A07F03E-166D-4C40-A334-C009C35EB626}" type="datetimeFigureOut">
              <a:rPr kumimoji="1" lang="ja-JP" altLang="en-US" smtClean="0"/>
              <a:t>2026/5/25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EDC24CB-553D-4520-8DED-672B3208675E}" type="slidenum">
              <a:rPr kumimoji="1" lang="ja-JP" altLang="en-US" smtClean="0"/>
              <a:t>‹#›</a:t>
            </a:fld>
            <a:endParaRPr kumimoji="1" lang="ja-JP" altLang="en-US"/>
          </a:p>
        </p:txBody>
      </p:sp>
    </p:spTree>
    <p:extLst>
      <p:ext uri="{BB962C8B-B14F-4D97-AF65-F5344CB8AC3E}">
        <p14:creationId xmlns:p14="http://schemas.microsoft.com/office/powerpoint/2010/main" val="3802869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7916" y="2279652"/>
            <a:ext cx="5915025" cy="3803649"/>
          </a:xfrm>
        </p:spPr>
        <p:txBody>
          <a:bodyPr anchor="b"/>
          <a:lstStyle>
            <a:lvl1pPr>
              <a:defRPr sz="3375"/>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A07F03E-166D-4C40-A334-C009C35EB626}" type="datetimeFigureOut">
              <a:rPr kumimoji="1" lang="ja-JP" altLang="en-US" smtClean="0"/>
              <a:t>2026/5/25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EDC24CB-553D-4520-8DED-672B3208675E}" type="slidenum">
              <a:rPr kumimoji="1" lang="ja-JP" altLang="en-US" smtClean="0"/>
              <a:t>‹#›</a:t>
            </a:fld>
            <a:endParaRPr kumimoji="1" lang="ja-JP" altLang="en-US"/>
          </a:p>
        </p:txBody>
      </p:sp>
    </p:spTree>
    <p:extLst>
      <p:ext uri="{BB962C8B-B14F-4D97-AF65-F5344CB8AC3E}">
        <p14:creationId xmlns:p14="http://schemas.microsoft.com/office/powerpoint/2010/main" val="2354742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71488" y="2434167"/>
            <a:ext cx="2914650" cy="580178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71863" y="2434167"/>
            <a:ext cx="2914650" cy="580178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A07F03E-166D-4C40-A334-C009C35EB626}" type="datetimeFigureOut">
              <a:rPr kumimoji="1" lang="ja-JP" altLang="en-US" smtClean="0"/>
              <a:t>2026/5/25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EDC24CB-553D-4520-8DED-672B3208675E}" type="slidenum">
              <a:rPr kumimoji="1" lang="ja-JP" altLang="en-US" smtClean="0"/>
              <a:t>‹#›</a:t>
            </a:fld>
            <a:endParaRPr kumimoji="1" lang="ja-JP" altLang="en-US"/>
          </a:p>
        </p:txBody>
      </p:sp>
    </p:spTree>
    <p:extLst>
      <p:ext uri="{BB962C8B-B14F-4D97-AF65-F5344CB8AC3E}">
        <p14:creationId xmlns:p14="http://schemas.microsoft.com/office/powerpoint/2010/main" val="3646613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486834"/>
            <a:ext cx="5915025" cy="1767417"/>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72381" y="3340100"/>
            <a:ext cx="2901255" cy="491278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71863" y="3340100"/>
            <a:ext cx="2915543" cy="491278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A07F03E-166D-4C40-A334-C009C35EB626}" type="datetimeFigureOut">
              <a:rPr kumimoji="1" lang="ja-JP" altLang="en-US" smtClean="0"/>
              <a:t>2026/5/25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EDC24CB-553D-4520-8DED-672B3208675E}" type="slidenum">
              <a:rPr kumimoji="1" lang="ja-JP" altLang="en-US" smtClean="0"/>
              <a:t>‹#›</a:t>
            </a:fld>
            <a:endParaRPr kumimoji="1" lang="ja-JP" altLang="en-US"/>
          </a:p>
        </p:txBody>
      </p:sp>
    </p:spTree>
    <p:extLst>
      <p:ext uri="{BB962C8B-B14F-4D97-AF65-F5344CB8AC3E}">
        <p14:creationId xmlns:p14="http://schemas.microsoft.com/office/powerpoint/2010/main" val="1228733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A07F03E-166D-4C40-A334-C009C35EB626}" type="datetimeFigureOut">
              <a:rPr kumimoji="1" lang="ja-JP" altLang="en-US" smtClean="0"/>
              <a:t>2026/5/25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EDC24CB-553D-4520-8DED-672B3208675E}" type="slidenum">
              <a:rPr kumimoji="1" lang="ja-JP" altLang="en-US" smtClean="0"/>
              <a:t>‹#›</a:t>
            </a:fld>
            <a:endParaRPr kumimoji="1" lang="ja-JP" altLang="en-US"/>
          </a:p>
        </p:txBody>
      </p:sp>
    </p:spTree>
    <p:extLst>
      <p:ext uri="{BB962C8B-B14F-4D97-AF65-F5344CB8AC3E}">
        <p14:creationId xmlns:p14="http://schemas.microsoft.com/office/powerpoint/2010/main" val="2870095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A07F03E-166D-4C40-A334-C009C35EB626}" type="datetimeFigureOut">
              <a:rPr kumimoji="1" lang="ja-JP" altLang="en-US" smtClean="0"/>
              <a:t>2026/5/25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EDC24CB-553D-4520-8DED-672B3208675E}" type="slidenum">
              <a:rPr kumimoji="1" lang="ja-JP" altLang="en-US" smtClean="0"/>
              <a:t>‹#›</a:t>
            </a:fld>
            <a:endParaRPr kumimoji="1" lang="ja-JP" altLang="en-US"/>
          </a:p>
        </p:txBody>
      </p:sp>
    </p:spTree>
    <p:extLst>
      <p:ext uri="{BB962C8B-B14F-4D97-AF65-F5344CB8AC3E}">
        <p14:creationId xmlns:p14="http://schemas.microsoft.com/office/powerpoint/2010/main" val="1779273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09600"/>
            <a:ext cx="2211883" cy="2133600"/>
          </a:xfrm>
        </p:spPr>
        <p:txBody>
          <a:bodyPr anchor="b"/>
          <a:lstStyle>
            <a:lvl1pPr>
              <a:defRPr sz="1800"/>
            </a:lvl1pPr>
          </a:lstStyle>
          <a:p>
            <a:r>
              <a:rPr kumimoji="1" lang="ja-JP" altLang="en-US"/>
              <a:t>マスター タイトルの書式設定</a:t>
            </a:r>
          </a:p>
        </p:txBody>
      </p:sp>
      <p:sp>
        <p:nvSpPr>
          <p:cNvPr id="3" name="コンテンツ プレースホルダー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A07F03E-166D-4C40-A334-C009C35EB626}" type="datetimeFigureOut">
              <a:rPr kumimoji="1" lang="ja-JP" altLang="en-US" smtClean="0"/>
              <a:t>2026/5/25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EDC24CB-553D-4520-8DED-672B3208675E}" type="slidenum">
              <a:rPr kumimoji="1" lang="ja-JP" altLang="en-US" smtClean="0"/>
              <a:t>‹#›</a:t>
            </a:fld>
            <a:endParaRPr kumimoji="1" lang="ja-JP" altLang="en-US"/>
          </a:p>
        </p:txBody>
      </p:sp>
    </p:spTree>
    <p:extLst>
      <p:ext uri="{BB962C8B-B14F-4D97-AF65-F5344CB8AC3E}">
        <p14:creationId xmlns:p14="http://schemas.microsoft.com/office/powerpoint/2010/main" val="3097022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09600"/>
            <a:ext cx="2211883" cy="2133600"/>
          </a:xfrm>
        </p:spPr>
        <p:txBody>
          <a:bodyPr anchor="b"/>
          <a:lstStyle>
            <a:lvl1pPr>
              <a:defRPr sz="1800"/>
            </a:lvl1pPr>
          </a:lstStyle>
          <a:p>
            <a:r>
              <a:rPr kumimoji="1" lang="ja-JP" altLang="en-US"/>
              <a:t>マスター タイトルの書式設定</a:t>
            </a:r>
          </a:p>
        </p:txBody>
      </p:sp>
      <p:sp>
        <p:nvSpPr>
          <p:cNvPr id="3" name="図プレースホルダー 2"/>
          <p:cNvSpPr>
            <a:spLocks noGrp="1"/>
          </p:cNvSpPr>
          <p:nvPr>
            <p:ph type="pic" idx="1"/>
          </p:nvPr>
        </p:nvSpPr>
        <p:spPr>
          <a:xfrm>
            <a:off x="2915543" y="1316567"/>
            <a:ext cx="3471863" cy="6498167"/>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kumimoji="1" lang="ja-JP" altLang="en-US"/>
          </a:p>
        </p:txBody>
      </p:sp>
      <p:sp>
        <p:nvSpPr>
          <p:cNvPr id="4" name="テキスト プレースホルダー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A07F03E-166D-4C40-A334-C009C35EB626}" type="datetimeFigureOut">
              <a:rPr kumimoji="1" lang="ja-JP" altLang="en-US" smtClean="0"/>
              <a:t>2026/5/25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EDC24CB-553D-4520-8DED-672B3208675E}" type="slidenum">
              <a:rPr kumimoji="1" lang="ja-JP" altLang="en-US" smtClean="0"/>
              <a:t>‹#›</a:t>
            </a:fld>
            <a:endParaRPr kumimoji="1" lang="ja-JP" altLang="en-US"/>
          </a:p>
        </p:txBody>
      </p:sp>
    </p:spTree>
    <p:extLst>
      <p:ext uri="{BB962C8B-B14F-4D97-AF65-F5344CB8AC3E}">
        <p14:creationId xmlns:p14="http://schemas.microsoft.com/office/powerpoint/2010/main" val="3355451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FA07F03E-166D-4C40-A334-C009C35EB626}" type="datetimeFigureOut">
              <a:rPr kumimoji="1" lang="ja-JP" altLang="en-US" smtClean="0"/>
              <a:t>2026/5/25</a:t>
            </a:fld>
            <a:endParaRPr kumimoji="1" lang="ja-JP" altLang="en-US"/>
          </a:p>
        </p:txBody>
      </p:sp>
      <p:sp>
        <p:nvSpPr>
          <p:cNvPr id="5" name="フッター プレースホルダー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DEDC24CB-553D-4520-8DED-672B3208675E}" type="slidenum">
              <a:rPr kumimoji="1" lang="ja-JP" altLang="en-US" smtClean="0"/>
              <a:t>‹#›</a:t>
            </a:fld>
            <a:endParaRPr kumimoji="1" lang="ja-JP" altLang="en-US"/>
          </a:p>
        </p:txBody>
      </p:sp>
    </p:spTree>
    <p:extLst>
      <p:ext uri="{BB962C8B-B14F-4D97-AF65-F5344CB8AC3E}">
        <p14:creationId xmlns:p14="http://schemas.microsoft.com/office/powerpoint/2010/main" val="73594339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sangyochallenge@city.iwaki.lg.jp" TargetMode="External"/><Relationship Id="rId2" Type="http://schemas.openxmlformats.org/officeDocument/2006/relationships/hyperlink" Target="https://logoform.jp/form/NczP/1409868"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a:extLst>
              <a:ext uri="{FF2B5EF4-FFF2-40B4-BE49-F238E27FC236}">
                <a16:creationId xmlns:a16="http://schemas.microsoft.com/office/drawing/2014/main" id="{18062E51-3BF2-E494-95BB-71B022C5FD1B}"/>
              </a:ext>
            </a:extLst>
          </p:cNvPr>
          <p:cNvSpPr/>
          <p:nvPr/>
        </p:nvSpPr>
        <p:spPr>
          <a:xfrm>
            <a:off x="111262" y="1584176"/>
            <a:ext cx="6640830" cy="5567739"/>
          </a:xfrm>
          <a:prstGeom prst="roundRect">
            <a:avLst>
              <a:gd name="adj" fmla="val 2129"/>
            </a:avLst>
          </a:prstGeom>
          <a:solidFill>
            <a:schemeClr val="bg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角丸四角形 5"/>
          <p:cNvSpPr/>
          <p:nvPr/>
        </p:nvSpPr>
        <p:spPr>
          <a:xfrm>
            <a:off x="-4953" y="-12181"/>
            <a:ext cx="6858001" cy="1515138"/>
          </a:xfrm>
          <a:prstGeom prst="roundRect">
            <a:avLst>
              <a:gd name="adj" fmla="val 0"/>
            </a:avLst>
          </a:prstGeom>
          <a:solidFill>
            <a:srgbClr val="00B0F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bg1"/>
                </a:solidFill>
                <a:latin typeface="BIZ UDPゴシック" panose="020B0400000000000000" pitchFamily="50" charset="-128"/>
                <a:ea typeface="BIZ UDPゴシック" panose="020B0400000000000000" pitchFamily="50" charset="-128"/>
              </a:rPr>
              <a:t>いわき</a:t>
            </a:r>
            <a:r>
              <a:rPr lang="zh-TW" altLang="en-US" sz="3200" b="1" dirty="0">
                <a:solidFill>
                  <a:schemeClr val="bg1"/>
                </a:solidFill>
                <a:latin typeface="BIZ UDPゴシック" panose="020B0400000000000000" pitchFamily="50" charset="-128"/>
                <a:ea typeface="BIZ UDPゴシック" panose="020B0400000000000000" pitchFamily="50" charset="-128"/>
              </a:rPr>
              <a:t>市商工業活性化事業補助金</a:t>
            </a:r>
            <a:endParaRPr lang="en-US" altLang="zh-TW" sz="3200" b="1" dirty="0">
              <a:solidFill>
                <a:schemeClr val="bg1"/>
              </a:solidFill>
              <a:latin typeface="BIZ UDPゴシック" panose="020B0400000000000000" pitchFamily="50" charset="-128"/>
              <a:ea typeface="BIZ UDPゴシック" panose="020B0400000000000000" pitchFamily="50" charset="-128"/>
            </a:endParaRPr>
          </a:p>
          <a:p>
            <a:pPr algn="ctr"/>
            <a:r>
              <a:rPr kumimoji="1" lang="ja-JP" altLang="en-US" sz="3200" b="1" dirty="0">
                <a:solidFill>
                  <a:schemeClr val="bg1"/>
                </a:solidFill>
                <a:latin typeface="BIZ UDPゴシック" panose="020B0400000000000000" pitchFamily="50" charset="-128"/>
                <a:ea typeface="BIZ UDPゴシック" panose="020B0400000000000000" pitchFamily="50" charset="-128"/>
              </a:rPr>
              <a:t>令和</a:t>
            </a:r>
            <a:r>
              <a:rPr kumimoji="1" lang="ja-JP" altLang="en-US" sz="4000" b="1" dirty="0">
                <a:solidFill>
                  <a:schemeClr val="bg1"/>
                </a:solidFill>
                <a:latin typeface="BIZ UDPゴシック" panose="020B0400000000000000" pitchFamily="50" charset="-128"/>
                <a:ea typeface="BIZ UDPゴシック" panose="020B0400000000000000" pitchFamily="50" charset="-128"/>
              </a:rPr>
              <a:t>８</a:t>
            </a:r>
            <a:r>
              <a:rPr kumimoji="1" lang="ja-JP" altLang="en-US" sz="3200" b="1" dirty="0">
                <a:solidFill>
                  <a:schemeClr val="bg1"/>
                </a:solidFill>
                <a:latin typeface="BIZ UDPゴシック" panose="020B0400000000000000" pitchFamily="50" charset="-128"/>
                <a:ea typeface="BIZ UDPゴシック" panose="020B0400000000000000" pitchFamily="50" charset="-128"/>
              </a:rPr>
              <a:t>年度事業　</a:t>
            </a:r>
            <a:r>
              <a:rPr kumimoji="1" lang="en-US" altLang="ja-JP" sz="4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4000" b="1" dirty="0">
                <a:solidFill>
                  <a:schemeClr val="bg1"/>
                </a:solidFill>
                <a:latin typeface="BIZ UDPゴシック" panose="020B0400000000000000" pitchFamily="50" charset="-128"/>
                <a:ea typeface="BIZ UDPゴシック" panose="020B0400000000000000" pitchFamily="50" charset="-128"/>
              </a:rPr>
              <a:t>次募集</a:t>
            </a:r>
            <a:r>
              <a:rPr kumimoji="1" lang="ja-JP" altLang="en-US" sz="2400" b="1" dirty="0">
                <a:solidFill>
                  <a:schemeClr val="bg1"/>
                </a:solidFill>
                <a:latin typeface="BIZ UDPゴシック" panose="020B0400000000000000" pitchFamily="50" charset="-128"/>
                <a:ea typeface="BIZ UDPゴシック" panose="020B0400000000000000" pitchFamily="50" charset="-128"/>
              </a:rPr>
              <a:t>のお知らせ</a:t>
            </a:r>
          </a:p>
        </p:txBody>
      </p:sp>
      <p:sp>
        <p:nvSpPr>
          <p:cNvPr id="7" name="正方形/長方形 6"/>
          <p:cNvSpPr/>
          <p:nvPr/>
        </p:nvSpPr>
        <p:spPr>
          <a:xfrm>
            <a:off x="385243" y="1618371"/>
            <a:ext cx="6077607" cy="12226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ja-JP" altLang="en-US" dirty="0">
                <a:solidFill>
                  <a:schemeClr val="tx1"/>
                </a:solidFill>
                <a:latin typeface="BIZ UDPゴシック" panose="020B0400000000000000" pitchFamily="50" charset="-128"/>
                <a:ea typeface="BIZ UDPゴシック" panose="020B0400000000000000" pitchFamily="50" charset="-128"/>
              </a:rPr>
              <a:t>いわき市では、市内商工業の活性化のため、</a:t>
            </a:r>
            <a:endParaRPr lang="en-US" altLang="ja-JP" dirty="0">
              <a:solidFill>
                <a:schemeClr val="tx1"/>
              </a:solidFill>
              <a:latin typeface="BIZ UDPゴシック" panose="020B0400000000000000" pitchFamily="50" charset="-128"/>
              <a:ea typeface="BIZ UDPゴシック" panose="020B0400000000000000" pitchFamily="50" charset="-128"/>
            </a:endParaRPr>
          </a:p>
          <a:p>
            <a:pPr algn="ctr"/>
            <a:r>
              <a:rPr lang="ja-JP" altLang="en-US" b="1" u="heavy" dirty="0">
                <a:solidFill>
                  <a:srgbClr val="002060"/>
                </a:solidFill>
                <a:latin typeface="BIZ UDPゴシック" panose="020B0400000000000000" pitchFamily="50" charset="-128"/>
                <a:ea typeface="BIZ UDPゴシック" panose="020B0400000000000000" pitchFamily="50" charset="-128"/>
              </a:rPr>
              <a:t>本市の商工業の振興につながるデジタル活用、人材育成、</a:t>
            </a:r>
            <a:endParaRPr lang="en-US" altLang="ja-JP" b="1" u="heavy" dirty="0">
              <a:solidFill>
                <a:srgbClr val="002060"/>
              </a:solidFill>
              <a:latin typeface="BIZ UDPゴシック" panose="020B0400000000000000" pitchFamily="50" charset="-128"/>
              <a:ea typeface="BIZ UDPゴシック" panose="020B0400000000000000" pitchFamily="50" charset="-128"/>
            </a:endParaRPr>
          </a:p>
          <a:p>
            <a:pPr algn="ctr"/>
            <a:r>
              <a:rPr lang="ja-JP" altLang="en-US" b="1" u="heavy" dirty="0">
                <a:solidFill>
                  <a:srgbClr val="002060"/>
                </a:solidFill>
                <a:latin typeface="BIZ UDPゴシック" panose="020B0400000000000000" pitchFamily="50" charset="-128"/>
                <a:ea typeface="BIZ UDPゴシック" panose="020B0400000000000000" pitchFamily="50" charset="-128"/>
              </a:rPr>
              <a:t>イベント開催、イメージアップなどの事業</a:t>
            </a:r>
            <a:r>
              <a:rPr lang="ja-JP" altLang="en-US" dirty="0">
                <a:solidFill>
                  <a:schemeClr val="tx1"/>
                </a:solidFill>
                <a:latin typeface="BIZ UDPゴシック" panose="020B0400000000000000" pitchFamily="50" charset="-128"/>
                <a:ea typeface="BIZ UDPゴシック" panose="020B0400000000000000" pitchFamily="50" charset="-128"/>
              </a:rPr>
              <a:t>を対象に、</a:t>
            </a:r>
            <a:endParaRPr lang="en-US" altLang="ja-JP" dirty="0">
              <a:solidFill>
                <a:schemeClr val="tx1"/>
              </a:solidFill>
              <a:latin typeface="BIZ UDPゴシック" panose="020B0400000000000000" pitchFamily="50" charset="-128"/>
              <a:ea typeface="BIZ UDPゴシック" panose="020B0400000000000000" pitchFamily="50" charset="-128"/>
            </a:endParaRPr>
          </a:p>
          <a:p>
            <a:pPr algn="ctr"/>
            <a:r>
              <a:rPr lang="ja-JP" altLang="en-US" dirty="0">
                <a:solidFill>
                  <a:srgbClr val="FF0000"/>
                </a:solidFill>
                <a:latin typeface="BIZ UDPゴシック" panose="020B0400000000000000" pitchFamily="50" charset="-128"/>
                <a:ea typeface="BIZ UDPゴシック" panose="020B0400000000000000" pitchFamily="50" charset="-128"/>
              </a:rPr>
              <a:t>いわき市商工業活性化事業補助金</a:t>
            </a:r>
            <a:r>
              <a:rPr lang="ja-JP" altLang="en-US" dirty="0">
                <a:solidFill>
                  <a:schemeClr val="tx1"/>
                </a:solidFill>
                <a:latin typeface="BIZ UDPゴシック" panose="020B0400000000000000" pitchFamily="50" charset="-128"/>
                <a:ea typeface="BIZ UDPゴシック" panose="020B0400000000000000" pitchFamily="50" charset="-128"/>
              </a:rPr>
              <a:t>を交付しています</a:t>
            </a:r>
            <a:endParaRPr lang="en-US" altLang="ja-JP" dirty="0">
              <a:solidFill>
                <a:schemeClr val="tx1"/>
              </a:solidFill>
              <a:latin typeface="BIZ UDPゴシック" panose="020B0400000000000000" pitchFamily="50" charset="-128"/>
              <a:ea typeface="BIZ UDPゴシック" panose="020B0400000000000000" pitchFamily="50" charset="-128"/>
            </a:endParaRPr>
          </a:p>
        </p:txBody>
      </p:sp>
      <p:sp>
        <p:nvSpPr>
          <p:cNvPr id="8" name="正方形/長方形 7"/>
          <p:cNvSpPr/>
          <p:nvPr/>
        </p:nvSpPr>
        <p:spPr>
          <a:xfrm>
            <a:off x="237033" y="4419243"/>
            <a:ext cx="6405060" cy="120731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2200"/>
              </a:lnSpc>
            </a:pPr>
            <a:r>
              <a:rPr lang="ja-JP" altLang="en-US" sz="1400" dirty="0">
                <a:solidFill>
                  <a:schemeClr val="tx1"/>
                </a:solidFill>
                <a:latin typeface="BIZ UDPゴシック" panose="020B0400000000000000" pitchFamily="50" charset="-128"/>
                <a:ea typeface="BIZ UDPゴシック" panose="020B0400000000000000" pitchFamily="50" charset="-128"/>
              </a:rPr>
              <a:t>○　</a:t>
            </a:r>
            <a:r>
              <a:rPr lang="zh-TW" altLang="en-US" sz="1400" dirty="0">
                <a:solidFill>
                  <a:schemeClr val="tx1"/>
                </a:solidFill>
                <a:latin typeface="BIZ UDPゴシック" panose="020B0400000000000000" pitchFamily="50" charset="-128"/>
                <a:ea typeface="BIZ UDPゴシック" panose="020B0400000000000000" pitchFamily="50" charset="-128"/>
              </a:rPr>
              <a:t>市商工業活性化事業認定委員会</a:t>
            </a:r>
            <a:r>
              <a:rPr lang="ja-JP" altLang="en-US" sz="1400" dirty="0">
                <a:solidFill>
                  <a:schemeClr val="tx1"/>
                </a:solidFill>
                <a:latin typeface="BIZ UDPゴシック" panose="020B0400000000000000" pitchFamily="50" charset="-128"/>
                <a:ea typeface="BIZ UDPゴシック" panose="020B0400000000000000" pitchFamily="50" charset="-128"/>
              </a:rPr>
              <a:t>で採択を受けること</a:t>
            </a: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a:p>
            <a:pPr>
              <a:lnSpc>
                <a:spcPts val="22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市から同様の事業に対して補助金等の交付を受けていないこと</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200"/>
              </a:lnSpc>
            </a:pPr>
            <a:r>
              <a:rPr lang="ja-JP" altLang="en-US" sz="1400" dirty="0">
                <a:solidFill>
                  <a:schemeClr val="tx1"/>
                </a:solidFill>
                <a:latin typeface="BIZ UDPゴシック" panose="020B0400000000000000" pitchFamily="50" charset="-128"/>
                <a:ea typeface="BIZ UDPゴシック" panose="020B0400000000000000" pitchFamily="50" charset="-128"/>
              </a:rPr>
              <a:t>　　　</a:t>
            </a:r>
            <a:r>
              <a:rPr lang="en-US" altLang="ja-JP" sz="1300" dirty="0">
                <a:solidFill>
                  <a:schemeClr val="tx1"/>
                </a:solidFill>
                <a:latin typeface="BIZ UDPゴシック" panose="020B0400000000000000" pitchFamily="50" charset="-128"/>
                <a:ea typeface="BIZ UDPゴシック" panose="020B0400000000000000" pitchFamily="50" charset="-128"/>
              </a:rPr>
              <a:t>※ </a:t>
            </a:r>
            <a:r>
              <a:rPr lang="ja-JP" altLang="en-US" sz="1300" dirty="0">
                <a:solidFill>
                  <a:schemeClr val="tx1"/>
                </a:solidFill>
                <a:latin typeface="BIZ UDPゴシック" panose="020B0400000000000000" pitchFamily="50" charset="-128"/>
                <a:ea typeface="BIZ UDPゴシック" panose="020B0400000000000000" pitchFamily="50" charset="-128"/>
              </a:rPr>
              <a:t>別の補助金等を交付されている場合（予定含む）は事前にご相談ください</a:t>
            </a:r>
            <a:endParaRPr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2200"/>
              </a:lnSpc>
            </a:pPr>
            <a:r>
              <a:rPr lang="ja-JP" altLang="en-US" sz="1400" dirty="0">
                <a:solidFill>
                  <a:schemeClr val="tx1"/>
                </a:solidFill>
                <a:latin typeface="BIZ UDPゴシック" panose="020B0400000000000000" pitchFamily="50" charset="-128"/>
                <a:ea typeface="BIZ UDPゴシック" panose="020B0400000000000000" pitchFamily="50" charset="-128"/>
              </a:rPr>
              <a:t>○　交付決定日から令和９年３月までに事業を実施、完了すること</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1700"/>
              </a:lnSpc>
            </a:pP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a:lnSpc>
                <a:spcPts val="1700"/>
              </a:lnSpc>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236317" y="4080689"/>
            <a:ext cx="6424888" cy="338554"/>
          </a:xfrm>
          <a:prstGeom prst="rect">
            <a:avLst/>
          </a:prstGeom>
          <a:solidFill>
            <a:srgbClr val="00B0F0"/>
          </a:solidFill>
        </p:spPr>
        <p:txBody>
          <a:bodyPr wrap="square" rtlCol="0">
            <a:spAutoFit/>
          </a:bodyPr>
          <a:lstStyle/>
          <a:p>
            <a:r>
              <a:rPr kumimoji="1" lang="en-US" altLang="ja-JP" sz="1600" b="1" dirty="0">
                <a:solidFill>
                  <a:schemeClr val="bg1"/>
                </a:solidFill>
                <a:latin typeface="BIZ UDPゴシック" panose="020B0400000000000000" pitchFamily="50" charset="-128"/>
                <a:ea typeface="BIZ UDPゴシック" panose="020B0400000000000000" pitchFamily="50" charset="-128"/>
              </a:rPr>
              <a:t>【</a:t>
            </a:r>
            <a:r>
              <a:rPr lang="ja-JP" altLang="en-US" sz="1600" b="1" dirty="0">
                <a:solidFill>
                  <a:schemeClr val="bg1"/>
                </a:solidFill>
                <a:latin typeface="BIZ UDPゴシック" panose="020B0400000000000000" pitchFamily="50" charset="-128"/>
                <a:ea typeface="BIZ UDPゴシック" panose="020B0400000000000000" pitchFamily="50" charset="-128"/>
              </a:rPr>
              <a:t>補助対象</a:t>
            </a:r>
            <a:r>
              <a:rPr kumimoji="1" lang="en-US" altLang="ja-JP" sz="1600" b="1" dirty="0">
                <a:solidFill>
                  <a:schemeClr val="bg1"/>
                </a:solidFill>
                <a:latin typeface="BIZ UDPゴシック" panose="020B0400000000000000" pitchFamily="50" charset="-128"/>
                <a:ea typeface="BIZ UDPゴシック" panose="020B0400000000000000" pitchFamily="50" charset="-128"/>
              </a:rPr>
              <a:t>】</a:t>
            </a:r>
            <a:r>
              <a:rPr kumimoji="1" lang="ja-JP" altLang="en-US" sz="1600" b="1" dirty="0">
                <a:solidFill>
                  <a:schemeClr val="bg1"/>
                </a:solidFill>
                <a:latin typeface="BIZ UDPゴシック" panose="020B0400000000000000" pitchFamily="50" charset="-128"/>
                <a:ea typeface="BIZ UDPゴシック" panose="020B0400000000000000" pitchFamily="50" charset="-128"/>
              </a:rPr>
              <a:t>　</a:t>
            </a:r>
            <a:r>
              <a:rPr lang="ja-JP" altLang="en-US" sz="1600" b="1" dirty="0">
                <a:solidFill>
                  <a:schemeClr val="bg1"/>
                </a:solidFill>
                <a:latin typeface="BIZ UDPゴシック" panose="020B0400000000000000" pitchFamily="50" charset="-128"/>
                <a:ea typeface="BIZ UDPゴシック" panose="020B0400000000000000" pitchFamily="50" charset="-128"/>
              </a:rPr>
              <a:t>以下の要件を全て満たす事業者・事業</a:t>
            </a:r>
            <a:endParaRPr lang="en-US" altLang="ja-JP" sz="1600" b="1" dirty="0">
              <a:solidFill>
                <a:schemeClr val="bg1"/>
              </a:solidFill>
              <a:latin typeface="BIZ UDPゴシック" panose="020B0400000000000000" pitchFamily="50" charset="-128"/>
              <a:ea typeface="BIZ UDPゴシック" panose="020B0400000000000000" pitchFamily="50" charset="-128"/>
            </a:endParaRPr>
          </a:p>
        </p:txBody>
      </p:sp>
      <p:sp>
        <p:nvSpPr>
          <p:cNvPr id="12" name="角丸四角形 11"/>
          <p:cNvSpPr/>
          <p:nvPr/>
        </p:nvSpPr>
        <p:spPr>
          <a:xfrm>
            <a:off x="200448" y="2844874"/>
            <a:ext cx="6462458" cy="1069568"/>
          </a:xfrm>
          <a:prstGeom prst="roundRect">
            <a:avLst>
              <a:gd name="adj" fmla="val 50000"/>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lstStyle/>
          <a:p>
            <a:pPr algn="ctr"/>
            <a:r>
              <a:rPr kumimoji="1" lang="ja-JP" altLang="en-US" sz="1600" dirty="0">
                <a:solidFill>
                  <a:schemeClr val="tx1"/>
                </a:solidFill>
                <a:latin typeface="BIZ UDPゴシック" panose="020B0400000000000000" pitchFamily="50" charset="-128"/>
                <a:ea typeface="BIZ UDPゴシック" panose="020B0400000000000000" pitchFamily="50" charset="-128"/>
              </a:rPr>
              <a:t>令和８年度事業　募集期間</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2400" dirty="0">
                <a:solidFill>
                  <a:srgbClr val="002060"/>
                </a:solidFill>
                <a:latin typeface="BIZ UDPゴシック" panose="020B0400000000000000" pitchFamily="50" charset="-128"/>
                <a:ea typeface="BIZ UDPゴシック" panose="020B0400000000000000" pitchFamily="50" charset="-128"/>
              </a:rPr>
              <a:t>令和８年</a:t>
            </a:r>
            <a:r>
              <a:rPr kumimoji="1" lang="ja-JP" altLang="en-US" sz="3200" b="1" dirty="0">
                <a:solidFill>
                  <a:srgbClr val="002060"/>
                </a:solidFill>
                <a:latin typeface="BIZ UDPゴシック" panose="020B0400000000000000" pitchFamily="50" charset="-128"/>
                <a:ea typeface="BIZ UDPゴシック" panose="020B0400000000000000" pitchFamily="50" charset="-128"/>
              </a:rPr>
              <a:t>６</a:t>
            </a:r>
            <a:r>
              <a:rPr kumimoji="1" lang="ja-JP" altLang="en-US" sz="2400" dirty="0">
                <a:solidFill>
                  <a:srgbClr val="002060"/>
                </a:solidFill>
                <a:latin typeface="BIZ UDPゴシック" panose="020B0400000000000000" pitchFamily="50" charset="-128"/>
                <a:ea typeface="BIZ UDPゴシック" panose="020B0400000000000000" pitchFamily="50" charset="-128"/>
              </a:rPr>
              <a:t>月</a:t>
            </a:r>
            <a:r>
              <a:rPr lang="ja-JP" altLang="en-US" sz="3200" b="1" dirty="0">
                <a:solidFill>
                  <a:srgbClr val="002060"/>
                </a:solidFill>
                <a:latin typeface="BIZ UDPゴシック" panose="020B0400000000000000" pitchFamily="50" charset="-128"/>
                <a:ea typeface="BIZ UDPゴシック" panose="020B0400000000000000" pitchFamily="50" charset="-128"/>
              </a:rPr>
              <a:t>３</a:t>
            </a:r>
            <a:r>
              <a:rPr kumimoji="1" lang="ja-JP" altLang="en-US" sz="2400" dirty="0">
                <a:solidFill>
                  <a:srgbClr val="002060"/>
                </a:solidFill>
                <a:latin typeface="BIZ UDPゴシック" panose="020B0400000000000000" pitchFamily="50" charset="-128"/>
                <a:ea typeface="BIZ UDPゴシック" panose="020B0400000000000000" pitchFamily="50" charset="-128"/>
              </a:rPr>
              <a:t>日</a:t>
            </a:r>
            <a:r>
              <a:rPr kumimoji="1" lang="en-US" altLang="ja-JP" sz="2400" dirty="0">
                <a:solidFill>
                  <a:srgbClr val="002060"/>
                </a:solidFill>
                <a:latin typeface="BIZ UDPゴシック" panose="020B0400000000000000" pitchFamily="50" charset="-128"/>
                <a:ea typeface="BIZ UDPゴシック" panose="020B0400000000000000" pitchFamily="50" charset="-128"/>
              </a:rPr>
              <a:t>(</a:t>
            </a:r>
            <a:r>
              <a:rPr kumimoji="1" lang="ja-JP" altLang="en-US" sz="2400" dirty="0">
                <a:solidFill>
                  <a:srgbClr val="002060"/>
                </a:solidFill>
                <a:latin typeface="BIZ UDPゴシック" panose="020B0400000000000000" pitchFamily="50" charset="-128"/>
                <a:ea typeface="BIZ UDPゴシック" panose="020B0400000000000000" pitchFamily="50" charset="-128"/>
              </a:rPr>
              <a:t>水</a:t>
            </a:r>
            <a:r>
              <a:rPr kumimoji="1" lang="en-US" altLang="ja-JP" sz="2400" dirty="0">
                <a:solidFill>
                  <a:srgbClr val="002060"/>
                </a:solidFill>
                <a:latin typeface="BIZ UDPゴシック" panose="020B0400000000000000" pitchFamily="50" charset="-128"/>
                <a:ea typeface="BIZ UDPゴシック" panose="020B0400000000000000" pitchFamily="50" charset="-128"/>
              </a:rPr>
              <a:t>)</a:t>
            </a:r>
            <a:r>
              <a:rPr kumimoji="1" lang="ja-JP" altLang="en-US" sz="2400" dirty="0">
                <a:solidFill>
                  <a:srgbClr val="002060"/>
                </a:solidFill>
                <a:latin typeface="BIZ UDPゴシック" panose="020B0400000000000000" pitchFamily="50" charset="-128"/>
                <a:ea typeface="BIZ UDPゴシック" panose="020B0400000000000000" pitchFamily="50" charset="-128"/>
              </a:rPr>
              <a:t>～</a:t>
            </a:r>
            <a:r>
              <a:rPr lang="ja-JP" altLang="en-US" sz="3200" b="1" dirty="0">
                <a:solidFill>
                  <a:srgbClr val="002060"/>
                </a:solidFill>
                <a:latin typeface="BIZ UDPゴシック" panose="020B0400000000000000" pitchFamily="50" charset="-128"/>
                <a:ea typeface="BIZ UDPゴシック" panose="020B0400000000000000" pitchFamily="50" charset="-128"/>
              </a:rPr>
              <a:t>６</a:t>
            </a:r>
            <a:r>
              <a:rPr kumimoji="1" lang="ja-JP" altLang="en-US" sz="2400" dirty="0">
                <a:solidFill>
                  <a:srgbClr val="002060"/>
                </a:solidFill>
                <a:latin typeface="BIZ UDPゴシック" panose="020B0400000000000000" pitchFamily="50" charset="-128"/>
                <a:ea typeface="BIZ UDPゴシック" panose="020B0400000000000000" pitchFamily="50" charset="-128"/>
              </a:rPr>
              <a:t>月</a:t>
            </a:r>
            <a:r>
              <a:rPr lang="en-US" altLang="ja-JP" sz="3200" b="1" dirty="0">
                <a:solidFill>
                  <a:srgbClr val="002060"/>
                </a:solidFill>
                <a:latin typeface="BIZ UDPゴシック" panose="020B0400000000000000" pitchFamily="50" charset="-128"/>
                <a:ea typeface="BIZ UDPゴシック" panose="020B0400000000000000" pitchFamily="50" charset="-128"/>
              </a:rPr>
              <a:t>30</a:t>
            </a:r>
            <a:r>
              <a:rPr kumimoji="1" lang="ja-JP" altLang="en-US" sz="2400" dirty="0">
                <a:solidFill>
                  <a:srgbClr val="002060"/>
                </a:solidFill>
                <a:latin typeface="BIZ UDPゴシック" panose="020B0400000000000000" pitchFamily="50" charset="-128"/>
                <a:ea typeface="BIZ UDPゴシック" panose="020B0400000000000000" pitchFamily="50" charset="-128"/>
              </a:rPr>
              <a:t>日（火）</a:t>
            </a:r>
            <a:r>
              <a:rPr lang="ja-JP" altLang="en-US" sz="2400" dirty="0">
                <a:solidFill>
                  <a:srgbClr val="002060"/>
                </a:solidFill>
                <a:latin typeface="BIZ UDPゴシック" panose="020B0400000000000000" pitchFamily="50" charset="-128"/>
                <a:ea typeface="BIZ UDPゴシック" panose="020B0400000000000000" pitchFamily="50" charset="-128"/>
              </a:rPr>
              <a:t>必着</a:t>
            </a:r>
            <a:endParaRPr kumimoji="1" lang="en-US" altLang="ja-JP" sz="2400" dirty="0">
              <a:solidFill>
                <a:srgbClr val="002060"/>
              </a:solidFill>
              <a:latin typeface="BIZ UDPゴシック" panose="020B0400000000000000" pitchFamily="50" charset="-128"/>
              <a:ea typeface="BIZ UDPゴシック" panose="020B0400000000000000" pitchFamily="50" charset="-128"/>
            </a:endParaRPr>
          </a:p>
          <a:p>
            <a:pPr algn="ctr"/>
            <a:r>
              <a:rPr lang="ja-JP" altLang="en-US" sz="2400" dirty="0">
                <a:solidFill>
                  <a:srgbClr val="FF0000"/>
                </a:solidFill>
                <a:latin typeface="BIZ UDPゴシック" panose="020B0400000000000000" pitchFamily="50" charset="-128"/>
                <a:ea typeface="BIZ UDPゴシック" panose="020B0400000000000000" pitchFamily="50" charset="-128"/>
              </a:rPr>
              <a:t>　　　　　　　　　　　　　　　　　　　　　　　　　　　</a:t>
            </a:r>
            <a:endParaRPr kumimoji="1" lang="ja-JP" altLang="en-US" sz="2400" dirty="0">
              <a:solidFill>
                <a:srgbClr val="FF0000"/>
              </a:solidFill>
              <a:latin typeface="BIZ UDPゴシック" panose="020B0400000000000000" pitchFamily="50" charset="-128"/>
              <a:ea typeface="BIZ UDPゴシック" panose="020B0400000000000000" pitchFamily="50" charset="-128"/>
            </a:endParaRPr>
          </a:p>
        </p:txBody>
      </p:sp>
      <p:sp>
        <p:nvSpPr>
          <p:cNvPr id="17" name="テキスト ボックス 16"/>
          <p:cNvSpPr txBox="1"/>
          <p:nvPr/>
        </p:nvSpPr>
        <p:spPr>
          <a:xfrm>
            <a:off x="2456069" y="7172535"/>
            <a:ext cx="1985383" cy="307777"/>
          </a:xfrm>
          <a:prstGeom prst="rect">
            <a:avLst/>
          </a:prstGeom>
          <a:noFill/>
        </p:spPr>
        <p:txBody>
          <a:bodyPr wrap="square" rtlCol="0">
            <a:spAutoFit/>
          </a:bodyPr>
          <a:lstStyle/>
          <a:p>
            <a:pPr algn="ctr"/>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主な手続きの流れ</a:t>
            </a:r>
            <a:r>
              <a:rPr kumimoji="1" lang="en-US" altLang="ja-JP" sz="1400" dirty="0">
                <a:latin typeface="BIZ UDPゴシック" panose="020B0400000000000000" pitchFamily="50" charset="-128"/>
                <a:ea typeface="BIZ UDPゴシック" panose="020B0400000000000000" pitchFamily="50" charset="-128"/>
              </a:rPr>
              <a:t>】</a:t>
            </a:r>
            <a:endParaRPr kumimoji="1" lang="ja-JP" altLang="en-US" sz="1400" dirty="0">
              <a:latin typeface="BIZ UDPゴシック" panose="020B0400000000000000" pitchFamily="50" charset="-128"/>
              <a:ea typeface="BIZ UDPゴシック" panose="020B0400000000000000" pitchFamily="50" charset="-128"/>
            </a:endParaRPr>
          </a:p>
        </p:txBody>
      </p:sp>
      <p:sp>
        <p:nvSpPr>
          <p:cNvPr id="18" name="角丸四角形 17"/>
          <p:cNvSpPr/>
          <p:nvPr/>
        </p:nvSpPr>
        <p:spPr>
          <a:xfrm>
            <a:off x="200448" y="7476228"/>
            <a:ext cx="6501542" cy="1295028"/>
          </a:xfrm>
          <a:prstGeom prst="roundRect">
            <a:avLst>
              <a:gd name="adj" fmla="val 546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右大かっこ 27"/>
          <p:cNvSpPr/>
          <p:nvPr/>
        </p:nvSpPr>
        <p:spPr>
          <a:xfrm rot="5400000">
            <a:off x="-3354621" y="7736564"/>
            <a:ext cx="133161" cy="2368106"/>
          </a:xfrm>
          <a:prstGeom prst="rightBracket">
            <a:avLst>
              <a:gd name="adj" fmla="val 0"/>
            </a:avLst>
          </a:prstGeom>
          <a:ln>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43" name="正方形/長方形 42"/>
          <p:cNvSpPr/>
          <p:nvPr/>
        </p:nvSpPr>
        <p:spPr>
          <a:xfrm>
            <a:off x="1177339" y="8739293"/>
            <a:ext cx="4967741" cy="3462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ja-JP" altLang="en-US" dirty="0">
                <a:solidFill>
                  <a:srgbClr val="002060"/>
                </a:solidFill>
                <a:latin typeface="BIZ UDPゴシック" panose="020B0400000000000000" pitchFamily="50" charset="-128"/>
                <a:ea typeface="BIZ UDPゴシック" panose="020B0400000000000000" pitchFamily="50" charset="-128"/>
              </a:rPr>
              <a:t>必要書類など裏面もご覧ください</a:t>
            </a:r>
            <a:endParaRPr kumimoji="1" lang="en-US" altLang="ja-JP" dirty="0">
              <a:solidFill>
                <a:srgbClr val="002060"/>
              </a:solidFill>
              <a:latin typeface="BIZ UDPゴシック" panose="020B0400000000000000" pitchFamily="50" charset="-128"/>
              <a:ea typeface="BIZ UDPゴシック" panose="020B0400000000000000" pitchFamily="50" charset="-128"/>
            </a:endParaRPr>
          </a:p>
        </p:txBody>
      </p:sp>
      <p:sp>
        <p:nvSpPr>
          <p:cNvPr id="44" name="右大かっこ 43"/>
          <p:cNvSpPr/>
          <p:nvPr/>
        </p:nvSpPr>
        <p:spPr>
          <a:xfrm rot="5400000">
            <a:off x="-2906637" y="4622391"/>
            <a:ext cx="133161" cy="1075019"/>
          </a:xfrm>
          <a:prstGeom prst="rightBracket">
            <a:avLst>
              <a:gd name="adj" fmla="val 0"/>
            </a:avLst>
          </a:prstGeom>
          <a:ln>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32" name="テキスト ボックス 31"/>
          <p:cNvSpPr txBox="1"/>
          <p:nvPr/>
        </p:nvSpPr>
        <p:spPr>
          <a:xfrm>
            <a:off x="236317" y="5770981"/>
            <a:ext cx="6405776" cy="338554"/>
          </a:xfrm>
          <a:prstGeom prst="rect">
            <a:avLst/>
          </a:prstGeom>
          <a:solidFill>
            <a:srgbClr val="00B0F0"/>
          </a:solidFill>
        </p:spPr>
        <p:txBody>
          <a:bodyPr wrap="square" rtlCol="0">
            <a:spAutoFit/>
          </a:bodyPr>
          <a:lstStyle/>
          <a:p>
            <a:r>
              <a:rPr kumimoji="1" lang="en-US" altLang="ja-JP" sz="1600" b="1" dirty="0">
                <a:solidFill>
                  <a:schemeClr val="bg1"/>
                </a:solidFill>
                <a:latin typeface="BIZ UDPゴシック" panose="020B0400000000000000" pitchFamily="50" charset="-128"/>
                <a:ea typeface="BIZ UDPゴシック" panose="020B0400000000000000" pitchFamily="50" charset="-128"/>
              </a:rPr>
              <a:t>【</a:t>
            </a:r>
            <a:r>
              <a:rPr kumimoji="1" lang="ja-JP" altLang="en-US" sz="1600" b="1" dirty="0">
                <a:solidFill>
                  <a:schemeClr val="bg1"/>
                </a:solidFill>
                <a:latin typeface="BIZ UDPゴシック" panose="020B0400000000000000" pitchFamily="50" charset="-128"/>
                <a:ea typeface="BIZ UDPゴシック" panose="020B0400000000000000" pitchFamily="50" charset="-128"/>
              </a:rPr>
              <a:t>補助内容</a:t>
            </a:r>
            <a:r>
              <a:rPr kumimoji="1" lang="en-US" altLang="ja-JP" sz="1600" b="1" dirty="0">
                <a:solidFill>
                  <a:schemeClr val="bg1"/>
                </a:solidFill>
                <a:latin typeface="BIZ UDPゴシック" panose="020B0400000000000000" pitchFamily="50" charset="-128"/>
                <a:ea typeface="BIZ UDPゴシック" panose="020B0400000000000000" pitchFamily="50" charset="-128"/>
              </a:rPr>
              <a:t>】</a:t>
            </a:r>
            <a:r>
              <a:rPr kumimoji="1" lang="ja-JP" altLang="en-US" sz="1600" b="1" dirty="0">
                <a:solidFill>
                  <a:schemeClr val="bg1"/>
                </a:solidFill>
                <a:latin typeface="BIZ UDPゴシック" panose="020B0400000000000000" pitchFamily="50" charset="-128"/>
                <a:ea typeface="BIZ UDPゴシック" panose="020B0400000000000000" pitchFamily="50" charset="-128"/>
              </a:rPr>
              <a:t>　</a:t>
            </a:r>
            <a:r>
              <a:rPr lang="ja-JP" altLang="en-US" sz="1600" b="1" dirty="0">
                <a:solidFill>
                  <a:schemeClr val="bg1"/>
                </a:solidFill>
                <a:latin typeface="BIZ UDPゴシック" panose="020B0400000000000000" pitchFamily="50" charset="-128"/>
                <a:ea typeface="BIZ UDPゴシック" panose="020B0400000000000000" pitchFamily="50" charset="-128"/>
              </a:rPr>
              <a:t>事業費の一部</a:t>
            </a:r>
            <a:r>
              <a:rPr kumimoji="1" lang="ja-JP" altLang="en-US" sz="1600" b="1" dirty="0">
                <a:solidFill>
                  <a:schemeClr val="bg1"/>
                </a:solidFill>
                <a:latin typeface="BIZ UDPゴシック" panose="020B0400000000000000" pitchFamily="50" charset="-128"/>
                <a:ea typeface="BIZ UDPゴシック" panose="020B0400000000000000" pitchFamily="50" charset="-128"/>
              </a:rPr>
              <a:t>を補助</a:t>
            </a:r>
            <a:endParaRPr kumimoji="1" lang="en-US" altLang="ja-JP" sz="1600" b="1" dirty="0">
              <a:solidFill>
                <a:schemeClr val="bg1"/>
              </a:solidFill>
              <a:latin typeface="BIZ UDPゴシック" panose="020B0400000000000000" pitchFamily="50" charset="-128"/>
              <a:ea typeface="BIZ UDPゴシック" panose="020B0400000000000000" pitchFamily="50" charset="-128"/>
            </a:endParaRPr>
          </a:p>
        </p:txBody>
      </p:sp>
      <p:sp>
        <p:nvSpPr>
          <p:cNvPr id="35" name="正方形/長方形 34"/>
          <p:cNvSpPr/>
          <p:nvPr/>
        </p:nvSpPr>
        <p:spPr>
          <a:xfrm>
            <a:off x="215907" y="6110673"/>
            <a:ext cx="6405776" cy="9218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700"/>
              </a:lnSpc>
            </a:pPr>
            <a:r>
              <a:rPr lang="ja-JP" altLang="en-US" sz="1400" dirty="0">
                <a:solidFill>
                  <a:schemeClr val="tx1"/>
                </a:solidFill>
                <a:latin typeface="BIZ UDPゴシック" panose="020B0400000000000000" pitchFamily="50" charset="-128"/>
                <a:ea typeface="BIZ UDPゴシック" panose="020B0400000000000000" pitchFamily="50" charset="-128"/>
              </a:rPr>
              <a:t>　　補助対象事業ごとの補助上限</a:t>
            </a:r>
            <a:endParaRPr lang="en-US" altLang="ja-JP" sz="1400" dirty="0">
              <a:solidFill>
                <a:schemeClr val="tx1"/>
              </a:solidFill>
              <a:latin typeface="BIZ UDPゴシック" panose="020B0400000000000000" pitchFamily="50" charset="-128"/>
              <a:ea typeface="BIZ UDPゴシック" panose="020B0400000000000000" pitchFamily="50" charset="-128"/>
            </a:endParaRPr>
          </a:p>
        </p:txBody>
      </p:sp>
      <p:grpSp>
        <p:nvGrpSpPr>
          <p:cNvPr id="3" name="グループ化 2">
            <a:extLst>
              <a:ext uri="{FF2B5EF4-FFF2-40B4-BE49-F238E27FC236}">
                <a16:creationId xmlns:a16="http://schemas.microsoft.com/office/drawing/2014/main" id="{E96EAEC0-B014-D711-EB0A-77071A98704B}"/>
              </a:ext>
            </a:extLst>
          </p:cNvPr>
          <p:cNvGrpSpPr/>
          <p:nvPr/>
        </p:nvGrpSpPr>
        <p:grpSpPr>
          <a:xfrm>
            <a:off x="331420" y="7615082"/>
            <a:ext cx="6234682" cy="1049997"/>
            <a:chOff x="322708" y="7755046"/>
            <a:chExt cx="6234682" cy="1049997"/>
          </a:xfrm>
        </p:grpSpPr>
        <p:sp>
          <p:nvSpPr>
            <p:cNvPr id="19" name="角丸四角形 18"/>
            <p:cNvSpPr/>
            <p:nvPr/>
          </p:nvSpPr>
          <p:spPr>
            <a:xfrm>
              <a:off x="3197813" y="7759575"/>
              <a:ext cx="692197" cy="684000"/>
            </a:xfrm>
            <a:prstGeom prst="roundRect">
              <a:avLst>
                <a:gd name="adj" fmla="val 7755"/>
              </a:avLst>
            </a:prstGeom>
            <a:ln w="28575">
              <a:solidFill>
                <a:srgbClr val="00B0F0"/>
              </a:solidFill>
            </a:ln>
          </p:spPr>
          <p:style>
            <a:lnRef idx="2">
              <a:schemeClr val="accent4"/>
            </a:lnRef>
            <a:fillRef idx="1">
              <a:schemeClr val="lt1"/>
            </a:fillRef>
            <a:effectRef idx="0">
              <a:schemeClr val="accent4"/>
            </a:effectRef>
            <a:fontRef idx="minor">
              <a:schemeClr val="dk1"/>
            </a:fontRef>
          </p:style>
          <p:txBody>
            <a:bodyPr lIns="36000" rIns="36000" rtlCol="0" anchor="ctr"/>
            <a:lstStyle/>
            <a:p>
              <a:pPr algn="ctr"/>
              <a:r>
                <a:rPr lang="ja-JP" altLang="en-US" sz="1100" dirty="0">
                  <a:solidFill>
                    <a:schemeClr val="tx1"/>
                  </a:solidFill>
                  <a:latin typeface="BIZ UDPゴシック" panose="020B0400000000000000" pitchFamily="50" charset="-128"/>
                  <a:ea typeface="BIZ UDPゴシック" panose="020B0400000000000000" pitchFamily="50" charset="-128"/>
                </a:rPr>
                <a:t>補助金</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algn="ctr"/>
              <a:r>
                <a:rPr lang="ja-JP" altLang="en-US" sz="1100" dirty="0">
                  <a:solidFill>
                    <a:schemeClr val="tx1"/>
                  </a:solidFill>
                  <a:latin typeface="BIZ UDPゴシック" panose="020B0400000000000000" pitchFamily="50" charset="-128"/>
                  <a:ea typeface="BIZ UDPゴシック" panose="020B0400000000000000" pitchFamily="50" charset="-128"/>
                </a:rPr>
                <a:t>交付</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algn="ctr"/>
              <a:r>
                <a:rPr lang="ja-JP" altLang="en-US" sz="900" dirty="0">
                  <a:solidFill>
                    <a:schemeClr val="tx1"/>
                  </a:solidFill>
                  <a:latin typeface="BIZ UDPゴシック" panose="020B0400000000000000" pitchFamily="50" charset="-128"/>
                  <a:ea typeface="BIZ UDPゴシック" panose="020B0400000000000000" pitchFamily="50" charset="-128"/>
                </a:rPr>
                <a:t>（決定額の</a:t>
              </a:r>
              <a:r>
                <a:rPr lang="en-US" altLang="ja-JP" sz="900" dirty="0">
                  <a:solidFill>
                    <a:schemeClr val="tx1"/>
                  </a:solidFill>
                  <a:latin typeface="BIZ UDPゴシック" panose="020B0400000000000000" pitchFamily="50" charset="-128"/>
                  <a:ea typeface="BIZ UDPゴシック" panose="020B0400000000000000" pitchFamily="50" charset="-128"/>
                </a:rPr>
                <a:t>1/2</a:t>
              </a:r>
              <a:r>
                <a:rPr lang="ja-JP" altLang="en-US" sz="900" dirty="0">
                  <a:solidFill>
                    <a:schemeClr val="tx1"/>
                  </a:solidFill>
                  <a:latin typeface="BIZ UDPゴシック" panose="020B0400000000000000" pitchFamily="50" charset="-128"/>
                  <a:ea typeface="BIZ UDPゴシック" panose="020B0400000000000000" pitchFamily="50" charset="-128"/>
                </a:rPr>
                <a:t>）</a:t>
              </a:r>
              <a:endParaRPr lang="en-US" altLang="ja-JP" sz="1100" dirty="0">
                <a:solidFill>
                  <a:schemeClr val="tx1"/>
                </a:solidFill>
                <a:latin typeface="BIZ UDPゴシック" panose="020B0400000000000000" pitchFamily="50" charset="-128"/>
                <a:ea typeface="BIZ UDPゴシック" panose="020B0400000000000000" pitchFamily="50" charset="-128"/>
              </a:endParaRPr>
            </a:p>
          </p:txBody>
        </p:sp>
        <p:sp>
          <p:nvSpPr>
            <p:cNvPr id="20" name="角丸四角形 19"/>
            <p:cNvSpPr/>
            <p:nvPr/>
          </p:nvSpPr>
          <p:spPr>
            <a:xfrm>
              <a:off x="322708" y="7764053"/>
              <a:ext cx="721232" cy="684000"/>
            </a:xfrm>
            <a:prstGeom prst="roundRect">
              <a:avLst>
                <a:gd name="adj" fmla="val 5527"/>
              </a:avLst>
            </a:prstGeom>
            <a:ln w="28575">
              <a:solidFill>
                <a:srgbClr val="00B0F0"/>
              </a:solidFill>
            </a:ln>
          </p:spPr>
          <p:style>
            <a:lnRef idx="2">
              <a:schemeClr val="accent4"/>
            </a:lnRef>
            <a:fillRef idx="1">
              <a:schemeClr val="lt1"/>
            </a:fillRef>
            <a:effectRef idx="0">
              <a:schemeClr val="accent4"/>
            </a:effectRef>
            <a:fontRef idx="minor">
              <a:schemeClr val="dk1"/>
            </a:fontRef>
          </p:style>
          <p:txBody>
            <a:bodyPr lIns="36000" rIns="36000" rtlCol="0" anchor="ctr"/>
            <a:lstStyle/>
            <a:p>
              <a:pPr algn="ctr"/>
              <a:r>
                <a:rPr lang="ja-JP" altLang="en-US" sz="1100" dirty="0">
                  <a:solidFill>
                    <a:schemeClr val="tx1"/>
                  </a:solidFill>
                  <a:latin typeface="BIZ UDPゴシック" panose="020B0400000000000000" pitchFamily="50" charset="-128"/>
                  <a:ea typeface="BIZ UDPゴシック" panose="020B0400000000000000" pitchFamily="50" charset="-128"/>
                </a:rPr>
                <a:t>補助金</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algn="ctr"/>
              <a:r>
                <a:rPr lang="ja-JP" altLang="en-US" sz="1100" dirty="0">
                  <a:solidFill>
                    <a:schemeClr val="tx1"/>
                  </a:solidFill>
                  <a:latin typeface="BIZ UDPゴシック" panose="020B0400000000000000" pitchFamily="50" charset="-128"/>
                  <a:ea typeface="BIZ UDPゴシック" panose="020B0400000000000000" pitchFamily="50" charset="-128"/>
                </a:rPr>
                <a:t>交付申請</a:t>
              </a:r>
              <a:endParaRPr lang="en-US" altLang="ja-JP" sz="1100" dirty="0">
                <a:solidFill>
                  <a:schemeClr val="tx1"/>
                </a:solidFill>
                <a:latin typeface="BIZ UDPゴシック" panose="020B0400000000000000" pitchFamily="50" charset="-128"/>
                <a:ea typeface="BIZ UDPゴシック" panose="020B0400000000000000" pitchFamily="50" charset="-128"/>
              </a:endParaRPr>
            </a:p>
          </p:txBody>
        </p:sp>
        <p:sp>
          <p:nvSpPr>
            <p:cNvPr id="29" name="正方形/長方形 28"/>
            <p:cNvSpPr/>
            <p:nvPr/>
          </p:nvSpPr>
          <p:spPr>
            <a:xfrm>
              <a:off x="3795694" y="8525417"/>
              <a:ext cx="1358888" cy="2796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ja-JP" altLang="en-US" sz="1050" dirty="0">
                  <a:solidFill>
                    <a:schemeClr val="bg1"/>
                  </a:solidFill>
                  <a:latin typeface="BIZ UDPゴシック" panose="020B0400000000000000" pitchFamily="50" charset="-128"/>
                  <a:ea typeface="BIZ UDPゴシック" panose="020B0400000000000000" pitchFamily="50" charset="-128"/>
                </a:rPr>
                <a:t>事業完了後</a:t>
              </a:r>
              <a:endParaRPr kumimoji="1" lang="en-US" altLang="ja-JP" sz="1050" dirty="0">
                <a:solidFill>
                  <a:schemeClr val="bg1"/>
                </a:solidFill>
                <a:latin typeface="BIZ UDPゴシック" panose="020B0400000000000000" pitchFamily="50" charset="-128"/>
                <a:ea typeface="BIZ UDPゴシック" panose="020B0400000000000000" pitchFamily="50" charset="-128"/>
              </a:endParaRPr>
            </a:p>
          </p:txBody>
        </p:sp>
        <p:sp>
          <p:nvSpPr>
            <p:cNvPr id="33" name="二等辺三角形 32"/>
            <p:cNvSpPr/>
            <p:nvPr/>
          </p:nvSpPr>
          <p:spPr>
            <a:xfrm rot="5400000">
              <a:off x="2986646" y="8073409"/>
              <a:ext cx="211455" cy="101910"/>
            </a:xfrm>
            <a:prstGeom prst="triangl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角丸四角形 33"/>
            <p:cNvSpPr/>
            <p:nvPr/>
          </p:nvSpPr>
          <p:spPr>
            <a:xfrm>
              <a:off x="1266119" y="7759575"/>
              <a:ext cx="737941" cy="684000"/>
            </a:xfrm>
            <a:prstGeom prst="roundRect">
              <a:avLst>
                <a:gd name="adj" fmla="val 5527"/>
              </a:avLst>
            </a:prstGeom>
            <a:ln w="28575">
              <a:solidFill>
                <a:srgbClr val="00B0F0"/>
              </a:solidFill>
            </a:ln>
          </p:spPr>
          <p:style>
            <a:lnRef idx="2">
              <a:schemeClr val="accent4"/>
            </a:lnRef>
            <a:fillRef idx="1">
              <a:schemeClr val="lt1"/>
            </a:fillRef>
            <a:effectRef idx="0">
              <a:schemeClr val="accent4"/>
            </a:effectRef>
            <a:fontRef idx="minor">
              <a:schemeClr val="dk1"/>
            </a:fontRef>
          </p:style>
          <p:txBody>
            <a:bodyPr lIns="36000" rIns="36000" rtlCol="0" anchor="ctr"/>
            <a:lstStyle/>
            <a:p>
              <a:pPr algn="ctr"/>
              <a:r>
                <a:rPr lang="ja-JP" altLang="en-US" sz="1100" dirty="0">
                  <a:solidFill>
                    <a:schemeClr val="tx1"/>
                  </a:solidFill>
                  <a:latin typeface="BIZ UDPゴシック" panose="020B0400000000000000" pitchFamily="50" charset="-128"/>
                  <a:ea typeface="BIZ UDPゴシック" panose="020B0400000000000000" pitchFamily="50" charset="-128"/>
                </a:rPr>
                <a:t>審査</a:t>
              </a:r>
            </a:p>
            <a:p>
              <a:pPr algn="ctr"/>
              <a:r>
                <a:rPr lang="ja-JP" altLang="en-US" sz="900" dirty="0">
                  <a:solidFill>
                    <a:schemeClr val="tx1"/>
                  </a:solidFill>
                  <a:latin typeface="BIZ UDPゴシック" panose="020B0400000000000000" pitchFamily="50" charset="-128"/>
                  <a:ea typeface="BIZ UDPゴシック" panose="020B0400000000000000" pitchFamily="50" charset="-128"/>
                </a:rPr>
                <a:t>（認定委員会を開催）</a:t>
              </a:r>
              <a:endParaRPr lang="en-US" altLang="ja-JP" sz="900" dirty="0">
                <a:solidFill>
                  <a:schemeClr val="tx1"/>
                </a:solidFill>
                <a:latin typeface="BIZ UDPゴシック" panose="020B0400000000000000" pitchFamily="50" charset="-128"/>
                <a:ea typeface="BIZ UDPゴシック" panose="020B0400000000000000" pitchFamily="50" charset="-128"/>
              </a:endParaRPr>
            </a:p>
          </p:txBody>
        </p:sp>
        <p:sp>
          <p:nvSpPr>
            <p:cNvPr id="36" name="角丸四角形 35"/>
            <p:cNvSpPr/>
            <p:nvPr/>
          </p:nvSpPr>
          <p:spPr>
            <a:xfrm>
              <a:off x="2222555" y="7760254"/>
              <a:ext cx="756574" cy="684000"/>
            </a:xfrm>
            <a:prstGeom prst="roundRect">
              <a:avLst>
                <a:gd name="adj" fmla="val 5527"/>
              </a:avLst>
            </a:prstGeom>
            <a:ln w="28575">
              <a:solidFill>
                <a:srgbClr val="00B0F0"/>
              </a:solidFill>
            </a:ln>
          </p:spPr>
          <p:style>
            <a:lnRef idx="2">
              <a:schemeClr val="accent4"/>
            </a:lnRef>
            <a:fillRef idx="1">
              <a:schemeClr val="lt1"/>
            </a:fillRef>
            <a:effectRef idx="0">
              <a:schemeClr val="accent4"/>
            </a:effectRef>
            <a:fontRef idx="minor">
              <a:schemeClr val="dk1"/>
            </a:fontRef>
          </p:style>
          <p:txBody>
            <a:bodyPr lIns="36000" rIns="36000" rtlCol="0" anchor="ctr"/>
            <a:lstStyle/>
            <a:p>
              <a:pPr algn="ctr"/>
              <a:r>
                <a:rPr lang="ja-JP" altLang="en-US" sz="1100" dirty="0">
                  <a:solidFill>
                    <a:schemeClr val="tx1"/>
                  </a:solidFill>
                  <a:latin typeface="BIZ UDPゴシック" panose="020B0400000000000000" pitchFamily="50" charset="-128"/>
                  <a:ea typeface="BIZ UDPゴシック" panose="020B0400000000000000" pitchFamily="50" charset="-128"/>
                </a:rPr>
                <a:t>交付決定</a:t>
              </a:r>
              <a:endParaRPr lang="en-US" altLang="ja-JP" sz="1100" dirty="0">
                <a:solidFill>
                  <a:schemeClr val="tx1"/>
                </a:solidFill>
                <a:latin typeface="BIZ UDPゴシック" panose="020B0400000000000000" pitchFamily="50" charset="-128"/>
                <a:ea typeface="BIZ UDPゴシック" panose="020B0400000000000000" pitchFamily="50" charset="-128"/>
              </a:endParaRPr>
            </a:p>
          </p:txBody>
        </p:sp>
        <p:sp>
          <p:nvSpPr>
            <p:cNvPr id="38" name="角丸四角形 37"/>
            <p:cNvSpPr/>
            <p:nvPr/>
          </p:nvSpPr>
          <p:spPr>
            <a:xfrm>
              <a:off x="5904237" y="7755046"/>
              <a:ext cx="653153" cy="684000"/>
            </a:xfrm>
            <a:prstGeom prst="roundRect">
              <a:avLst>
                <a:gd name="adj" fmla="val 5527"/>
              </a:avLst>
            </a:prstGeom>
            <a:solidFill>
              <a:schemeClr val="bg1"/>
            </a:solidFill>
            <a:ln w="28575">
              <a:solidFill>
                <a:srgbClr val="00B0F0"/>
              </a:solidFill>
            </a:ln>
          </p:spPr>
          <p:style>
            <a:lnRef idx="2">
              <a:schemeClr val="accent4"/>
            </a:lnRef>
            <a:fillRef idx="1">
              <a:schemeClr val="lt1"/>
            </a:fillRef>
            <a:effectRef idx="0">
              <a:schemeClr val="accent4"/>
            </a:effectRef>
            <a:fontRef idx="minor">
              <a:schemeClr val="dk1"/>
            </a:fontRef>
          </p:style>
          <p:txBody>
            <a:bodyPr lIns="36000" rIns="36000" rtlCol="0" anchor="ctr"/>
            <a:lstStyle/>
            <a:p>
              <a:pPr lvl="0" algn="ctr"/>
              <a:r>
                <a:rPr lang="ja-JP" altLang="en-US" sz="1100" dirty="0">
                  <a:solidFill>
                    <a:prstClr val="black"/>
                  </a:solidFill>
                  <a:latin typeface="BIZ UDPゴシック" panose="020B0400000000000000" pitchFamily="50" charset="-128"/>
                  <a:ea typeface="BIZ UDPゴシック" panose="020B0400000000000000" pitchFamily="50" charset="-128"/>
                </a:rPr>
                <a:t>補助金</a:t>
              </a:r>
              <a:endParaRPr lang="en-US" altLang="ja-JP" sz="1100" dirty="0">
                <a:solidFill>
                  <a:prstClr val="black"/>
                </a:solidFill>
                <a:latin typeface="BIZ UDPゴシック" panose="020B0400000000000000" pitchFamily="50" charset="-128"/>
                <a:ea typeface="BIZ UDPゴシック" panose="020B0400000000000000" pitchFamily="50" charset="-128"/>
              </a:endParaRPr>
            </a:p>
            <a:p>
              <a:pPr lvl="0" algn="ctr"/>
              <a:r>
                <a:rPr lang="ja-JP" altLang="en-US" sz="1100" dirty="0">
                  <a:solidFill>
                    <a:prstClr val="black"/>
                  </a:solidFill>
                  <a:latin typeface="BIZ UDPゴシック" panose="020B0400000000000000" pitchFamily="50" charset="-128"/>
                  <a:ea typeface="BIZ UDPゴシック" panose="020B0400000000000000" pitchFamily="50" charset="-128"/>
                </a:rPr>
                <a:t>交付</a:t>
              </a:r>
              <a:endParaRPr lang="en-US" altLang="ja-JP" sz="1100" dirty="0">
                <a:solidFill>
                  <a:prstClr val="black"/>
                </a:solidFill>
                <a:latin typeface="BIZ UDPゴシック" panose="020B0400000000000000" pitchFamily="50" charset="-128"/>
                <a:ea typeface="BIZ UDPゴシック" panose="020B0400000000000000" pitchFamily="50" charset="-128"/>
              </a:endParaRPr>
            </a:p>
            <a:p>
              <a:pPr lvl="0" algn="ctr"/>
              <a:r>
                <a:rPr lang="ja-JP" altLang="en-US" sz="900" dirty="0">
                  <a:solidFill>
                    <a:prstClr val="black"/>
                  </a:solidFill>
                  <a:latin typeface="BIZ UDPゴシック" panose="020B0400000000000000" pitchFamily="50" charset="-128"/>
                  <a:ea typeface="BIZ UDPゴシック" panose="020B0400000000000000" pitchFamily="50" charset="-128"/>
                </a:rPr>
                <a:t>（残額）</a:t>
              </a:r>
              <a:endParaRPr lang="en-US" altLang="ja-JP" sz="1100" dirty="0">
                <a:solidFill>
                  <a:prstClr val="black"/>
                </a:solidFill>
                <a:latin typeface="BIZ UDPゴシック" panose="020B0400000000000000" pitchFamily="50" charset="-128"/>
                <a:ea typeface="BIZ UDPゴシック" panose="020B0400000000000000" pitchFamily="50" charset="-128"/>
              </a:endParaRPr>
            </a:p>
          </p:txBody>
        </p:sp>
        <p:sp>
          <p:nvSpPr>
            <p:cNvPr id="40" name="二等辺三角形 39"/>
            <p:cNvSpPr/>
            <p:nvPr/>
          </p:nvSpPr>
          <p:spPr>
            <a:xfrm rot="5400000">
              <a:off x="3892219" y="8073410"/>
              <a:ext cx="211455" cy="101910"/>
            </a:xfrm>
            <a:prstGeom prst="triangl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二等辺三角形 40"/>
            <p:cNvSpPr/>
            <p:nvPr/>
          </p:nvSpPr>
          <p:spPr>
            <a:xfrm rot="5400000">
              <a:off x="2007465" y="8073929"/>
              <a:ext cx="211455" cy="101910"/>
            </a:xfrm>
            <a:prstGeom prst="triangl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二等辺三角形 41"/>
            <p:cNvSpPr/>
            <p:nvPr/>
          </p:nvSpPr>
          <p:spPr>
            <a:xfrm rot="5400000">
              <a:off x="1052886" y="8073929"/>
              <a:ext cx="211455" cy="101910"/>
            </a:xfrm>
            <a:prstGeom prst="triangl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角丸四角形 30"/>
            <p:cNvSpPr/>
            <p:nvPr/>
          </p:nvSpPr>
          <p:spPr>
            <a:xfrm>
              <a:off x="4077420" y="7766469"/>
              <a:ext cx="692197" cy="684000"/>
            </a:xfrm>
            <a:prstGeom prst="roundRect">
              <a:avLst>
                <a:gd name="adj" fmla="val 7755"/>
              </a:avLst>
            </a:prstGeom>
            <a:ln w="28575">
              <a:solidFill>
                <a:srgbClr val="00B0F0"/>
              </a:solidFill>
            </a:ln>
          </p:spPr>
          <p:style>
            <a:lnRef idx="2">
              <a:schemeClr val="accent4"/>
            </a:lnRef>
            <a:fillRef idx="1">
              <a:schemeClr val="lt1"/>
            </a:fillRef>
            <a:effectRef idx="0">
              <a:schemeClr val="accent4"/>
            </a:effectRef>
            <a:fontRef idx="minor">
              <a:schemeClr val="dk1"/>
            </a:fontRef>
          </p:style>
          <p:txBody>
            <a:bodyPr lIns="36000" rIns="36000" rtlCol="0" anchor="ctr"/>
            <a:lstStyle/>
            <a:p>
              <a:pPr algn="ctr"/>
              <a:r>
                <a:rPr lang="ja-JP" altLang="en-US" sz="1100" dirty="0">
                  <a:solidFill>
                    <a:schemeClr val="tx1"/>
                  </a:solidFill>
                  <a:latin typeface="BIZ UDPゴシック" panose="020B0400000000000000" pitchFamily="50" charset="-128"/>
                  <a:ea typeface="BIZ UDPゴシック" panose="020B0400000000000000" pitchFamily="50" charset="-128"/>
                </a:rPr>
                <a:t>実績</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algn="ctr"/>
              <a:r>
                <a:rPr lang="ja-JP" altLang="en-US" sz="1100" dirty="0">
                  <a:solidFill>
                    <a:schemeClr val="tx1"/>
                  </a:solidFill>
                  <a:latin typeface="BIZ UDPゴシック" panose="020B0400000000000000" pitchFamily="50" charset="-128"/>
                  <a:ea typeface="BIZ UDPゴシック" panose="020B0400000000000000" pitchFamily="50" charset="-128"/>
                </a:rPr>
                <a:t>報告書等</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algn="ctr"/>
              <a:r>
                <a:rPr lang="ja-JP" altLang="en-US" sz="1100" dirty="0">
                  <a:solidFill>
                    <a:schemeClr val="tx1"/>
                  </a:solidFill>
                  <a:latin typeface="BIZ UDPゴシック" panose="020B0400000000000000" pitchFamily="50" charset="-128"/>
                  <a:ea typeface="BIZ UDPゴシック" panose="020B0400000000000000" pitchFamily="50" charset="-128"/>
                </a:rPr>
                <a:t>提出</a:t>
              </a:r>
              <a:endParaRPr lang="en-US" altLang="ja-JP" sz="1100" dirty="0">
                <a:solidFill>
                  <a:schemeClr val="tx1"/>
                </a:solidFill>
                <a:latin typeface="BIZ UDPゴシック" panose="020B0400000000000000" pitchFamily="50" charset="-128"/>
                <a:ea typeface="BIZ UDPゴシック" panose="020B0400000000000000" pitchFamily="50" charset="-128"/>
              </a:endParaRPr>
            </a:p>
          </p:txBody>
        </p:sp>
        <p:sp>
          <p:nvSpPr>
            <p:cNvPr id="37" name="二等辺三角形 36"/>
            <p:cNvSpPr/>
            <p:nvPr/>
          </p:nvSpPr>
          <p:spPr>
            <a:xfrm rot="5400000">
              <a:off x="4773587" y="8080186"/>
              <a:ext cx="211455" cy="101910"/>
            </a:xfrm>
            <a:prstGeom prst="triangl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正方形/長方形 44"/>
            <p:cNvSpPr/>
            <p:nvPr/>
          </p:nvSpPr>
          <p:spPr>
            <a:xfrm>
              <a:off x="2058660" y="8509591"/>
              <a:ext cx="1493060" cy="2796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050" dirty="0">
                  <a:solidFill>
                    <a:schemeClr val="bg1"/>
                  </a:solidFill>
                  <a:latin typeface="BIZ UDPゴシック" panose="020B0400000000000000" pitchFamily="50" charset="-128"/>
                  <a:ea typeface="BIZ UDPゴシック" panose="020B0400000000000000" pitchFamily="50" charset="-128"/>
                </a:rPr>
                <a:t>採択</a:t>
              </a:r>
              <a:r>
                <a:rPr lang="ja-JP" altLang="en-US" sz="1050" dirty="0">
                  <a:solidFill>
                    <a:schemeClr val="bg1"/>
                  </a:solidFill>
                  <a:latin typeface="BIZ UDPゴシック" panose="020B0400000000000000" pitchFamily="50" charset="-128"/>
                  <a:ea typeface="BIZ UDPゴシック" panose="020B0400000000000000" pitchFamily="50" charset="-128"/>
                </a:rPr>
                <a:t>可否</a:t>
              </a:r>
              <a:r>
                <a:rPr kumimoji="1" lang="ja-JP" altLang="en-US" sz="1050" dirty="0">
                  <a:solidFill>
                    <a:schemeClr val="bg1"/>
                  </a:solidFill>
                  <a:latin typeface="BIZ UDPゴシック" panose="020B0400000000000000" pitchFamily="50" charset="-128"/>
                  <a:ea typeface="BIZ UDPゴシック" panose="020B0400000000000000" pitchFamily="50" charset="-128"/>
                </a:rPr>
                <a:t>を通知</a:t>
              </a:r>
              <a:endParaRPr kumimoji="1" lang="en-US" altLang="ja-JP" sz="1050" dirty="0">
                <a:solidFill>
                  <a:schemeClr val="bg1"/>
                </a:solidFill>
                <a:latin typeface="BIZ UDPゴシック" panose="020B0400000000000000" pitchFamily="50" charset="-128"/>
                <a:ea typeface="BIZ UDPゴシック" panose="020B0400000000000000" pitchFamily="50" charset="-128"/>
              </a:endParaRPr>
            </a:p>
          </p:txBody>
        </p:sp>
        <p:sp>
          <p:nvSpPr>
            <p:cNvPr id="46" name="角丸四角形 45"/>
            <p:cNvSpPr/>
            <p:nvPr/>
          </p:nvSpPr>
          <p:spPr>
            <a:xfrm>
              <a:off x="4995051" y="7766469"/>
              <a:ext cx="692197" cy="684000"/>
            </a:xfrm>
            <a:prstGeom prst="roundRect">
              <a:avLst>
                <a:gd name="adj" fmla="val 7755"/>
              </a:avLst>
            </a:prstGeom>
            <a:ln w="28575">
              <a:solidFill>
                <a:srgbClr val="00B0F0"/>
              </a:solidFill>
            </a:ln>
          </p:spPr>
          <p:style>
            <a:lnRef idx="2">
              <a:schemeClr val="accent4"/>
            </a:lnRef>
            <a:fillRef idx="1">
              <a:schemeClr val="lt1"/>
            </a:fillRef>
            <a:effectRef idx="0">
              <a:schemeClr val="accent4"/>
            </a:effectRef>
            <a:fontRef idx="minor">
              <a:schemeClr val="dk1"/>
            </a:fontRef>
          </p:style>
          <p:txBody>
            <a:bodyPr lIns="36000" rIns="36000" rtlCol="0" anchor="ctr"/>
            <a:lstStyle/>
            <a:p>
              <a:pPr algn="ctr"/>
              <a:r>
                <a:rPr lang="ja-JP" altLang="en-US" sz="1100" dirty="0">
                  <a:solidFill>
                    <a:schemeClr val="tx1"/>
                  </a:solidFill>
                  <a:latin typeface="BIZ UDPゴシック" panose="020B0400000000000000" pitchFamily="50" charset="-128"/>
                  <a:ea typeface="BIZ UDPゴシック" panose="020B0400000000000000" pitchFamily="50" charset="-128"/>
                </a:rPr>
                <a:t>補助金</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algn="ctr"/>
              <a:r>
                <a:rPr lang="ja-JP" altLang="en-US" sz="1100" dirty="0">
                  <a:solidFill>
                    <a:schemeClr val="tx1"/>
                  </a:solidFill>
                  <a:latin typeface="BIZ UDPゴシック" panose="020B0400000000000000" pitchFamily="50" charset="-128"/>
                  <a:ea typeface="BIZ UDPゴシック" panose="020B0400000000000000" pitchFamily="50" charset="-128"/>
                </a:rPr>
                <a:t>確定</a:t>
              </a:r>
              <a:endParaRPr lang="en-US" altLang="ja-JP" sz="1100" dirty="0">
                <a:solidFill>
                  <a:schemeClr val="tx1"/>
                </a:solidFill>
                <a:latin typeface="BIZ UDPゴシック" panose="020B0400000000000000" pitchFamily="50" charset="-128"/>
                <a:ea typeface="BIZ UDPゴシック" panose="020B0400000000000000" pitchFamily="50" charset="-128"/>
              </a:endParaRPr>
            </a:p>
          </p:txBody>
        </p:sp>
        <p:sp>
          <p:nvSpPr>
            <p:cNvPr id="48" name="二等辺三角形 47"/>
            <p:cNvSpPr/>
            <p:nvPr/>
          </p:nvSpPr>
          <p:spPr>
            <a:xfrm rot="5400000">
              <a:off x="5687877" y="8080187"/>
              <a:ext cx="211455" cy="101910"/>
            </a:xfrm>
            <a:prstGeom prst="triangl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正方形/長方形 38"/>
            <p:cNvSpPr/>
            <p:nvPr/>
          </p:nvSpPr>
          <p:spPr>
            <a:xfrm>
              <a:off x="2782545" y="8470335"/>
              <a:ext cx="1592457" cy="2796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altLang="ja-JP" sz="1050" dirty="0">
                  <a:solidFill>
                    <a:schemeClr val="bg1"/>
                  </a:solidFill>
                  <a:latin typeface="BIZ UDPゴシック" panose="020B0400000000000000" pitchFamily="50" charset="-128"/>
                  <a:ea typeface="BIZ UDPゴシック" panose="020B0400000000000000" pitchFamily="50" charset="-128"/>
                </a:rPr>
                <a:t>※</a:t>
              </a:r>
              <a:r>
                <a:rPr lang="ja-JP" altLang="en-US" sz="1050" dirty="0">
                  <a:solidFill>
                    <a:schemeClr val="bg1"/>
                  </a:solidFill>
                  <a:latin typeface="BIZ UDPゴシック" panose="020B0400000000000000" pitchFamily="50" charset="-128"/>
                  <a:ea typeface="BIZ UDPゴシック" panose="020B0400000000000000" pitchFamily="50" charset="-128"/>
                </a:rPr>
                <a:t>希望がある</a:t>
              </a:r>
              <a:endParaRPr lang="en-US" altLang="ja-JP" sz="1050" dirty="0">
                <a:solidFill>
                  <a:schemeClr val="bg1"/>
                </a:solidFill>
                <a:latin typeface="BIZ UDPゴシック" panose="020B0400000000000000" pitchFamily="50" charset="-128"/>
                <a:ea typeface="BIZ UDPゴシック" panose="020B0400000000000000" pitchFamily="50" charset="-128"/>
              </a:endParaRPr>
            </a:p>
            <a:p>
              <a:pPr algn="ctr"/>
              <a:r>
                <a:rPr lang="ja-JP" altLang="en-US" sz="1050" dirty="0">
                  <a:solidFill>
                    <a:schemeClr val="bg1"/>
                  </a:solidFill>
                  <a:latin typeface="BIZ UDPゴシック" panose="020B0400000000000000" pitchFamily="50" charset="-128"/>
                  <a:ea typeface="BIZ UDPゴシック" panose="020B0400000000000000" pitchFamily="50" charset="-128"/>
                </a:rPr>
                <a:t>場合のみ</a:t>
              </a:r>
              <a:endParaRPr kumimoji="1" lang="en-US" altLang="ja-JP" sz="1050" dirty="0">
                <a:solidFill>
                  <a:schemeClr val="bg1"/>
                </a:solidFill>
                <a:latin typeface="BIZ UDPゴシック" panose="020B0400000000000000" pitchFamily="50" charset="-128"/>
                <a:ea typeface="BIZ UDPゴシック" panose="020B0400000000000000" pitchFamily="50" charset="-128"/>
              </a:endParaRPr>
            </a:p>
          </p:txBody>
        </p:sp>
      </p:grpSp>
      <p:graphicFrame>
        <p:nvGraphicFramePr>
          <p:cNvPr id="2" name="表 1">
            <a:extLst>
              <a:ext uri="{FF2B5EF4-FFF2-40B4-BE49-F238E27FC236}">
                <a16:creationId xmlns:a16="http://schemas.microsoft.com/office/drawing/2014/main" id="{30358A9C-0FC1-12A6-E655-3FB9988408F2}"/>
              </a:ext>
            </a:extLst>
          </p:cNvPr>
          <p:cNvGraphicFramePr>
            <a:graphicFrameLocks noGrp="1"/>
          </p:cNvGraphicFramePr>
          <p:nvPr>
            <p:extLst>
              <p:ext uri="{D42A27DB-BD31-4B8C-83A1-F6EECF244321}">
                <p14:modId xmlns:p14="http://schemas.microsoft.com/office/powerpoint/2010/main" val="3541384593"/>
              </p:ext>
            </p:extLst>
          </p:nvPr>
        </p:nvGraphicFramePr>
        <p:xfrm>
          <a:off x="440824" y="6352438"/>
          <a:ext cx="6180859" cy="631680"/>
        </p:xfrm>
        <a:graphic>
          <a:graphicData uri="http://schemas.openxmlformats.org/drawingml/2006/table">
            <a:tbl>
              <a:tblPr firstRow="1" bandRow="1">
                <a:tableStyleId>{5C22544A-7EE6-4342-B048-85BDC9FD1C3A}</a:tableStyleId>
              </a:tblPr>
              <a:tblGrid>
                <a:gridCol w="3248188">
                  <a:extLst>
                    <a:ext uri="{9D8B030D-6E8A-4147-A177-3AD203B41FA5}">
                      <a16:colId xmlns:a16="http://schemas.microsoft.com/office/drawing/2014/main" val="3850333896"/>
                    </a:ext>
                  </a:extLst>
                </a:gridCol>
                <a:gridCol w="2932671">
                  <a:extLst>
                    <a:ext uri="{9D8B030D-6E8A-4147-A177-3AD203B41FA5}">
                      <a16:colId xmlns:a16="http://schemas.microsoft.com/office/drawing/2014/main" val="4231540299"/>
                    </a:ext>
                  </a:extLst>
                </a:gridCol>
              </a:tblGrid>
              <a:tr h="169277">
                <a:tc>
                  <a:txBody>
                    <a:bodyPr/>
                    <a:lstStyle/>
                    <a:p>
                      <a:r>
                        <a:rPr kumimoji="1" lang="ja-JP" altLang="en-US" sz="1600" b="0" dirty="0">
                          <a:solidFill>
                            <a:schemeClr val="tx1"/>
                          </a:solidFill>
                          <a:latin typeface="BIZ UDゴシック" panose="020B0400000000000000" pitchFamily="49" charset="-128"/>
                          <a:ea typeface="BIZ UDゴシック" panose="020B0400000000000000" pitchFamily="49" charset="-128"/>
                        </a:rPr>
                        <a:t>■イベント事業　　　　</a:t>
                      </a:r>
                      <a:r>
                        <a:rPr kumimoji="1" lang="en-US" altLang="ja-JP" sz="1600" b="0" dirty="0">
                          <a:solidFill>
                            <a:schemeClr val="tx1"/>
                          </a:solidFill>
                          <a:latin typeface="BIZ UDゴシック" panose="020B0400000000000000" pitchFamily="49" charset="-128"/>
                          <a:ea typeface="BIZ UDゴシック" panose="020B0400000000000000" pitchFamily="49" charset="-128"/>
                        </a:rPr>
                        <a:t>1/2</a:t>
                      </a:r>
                      <a:r>
                        <a:rPr kumimoji="1" lang="ja-JP" altLang="en-US" sz="1600" b="0" dirty="0">
                          <a:solidFill>
                            <a:schemeClr val="tx1"/>
                          </a:solidFill>
                          <a:latin typeface="BIZ UDゴシック" panose="020B0400000000000000" pitchFamily="49" charset="-128"/>
                          <a:ea typeface="BIZ UDゴシック" panose="020B0400000000000000" pitchFamily="49" charset="-128"/>
                        </a:rPr>
                        <a:t>以内 </a:t>
                      </a:r>
                    </a:p>
                  </a:txBody>
                  <a:tcPr marT="36000" marB="36000">
                    <a:lnL w="12700" cmpd="sng">
                      <a:noFill/>
                    </a:lnL>
                    <a:lnR w="6350" cap="flat" cmpd="sng" algn="ctr">
                      <a:noFill/>
                      <a:prstDash val="solid"/>
                      <a:round/>
                      <a:headEnd type="none" w="med" len="med"/>
                      <a:tailEnd type="none" w="med" len="med"/>
                    </a:lnR>
                    <a:lnT w="12700" cmpd="sng">
                      <a:noFill/>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600" b="0" dirty="0">
                          <a:solidFill>
                            <a:schemeClr val="tx1"/>
                          </a:solidFill>
                          <a:latin typeface="BIZ UDゴシック" panose="020B0400000000000000" pitchFamily="49" charset="-128"/>
                          <a:ea typeface="BIZ UDゴシック" panose="020B0400000000000000" pitchFamily="49" charset="-128"/>
                        </a:rPr>
                        <a:t>■デジタル事業　</a:t>
                      </a:r>
                      <a:r>
                        <a:rPr kumimoji="1" lang="en-US" altLang="ja-JP" sz="1600" b="0" dirty="0">
                          <a:solidFill>
                            <a:schemeClr val="tx1"/>
                          </a:solidFill>
                          <a:latin typeface="BIZ UDゴシック" panose="020B0400000000000000" pitchFamily="49" charset="-128"/>
                          <a:ea typeface="BIZ UDゴシック" panose="020B0400000000000000" pitchFamily="49" charset="-128"/>
                        </a:rPr>
                        <a:t>2/3</a:t>
                      </a:r>
                      <a:r>
                        <a:rPr kumimoji="1" lang="ja-JP" altLang="en-US" sz="1600" b="0" dirty="0">
                          <a:solidFill>
                            <a:schemeClr val="tx1"/>
                          </a:solidFill>
                          <a:latin typeface="BIZ UDゴシック" panose="020B0400000000000000" pitchFamily="49" charset="-128"/>
                          <a:ea typeface="BIZ UDゴシック" panose="020B0400000000000000" pitchFamily="49" charset="-128"/>
                        </a:rPr>
                        <a:t>以内</a:t>
                      </a:r>
                    </a:p>
                  </a:txBody>
                  <a:tcPr marT="36000" marB="36000">
                    <a:lnL w="6350" cap="flat" cmpd="sng" algn="ctr">
                      <a:noFill/>
                      <a:prstDash val="solid"/>
                      <a:round/>
                      <a:headEnd type="none" w="med" len="med"/>
                      <a:tailEnd type="none" w="med" len="med"/>
                    </a:lnL>
                    <a:lnR w="12700" cmpd="sng">
                      <a:noFill/>
                    </a:lnR>
                    <a:lnT w="12700" cmpd="sng">
                      <a:noFill/>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51727505"/>
                  </a:ext>
                </a:extLst>
              </a:tr>
              <a:tr h="169277">
                <a:tc>
                  <a:txBody>
                    <a:bodyPr/>
                    <a:lstStyle/>
                    <a:p>
                      <a:r>
                        <a:rPr kumimoji="1" lang="ja-JP" altLang="en-US" sz="1600" b="0" dirty="0">
                          <a:solidFill>
                            <a:schemeClr val="tx1"/>
                          </a:solidFill>
                          <a:latin typeface="BIZ UDゴシック" panose="020B0400000000000000" pitchFamily="49" charset="-128"/>
                          <a:ea typeface="BIZ UDゴシック" panose="020B0400000000000000" pitchFamily="49" charset="-128"/>
                        </a:rPr>
                        <a:t>■イメージアップ事業　</a:t>
                      </a:r>
                      <a:r>
                        <a:rPr kumimoji="1" lang="en-US" altLang="ja-JP" sz="1600" b="0" dirty="0">
                          <a:solidFill>
                            <a:schemeClr val="tx1"/>
                          </a:solidFill>
                          <a:latin typeface="BIZ UDゴシック" panose="020B0400000000000000" pitchFamily="49" charset="-128"/>
                          <a:ea typeface="BIZ UDゴシック" panose="020B0400000000000000" pitchFamily="49" charset="-128"/>
                        </a:rPr>
                        <a:t>1/2</a:t>
                      </a:r>
                      <a:r>
                        <a:rPr kumimoji="1" lang="ja-JP" altLang="en-US" sz="1600" b="0" dirty="0">
                          <a:solidFill>
                            <a:schemeClr val="tx1"/>
                          </a:solidFill>
                          <a:latin typeface="BIZ UDゴシック" panose="020B0400000000000000" pitchFamily="49" charset="-128"/>
                          <a:ea typeface="BIZ UDゴシック" panose="020B0400000000000000" pitchFamily="49" charset="-128"/>
                        </a:rPr>
                        <a:t>以内</a:t>
                      </a:r>
                    </a:p>
                  </a:txBody>
                  <a:tcPr marT="36000" marB="36000">
                    <a:lnL w="12700" cmpd="sng">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r>
                        <a:rPr kumimoji="1" lang="ja-JP" altLang="en-US" sz="1600" b="0" dirty="0">
                          <a:solidFill>
                            <a:schemeClr val="tx1"/>
                          </a:solidFill>
                          <a:latin typeface="BIZ UDゴシック" panose="020B0400000000000000" pitchFamily="49" charset="-128"/>
                          <a:ea typeface="BIZ UDゴシック" panose="020B0400000000000000" pitchFamily="49" charset="-128"/>
                        </a:rPr>
                        <a:t>■その他　　　　</a:t>
                      </a:r>
                      <a:r>
                        <a:rPr kumimoji="1" lang="en-US" altLang="ja-JP" sz="1600" b="0" dirty="0">
                          <a:solidFill>
                            <a:schemeClr val="tx1"/>
                          </a:solidFill>
                          <a:latin typeface="BIZ UDゴシック" panose="020B0400000000000000" pitchFamily="49" charset="-128"/>
                          <a:ea typeface="BIZ UDゴシック" panose="020B0400000000000000" pitchFamily="49" charset="-128"/>
                        </a:rPr>
                        <a:t>1/2</a:t>
                      </a:r>
                      <a:r>
                        <a:rPr kumimoji="1" lang="ja-JP" altLang="en-US" sz="1600" b="0" dirty="0">
                          <a:solidFill>
                            <a:schemeClr val="tx1"/>
                          </a:solidFill>
                          <a:latin typeface="BIZ UDゴシック" panose="020B0400000000000000" pitchFamily="49" charset="-128"/>
                          <a:ea typeface="BIZ UDゴシック" panose="020B0400000000000000" pitchFamily="49" charset="-128"/>
                        </a:rPr>
                        <a:t>以内</a:t>
                      </a:r>
                    </a:p>
                  </a:txBody>
                  <a:tcPr marT="36000" marB="36000">
                    <a:lnL w="6350" cap="flat" cmpd="sng" algn="ctr">
                      <a:noFill/>
                      <a:prstDash val="solid"/>
                      <a:round/>
                      <a:headEnd type="none" w="med" len="med"/>
                      <a:tailEnd type="none" w="med" len="med"/>
                    </a:lnL>
                    <a:lnR w="12700" cmpd="sng">
                      <a:noFill/>
                    </a:lnR>
                    <a:lnT w="635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71234179"/>
                  </a:ext>
                </a:extLst>
              </a:tr>
            </a:tbl>
          </a:graphicData>
        </a:graphic>
      </p:graphicFrame>
    </p:spTree>
    <p:extLst>
      <p:ext uri="{BB962C8B-B14F-4D97-AF65-F5344CB8AC3E}">
        <p14:creationId xmlns:p14="http://schemas.microsoft.com/office/powerpoint/2010/main" val="528818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96005" y="22585"/>
            <a:ext cx="6640830" cy="8523988"/>
          </a:xfrm>
          <a:prstGeom prst="roundRect">
            <a:avLst>
              <a:gd name="adj" fmla="val 2129"/>
            </a:avLst>
          </a:prstGeom>
          <a:solidFill>
            <a:schemeClr val="bg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正方形/長方形 4"/>
          <p:cNvSpPr/>
          <p:nvPr/>
        </p:nvSpPr>
        <p:spPr>
          <a:xfrm>
            <a:off x="241288" y="405089"/>
            <a:ext cx="6373159" cy="10266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9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①　</a:t>
            </a:r>
            <a:r>
              <a:rPr lang="ja-JP" altLang="en-US" sz="1300" dirty="0">
                <a:solidFill>
                  <a:schemeClr val="tx1"/>
                </a:solidFill>
                <a:latin typeface="BIZ UDPゴシック" panose="020B0400000000000000" pitchFamily="50" charset="-128"/>
                <a:ea typeface="BIZ UDPゴシック" panose="020B0400000000000000" pitchFamily="50" charset="-128"/>
              </a:rPr>
              <a:t>補助金等交付</a:t>
            </a:r>
            <a:r>
              <a:rPr kumimoji="1" lang="ja-JP" altLang="en-US" sz="1300" dirty="0">
                <a:solidFill>
                  <a:schemeClr val="tx1"/>
                </a:solidFill>
                <a:latin typeface="BIZ UDPゴシック" panose="020B0400000000000000" pitchFamily="50" charset="-128"/>
                <a:ea typeface="BIZ UDPゴシック" panose="020B0400000000000000" pitchFamily="50" charset="-128"/>
              </a:rPr>
              <a:t>申請書</a:t>
            </a:r>
            <a:r>
              <a:rPr lang="ja-JP" altLang="en-US" sz="1300" dirty="0">
                <a:solidFill>
                  <a:schemeClr val="tx1"/>
                </a:solidFill>
                <a:latin typeface="BIZ UDPゴシック" panose="020B0400000000000000" pitchFamily="50" charset="-128"/>
                <a:ea typeface="BIZ UDPゴシック" panose="020B0400000000000000" pitchFamily="50" charset="-128"/>
              </a:rPr>
              <a:t>　　　　　　③</a:t>
            </a:r>
            <a:r>
              <a:rPr kumimoji="1" lang="ja-JP" altLang="en-US" sz="1300" dirty="0">
                <a:solidFill>
                  <a:schemeClr val="tx1"/>
                </a:solidFill>
                <a:latin typeface="BIZ UDPゴシック" panose="020B0400000000000000" pitchFamily="50" charset="-128"/>
                <a:ea typeface="BIZ UDPゴシック" panose="020B0400000000000000" pitchFamily="50" charset="-128"/>
              </a:rPr>
              <a:t>　商工業活性化</a:t>
            </a:r>
            <a:r>
              <a:rPr kumimoji="1" lang="zh-TW" altLang="en-US" sz="1300" dirty="0">
                <a:solidFill>
                  <a:schemeClr val="tx1"/>
                </a:solidFill>
                <a:latin typeface="BIZ UDPゴシック" panose="020B0400000000000000" pitchFamily="50" charset="-128"/>
                <a:ea typeface="BIZ UDPゴシック" panose="020B0400000000000000" pitchFamily="50" charset="-128"/>
              </a:rPr>
              <a:t>事業収支予算書</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1900"/>
              </a:lnSpc>
            </a:pPr>
            <a:r>
              <a:rPr lang="ja-JP" altLang="en-US" sz="1300" dirty="0">
                <a:solidFill>
                  <a:schemeClr val="tx1"/>
                </a:solidFill>
                <a:latin typeface="BIZ UDPゴシック" panose="020B0400000000000000" pitchFamily="50" charset="-128"/>
                <a:ea typeface="BIZ UDPゴシック" panose="020B0400000000000000" pitchFamily="50" charset="-128"/>
              </a:rPr>
              <a:t>②</a:t>
            </a:r>
            <a:r>
              <a:rPr kumimoji="1" lang="ja-JP" altLang="en-US" sz="1300" dirty="0">
                <a:solidFill>
                  <a:schemeClr val="tx1"/>
                </a:solidFill>
                <a:latin typeface="BIZ UDPゴシック" panose="020B0400000000000000" pitchFamily="50" charset="-128"/>
                <a:ea typeface="BIZ UDPゴシック" panose="020B0400000000000000" pitchFamily="50" charset="-128"/>
              </a:rPr>
              <a:t>　商工業活性化事業計画</a:t>
            </a:r>
            <a:r>
              <a:rPr lang="ja-JP" altLang="en-US" sz="1300" dirty="0">
                <a:solidFill>
                  <a:schemeClr val="tx1"/>
                </a:solidFill>
                <a:latin typeface="BIZ UDPゴシック" panose="020B0400000000000000" pitchFamily="50" charset="-128"/>
                <a:ea typeface="BIZ UDPゴシック" panose="020B0400000000000000" pitchFamily="50" charset="-128"/>
              </a:rPr>
              <a:t>書　　　</a:t>
            </a:r>
            <a:r>
              <a:rPr kumimoji="1" lang="ja-JP" altLang="en-US" sz="1300" dirty="0">
                <a:solidFill>
                  <a:schemeClr val="tx1"/>
                </a:solidFill>
                <a:latin typeface="BIZ UDPゴシック" panose="020B0400000000000000" pitchFamily="50" charset="-128"/>
                <a:ea typeface="BIZ UDPゴシック" panose="020B0400000000000000" pitchFamily="50" charset="-128"/>
              </a:rPr>
              <a:t>④　その</a:t>
            </a:r>
            <a:r>
              <a:rPr lang="ja-JP" altLang="en-US" sz="1300" dirty="0">
                <a:solidFill>
                  <a:schemeClr val="tx1"/>
                </a:solidFill>
                <a:latin typeface="BIZ UDPゴシック" panose="020B0400000000000000" pitchFamily="50" charset="-128"/>
                <a:ea typeface="BIZ UDPゴシック" panose="020B0400000000000000" pitchFamily="50" charset="-128"/>
              </a:rPr>
              <a:t>他添付書類　</a:t>
            </a:r>
            <a:endParaRPr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19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　　　　　　　　　　　　　　　　　　　　　　　　（見積書、地図、定款又は規約、申請団体名簿 </a:t>
            </a:r>
            <a:r>
              <a:rPr lang="ja-JP" altLang="en-US" sz="1300" dirty="0">
                <a:solidFill>
                  <a:schemeClr val="tx1"/>
                </a:solidFill>
                <a:latin typeface="BIZ UDPゴシック" panose="020B0400000000000000" pitchFamily="50" charset="-128"/>
                <a:ea typeface="BIZ UDPゴシック" panose="020B0400000000000000" pitchFamily="50" charset="-128"/>
              </a:rPr>
              <a:t>等</a:t>
            </a:r>
            <a:r>
              <a:rPr kumimoji="1" lang="ja-JP" altLang="en-US" sz="1300" dirty="0">
                <a:solidFill>
                  <a:schemeClr val="tx1"/>
                </a:solidFill>
                <a:latin typeface="BIZ UDPゴシック" panose="020B0400000000000000" pitchFamily="50" charset="-128"/>
                <a:ea typeface="BIZ UDPゴシック" panose="020B0400000000000000" pitchFamily="50" charset="-128"/>
              </a:rPr>
              <a:t>）</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1900"/>
              </a:lnSpc>
            </a:pPr>
            <a:r>
              <a:rPr lang="ja-JP" altLang="en-US" sz="1300" dirty="0">
                <a:solidFill>
                  <a:schemeClr val="tx1"/>
                </a:solidFill>
                <a:latin typeface="BIZ UDPゴシック" panose="020B0400000000000000" pitchFamily="50" charset="-128"/>
                <a:ea typeface="BIZ UDPゴシック" panose="020B0400000000000000" pitchFamily="50" charset="-128"/>
              </a:rPr>
              <a:t>　　</a:t>
            </a:r>
            <a:r>
              <a:rPr lang="en-US" altLang="ja-JP" sz="1300" dirty="0">
                <a:solidFill>
                  <a:schemeClr val="tx1"/>
                </a:solidFill>
                <a:latin typeface="BIZ UDPゴシック" panose="020B0400000000000000" pitchFamily="50" charset="-128"/>
                <a:ea typeface="BIZ UDPゴシック" panose="020B0400000000000000" pitchFamily="50" charset="-128"/>
              </a:rPr>
              <a:t>※ </a:t>
            </a:r>
            <a:r>
              <a:rPr lang="ja-JP" altLang="en-US" sz="1300" dirty="0">
                <a:solidFill>
                  <a:schemeClr val="tx1"/>
                </a:solidFill>
                <a:latin typeface="BIZ UDPゴシック" panose="020B0400000000000000" pitchFamily="50" charset="-128"/>
                <a:ea typeface="BIZ UDPゴシック" panose="020B0400000000000000" pitchFamily="50" charset="-128"/>
              </a:rPr>
              <a:t>①～③の様式は市ホームページからダウンロードいただけます</a:t>
            </a:r>
            <a:endParaRPr lang="en-US" altLang="ja-JP" sz="1300" dirty="0">
              <a:solidFill>
                <a:schemeClr val="tx1"/>
              </a:solidFill>
              <a:latin typeface="BIZ UDPゴシック" panose="020B0400000000000000" pitchFamily="50" charset="-128"/>
              <a:ea typeface="BIZ UDPゴシック" panose="020B0400000000000000" pitchFamily="50" charset="-128"/>
            </a:endParaRPr>
          </a:p>
        </p:txBody>
      </p:sp>
      <p:sp>
        <p:nvSpPr>
          <p:cNvPr id="6" name="テキスト ボックス 5"/>
          <p:cNvSpPr txBox="1"/>
          <p:nvPr/>
        </p:nvSpPr>
        <p:spPr>
          <a:xfrm>
            <a:off x="241292" y="66535"/>
            <a:ext cx="6373155" cy="338554"/>
          </a:xfrm>
          <a:prstGeom prst="rect">
            <a:avLst/>
          </a:prstGeom>
          <a:solidFill>
            <a:srgbClr val="00B0F0"/>
          </a:solidFill>
        </p:spPr>
        <p:txBody>
          <a:bodyPr wrap="square" rtlCol="0">
            <a:spAutoFit/>
          </a:bodyPr>
          <a:lstStyle/>
          <a:p>
            <a:r>
              <a:rPr kumimoji="1" lang="en-US" altLang="ja-JP" sz="1600" b="1" dirty="0">
                <a:solidFill>
                  <a:schemeClr val="bg1"/>
                </a:solidFill>
                <a:latin typeface="BIZ UDPゴシック" panose="020B0400000000000000" pitchFamily="50" charset="-128"/>
                <a:ea typeface="BIZ UDPゴシック" panose="020B0400000000000000" pitchFamily="50" charset="-128"/>
              </a:rPr>
              <a:t>【</a:t>
            </a:r>
            <a:r>
              <a:rPr kumimoji="1" lang="ja-JP" altLang="en-US" sz="1600" b="1" dirty="0">
                <a:solidFill>
                  <a:schemeClr val="bg1"/>
                </a:solidFill>
                <a:latin typeface="BIZ UDPゴシック" panose="020B0400000000000000" pitchFamily="50" charset="-128"/>
                <a:ea typeface="BIZ UDPゴシック" panose="020B0400000000000000" pitchFamily="50" charset="-128"/>
              </a:rPr>
              <a:t>必要書類</a:t>
            </a:r>
            <a:r>
              <a:rPr kumimoji="1" lang="en-US" altLang="ja-JP" sz="1600" b="1" dirty="0">
                <a:solidFill>
                  <a:schemeClr val="bg1"/>
                </a:solidFill>
                <a:latin typeface="BIZ UDPゴシック" panose="020B0400000000000000" pitchFamily="50" charset="-128"/>
                <a:ea typeface="BIZ UDPゴシック" panose="020B0400000000000000" pitchFamily="50" charset="-128"/>
              </a:rPr>
              <a:t>】</a:t>
            </a:r>
            <a:endParaRPr lang="en-US" altLang="ja-JP" sz="1600" b="1" dirty="0">
              <a:solidFill>
                <a:schemeClr val="bg1"/>
              </a:solidFill>
              <a:latin typeface="BIZ UDPゴシック" panose="020B0400000000000000" pitchFamily="50" charset="-128"/>
              <a:ea typeface="BIZ UDPゴシック" panose="020B0400000000000000" pitchFamily="50" charset="-128"/>
            </a:endParaRPr>
          </a:p>
        </p:txBody>
      </p:sp>
      <p:sp>
        <p:nvSpPr>
          <p:cNvPr id="14" name="正方形/長方形 13"/>
          <p:cNvSpPr/>
          <p:nvPr/>
        </p:nvSpPr>
        <p:spPr>
          <a:xfrm>
            <a:off x="236014" y="1431700"/>
            <a:ext cx="6376440" cy="522131"/>
          </a:xfrm>
          <a:prstGeom prst="rect">
            <a:avLst/>
          </a:prstGeom>
          <a:solidFill>
            <a:srgbClr val="00B0F0"/>
          </a:solidFill>
        </p:spPr>
        <p:txBody>
          <a:bodyPr wrap="square">
            <a:spAutoFit/>
          </a:bodyPr>
          <a:lstStyle/>
          <a:p>
            <a:pPr>
              <a:lnSpc>
                <a:spcPts val="1800"/>
              </a:lnSpc>
            </a:pPr>
            <a:r>
              <a:rPr lang="ja-JP" altLang="en-US" sz="1400" b="1" dirty="0">
                <a:solidFill>
                  <a:schemeClr val="bg1"/>
                </a:solidFill>
                <a:latin typeface="BIZ UDPゴシック" panose="020B0400000000000000" pitchFamily="50" charset="-128"/>
                <a:ea typeface="BIZ UDPゴシック" panose="020B0400000000000000" pitchFamily="50" charset="-128"/>
              </a:rPr>
              <a:t>◆ 書類の詳細等については、市ホームページ掲載の</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a:p>
            <a:pPr>
              <a:lnSpc>
                <a:spcPts val="1800"/>
              </a:lnSpc>
            </a:pPr>
            <a:r>
              <a:rPr lang="ja-JP" altLang="en-US" sz="1400" b="1" dirty="0">
                <a:solidFill>
                  <a:schemeClr val="bg1"/>
                </a:solidFill>
                <a:latin typeface="BIZ UDPゴシック" panose="020B0400000000000000" pitchFamily="50" charset="-128"/>
                <a:ea typeface="BIZ UDPゴシック" panose="020B0400000000000000" pitchFamily="50" charset="-128"/>
              </a:rPr>
              <a:t>　　「令和８年度いわき市商工業活性化事業　募集要領」をご確認ください</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p:txBody>
      </p:sp>
      <p:sp>
        <p:nvSpPr>
          <p:cNvPr id="19" name="正方形/長方形 18"/>
          <p:cNvSpPr/>
          <p:nvPr/>
        </p:nvSpPr>
        <p:spPr>
          <a:xfrm>
            <a:off x="103820" y="7693142"/>
            <a:ext cx="6640830" cy="1376651"/>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lstStyle/>
          <a:p>
            <a:pPr algn="ctr">
              <a:lnSpc>
                <a:spcPct val="150000"/>
              </a:lnSpc>
            </a:pPr>
            <a:endParaRPr lang="en-US" altLang="ja-JP" sz="1300" dirty="0">
              <a:solidFill>
                <a:schemeClr val="tx1"/>
              </a:solidFill>
              <a:latin typeface="BIZ UDPゴシック" panose="020B0400000000000000" pitchFamily="50" charset="-128"/>
              <a:ea typeface="BIZ UDPゴシック" panose="020B0400000000000000" pitchFamily="50" charset="-128"/>
            </a:endParaRPr>
          </a:p>
        </p:txBody>
      </p:sp>
      <p:sp>
        <p:nvSpPr>
          <p:cNvPr id="20" name="テキスト ボックス 19"/>
          <p:cNvSpPr txBox="1"/>
          <p:nvPr/>
        </p:nvSpPr>
        <p:spPr>
          <a:xfrm>
            <a:off x="229765" y="2015820"/>
            <a:ext cx="6382689" cy="332507"/>
          </a:xfrm>
          <a:prstGeom prst="rect">
            <a:avLst/>
          </a:prstGeom>
          <a:solidFill>
            <a:srgbClr val="00B0F0"/>
          </a:solidFill>
        </p:spPr>
        <p:txBody>
          <a:bodyPr wrap="square" rtlCol="0">
            <a:spAutoFit/>
          </a:bodyPr>
          <a:lstStyle/>
          <a:p>
            <a:r>
              <a:rPr kumimoji="1" lang="en-US" altLang="ja-JP" sz="1600" b="1" dirty="0">
                <a:solidFill>
                  <a:schemeClr val="bg1"/>
                </a:solidFill>
                <a:latin typeface="BIZ UDPゴシック" panose="020B0400000000000000" pitchFamily="50" charset="-128"/>
                <a:ea typeface="BIZ UDPゴシック" panose="020B0400000000000000" pitchFamily="50" charset="-128"/>
              </a:rPr>
              <a:t>【</a:t>
            </a:r>
            <a:r>
              <a:rPr lang="ja-JP" altLang="en-US" sz="1600" b="1" dirty="0">
                <a:solidFill>
                  <a:schemeClr val="bg1"/>
                </a:solidFill>
                <a:latin typeface="BIZ UDPゴシック" panose="020B0400000000000000" pitchFamily="50" charset="-128"/>
                <a:ea typeface="BIZ UDPゴシック" panose="020B0400000000000000" pitchFamily="50" charset="-128"/>
              </a:rPr>
              <a:t>認定委員</a:t>
            </a:r>
            <a:r>
              <a:rPr kumimoji="1" lang="ja-JP" altLang="en-US" sz="1600" b="1" dirty="0">
                <a:solidFill>
                  <a:schemeClr val="bg1"/>
                </a:solidFill>
                <a:latin typeface="BIZ UDPゴシック" panose="020B0400000000000000" pitchFamily="50" charset="-128"/>
                <a:ea typeface="BIZ UDPゴシック" panose="020B0400000000000000" pitchFamily="50" charset="-128"/>
              </a:rPr>
              <a:t>会</a:t>
            </a:r>
            <a:r>
              <a:rPr kumimoji="1" lang="en-US" altLang="ja-JP" sz="1600" b="1" dirty="0">
                <a:solidFill>
                  <a:schemeClr val="bg1"/>
                </a:solidFill>
                <a:latin typeface="BIZ UDPゴシック" panose="020B0400000000000000" pitchFamily="50" charset="-128"/>
                <a:ea typeface="BIZ UDPゴシック" panose="020B0400000000000000" pitchFamily="50" charset="-128"/>
              </a:rPr>
              <a:t>】</a:t>
            </a:r>
            <a:endParaRPr lang="en-US" altLang="ja-JP" sz="1600" b="1" dirty="0">
              <a:solidFill>
                <a:schemeClr val="bg1"/>
              </a:solidFill>
              <a:latin typeface="BIZ UDPゴシック" panose="020B0400000000000000" pitchFamily="50" charset="-128"/>
              <a:ea typeface="BIZ UDPゴシック" panose="020B0400000000000000" pitchFamily="50" charset="-128"/>
            </a:endParaRPr>
          </a:p>
        </p:txBody>
      </p:sp>
      <p:sp>
        <p:nvSpPr>
          <p:cNvPr id="21" name="正方形/長方形 20"/>
          <p:cNvSpPr/>
          <p:nvPr/>
        </p:nvSpPr>
        <p:spPr>
          <a:xfrm>
            <a:off x="239295" y="2348326"/>
            <a:ext cx="6373159" cy="35851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2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　事業内容が市の商業振興に資するものであるかを判断するため、</a:t>
            </a:r>
            <a:endParaRPr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lang="ja-JP" altLang="en-US" sz="1300" dirty="0">
                <a:solidFill>
                  <a:schemeClr val="tx1"/>
                </a:solidFill>
                <a:latin typeface="BIZ UDPゴシック" panose="020B0400000000000000" pitchFamily="50" charset="-128"/>
                <a:ea typeface="BIZ UDPゴシック" panose="020B0400000000000000" pitchFamily="50" charset="-128"/>
              </a:rPr>
              <a:t>　　 認定委員</a:t>
            </a:r>
            <a:r>
              <a:rPr kumimoji="1" lang="ja-JP" altLang="en-US" sz="1300" dirty="0">
                <a:solidFill>
                  <a:schemeClr val="tx1"/>
                </a:solidFill>
                <a:latin typeface="BIZ UDPゴシック" panose="020B0400000000000000" pitchFamily="50" charset="-128"/>
                <a:ea typeface="BIZ UDPゴシック" panose="020B0400000000000000" pitchFamily="50" charset="-128"/>
              </a:rPr>
              <a:t>会において、</a:t>
            </a:r>
            <a:r>
              <a:rPr kumimoji="1" lang="ja-JP" altLang="en-US" sz="1300" b="1" u="sng" dirty="0">
                <a:solidFill>
                  <a:srgbClr val="002060"/>
                </a:solidFill>
                <a:latin typeface="BIZ UDPゴシック" panose="020B0400000000000000" pitchFamily="50" charset="-128"/>
                <a:ea typeface="BIZ UDPゴシック" panose="020B0400000000000000" pitchFamily="50" charset="-128"/>
              </a:rPr>
              <a:t>審査</a:t>
            </a:r>
            <a:r>
              <a:rPr kumimoji="1" lang="ja-JP" altLang="en-US" sz="1300" dirty="0">
                <a:solidFill>
                  <a:schemeClr val="tx1"/>
                </a:solidFill>
                <a:latin typeface="BIZ UDPゴシック" panose="020B0400000000000000" pitchFamily="50" charset="-128"/>
                <a:ea typeface="BIZ UDPゴシック" panose="020B0400000000000000" pitchFamily="50" charset="-128"/>
              </a:rPr>
              <a:t>を行います</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審査方法は追って通知します</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　</a:t>
            </a:r>
            <a:r>
              <a:rPr lang="ja-JP" altLang="en-US" sz="1300" dirty="0">
                <a:solidFill>
                  <a:schemeClr val="tx1"/>
                </a:solidFill>
                <a:latin typeface="BIZ UDPゴシック" panose="020B0400000000000000" pitchFamily="50" charset="-128"/>
                <a:ea typeface="BIZ UDPゴシック" panose="020B0400000000000000" pitchFamily="50" charset="-128"/>
              </a:rPr>
              <a:t>認定委員会の審査により採択された事業者が補助金の交付対象となります</a:t>
            </a:r>
            <a:endParaRPr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lang="ja-JP" altLang="en-US" sz="1300" dirty="0">
                <a:solidFill>
                  <a:schemeClr val="tx1"/>
                </a:solidFill>
                <a:latin typeface="BIZ UDPゴシック" panose="020B0400000000000000" pitchFamily="50" charset="-128"/>
                <a:ea typeface="BIZ UDPゴシック" panose="020B0400000000000000" pitchFamily="50" charset="-128"/>
              </a:rPr>
              <a:t>○</a:t>
            </a:r>
            <a:r>
              <a:rPr kumimoji="1" lang="ja-JP" altLang="en-US" sz="1300" dirty="0">
                <a:solidFill>
                  <a:schemeClr val="tx1"/>
                </a:solidFill>
                <a:latin typeface="BIZ UDPゴシック" panose="020B0400000000000000" pitchFamily="50" charset="-128"/>
                <a:ea typeface="BIZ UDPゴシック" panose="020B0400000000000000" pitchFamily="50" charset="-128"/>
              </a:rPr>
              <a:t>　</a:t>
            </a:r>
            <a:r>
              <a:rPr lang="ja-JP" altLang="en-US" sz="1300" dirty="0">
                <a:solidFill>
                  <a:schemeClr val="tx1"/>
                </a:solidFill>
                <a:latin typeface="BIZ UDPゴシック" panose="020B0400000000000000" pitchFamily="50" charset="-128"/>
                <a:ea typeface="BIZ UDPゴシック" panose="020B0400000000000000" pitchFamily="50" charset="-128"/>
              </a:rPr>
              <a:t>認定委員</a:t>
            </a:r>
            <a:r>
              <a:rPr kumimoji="1" lang="ja-JP" altLang="en-US" sz="1300" dirty="0">
                <a:solidFill>
                  <a:schemeClr val="tx1"/>
                </a:solidFill>
                <a:latin typeface="BIZ UDPゴシック" panose="020B0400000000000000" pitchFamily="50" charset="-128"/>
                <a:ea typeface="BIZ UDPゴシック" panose="020B0400000000000000" pitchFamily="50" charset="-128"/>
              </a:rPr>
              <a:t>会</a:t>
            </a:r>
            <a:r>
              <a:rPr lang="ja-JP" altLang="en-US" sz="1300" dirty="0">
                <a:solidFill>
                  <a:schemeClr val="tx1"/>
                </a:solidFill>
                <a:latin typeface="BIZ UDPゴシック" panose="020B0400000000000000" pitchFamily="50" charset="-128"/>
                <a:ea typeface="BIZ UDPゴシック" panose="020B0400000000000000" pitchFamily="50" charset="-128"/>
              </a:rPr>
              <a:t>での</a:t>
            </a:r>
            <a:r>
              <a:rPr kumimoji="1" lang="ja-JP" altLang="en-US" sz="1300" dirty="0">
                <a:solidFill>
                  <a:schemeClr val="tx1"/>
                </a:solidFill>
                <a:latin typeface="BIZ UDPゴシック" panose="020B0400000000000000" pitchFamily="50" charset="-128"/>
                <a:ea typeface="BIZ UDPゴシック" panose="020B0400000000000000" pitchFamily="50" charset="-128"/>
              </a:rPr>
              <a:t>主な審査項目は次のとおりです</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1398965398"/>
              </p:ext>
            </p:extLst>
          </p:nvPr>
        </p:nvGraphicFramePr>
        <p:xfrm>
          <a:off x="466246" y="3484276"/>
          <a:ext cx="5927074" cy="2301240"/>
        </p:xfrm>
        <a:graphic>
          <a:graphicData uri="http://schemas.openxmlformats.org/drawingml/2006/table">
            <a:tbl>
              <a:tblPr firstRow="1" bandRow="1">
                <a:tableStyleId>{5C22544A-7EE6-4342-B048-85BDC9FD1C3A}</a:tableStyleId>
              </a:tblPr>
              <a:tblGrid>
                <a:gridCol w="1452668">
                  <a:extLst>
                    <a:ext uri="{9D8B030D-6E8A-4147-A177-3AD203B41FA5}">
                      <a16:colId xmlns:a16="http://schemas.microsoft.com/office/drawing/2014/main" val="2331566366"/>
                    </a:ext>
                  </a:extLst>
                </a:gridCol>
                <a:gridCol w="4474406">
                  <a:extLst>
                    <a:ext uri="{9D8B030D-6E8A-4147-A177-3AD203B41FA5}">
                      <a16:colId xmlns:a16="http://schemas.microsoft.com/office/drawing/2014/main" val="542168414"/>
                    </a:ext>
                  </a:extLst>
                </a:gridCol>
              </a:tblGrid>
              <a:tr h="225521">
                <a:tc>
                  <a:txBody>
                    <a:bodyPr/>
                    <a:lstStyle/>
                    <a:p>
                      <a:pPr algn="ctr"/>
                      <a:r>
                        <a:rPr kumimoji="1" lang="ja-JP" altLang="en-US" sz="1100" dirty="0">
                          <a:solidFill>
                            <a:schemeClr val="tx1"/>
                          </a:solidFill>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100" dirty="0">
                          <a:solidFill>
                            <a:schemeClr val="tx1"/>
                          </a:solidFill>
                        </a:rPr>
                        <a:t>評価のポイント</a:t>
                      </a:r>
                      <a:endParaRPr kumimoji="1" lang="en-US" altLang="ja-JP" sz="11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802332414"/>
                  </a:ext>
                </a:extLst>
              </a:tr>
              <a:tr h="212942">
                <a:tc>
                  <a:txBody>
                    <a:bodyPr/>
                    <a:lstStyle/>
                    <a:p>
                      <a:r>
                        <a:rPr kumimoji="1" lang="ja-JP" altLang="ja-JP" sz="1100" kern="1200" dirty="0">
                          <a:solidFill>
                            <a:schemeClr val="tx1"/>
                          </a:solidFill>
                          <a:latin typeface="BIZ UDPゴシック" panose="020B0400000000000000" pitchFamily="50" charset="-128"/>
                          <a:ea typeface="BIZ UDPゴシック" panose="020B0400000000000000" pitchFamily="50" charset="-128"/>
                          <a:cs typeface="+mn-cs"/>
                        </a:rPr>
                        <a:t>ⓐ　実効性</a:t>
                      </a:r>
                      <a:endParaRPr kumimoji="1" lang="ja-JP" altLang="en-US" sz="1100" kern="1200" dirty="0">
                        <a:solidFill>
                          <a:schemeClr val="tx1"/>
                        </a:solidFill>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ja-JP" sz="1100" kern="1200" dirty="0">
                          <a:solidFill>
                            <a:schemeClr val="tx1"/>
                          </a:solidFill>
                          <a:latin typeface="BIZ UDPゴシック" panose="020B0400000000000000" pitchFamily="50" charset="-128"/>
                          <a:ea typeface="BIZ UDPゴシック" panose="020B0400000000000000" pitchFamily="50" charset="-128"/>
                          <a:cs typeface="+mn-cs"/>
                        </a:rPr>
                        <a:t>・資金面、実施体制、連携相手が適正であるかなどの実現可能性</a:t>
                      </a:r>
                    </a:p>
                    <a:p>
                      <a:r>
                        <a:rPr kumimoji="1" lang="ja-JP" altLang="ja-JP" sz="1100" kern="1200" dirty="0">
                          <a:solidFill>
                            <a:schemeClr val="tx1"/>
                          </a:solidFill>
                          <a:latin typeface="BIZ UDPゴシック" panose="020B0400000000000000" pitchFamily="50" charset="-128"/>
                          <a:ea typeface="BIZ UDPゴシック" panose="020B0400000000000000" pitchFamily="50" charset="-128"/>
                          <a:cs typeface="+mn-cs"/>
                        </a:rPr>
                        <a:t>・目的に対する事業内容の有効性</a:t>
                      </a:r>
                    </a:p>
                    <a:p>
                      <a:r>
                        <a:rPr kumimoji="1" lang="ja-JP" altLang="ja-JP" sz="1100" kern="1200" dirty="0">
                          <a:solidFill>
                            <a:schemeClr val="tx1"/>
                          </a:solidFill>
                          <a:latin typeface="BIZ UDPゴシック" panose="020B0400000000000000" pitchFamily="50" charset="-128"/>
                          <a:ea typeface="BIZ UDPゴシック" panose="020B0400000000000000" pitchFamily="50" charset="-128"/>
                          <a:cs typeface="+mn-cs"/>
                        </a:rPr>
                        <a:t>・効果の大きさ　</a:t>
                      </a:r>
                      <a:r>
                        <a:rPr kumimoji="1" lang="ja-JP" altLang="en-US" sz="1100" kern="1200" dirty="0">
                          <a:solidFill>
                            <a:schemeClr val="tx1"/>
                          </a:solidFill>
                          <a:latin typeface="BIZ UDPゴシック" panose="020B0400000000000000" pitchFamily="50" charset="-128"/>
                          <a:ea typeface="BIZ UDPゴシック" panose="020B0400000000000000" pitchFamily="50" charset="-128"/>
                          <a:cs typeface="+mn-cs"/>
                        </a:rPr>
                        <a:t>など</a:t>
                      </a:r>
                      <a:endParaRPr kumimoji="1" lang="ja-JP" altLang="ja-JP" sz="1100" kern="1200" dirty="0">
                        <a:solidFill>
                          <a:schemeClr val="tx1"/>
                        </a:solidFill>
                        <a:latin typeface="BIZ UDPゴシック" panose="020B0400000000000000" pitchFamily="50" charset="-128"/>
                        <a:ea typeface="BIZ UDPゴシック" panose="020B0400000000000000" pitchFamily="50" charset="-128"/>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18110012"/>
                  </a:ext>
                </a:extLst>
              </a:tr>
              <a:tr h="371447">
                <a:tc>
                  <a:txBody>
                    <a:bodyPr/>
                    <a:lstStyle/>
                    <a:p>
                      <a:r>
                        <a:rPr kumimoji="1" lang="ja-JP" altLang="ja-JP" sz="1100" kern="1200" dirty="0">
                          <a:solidFill>
                            <a:schemeClr val="tx1"/>
                          </a:solidFill>
                          <a:latin typeface="BIZ UDPゴシック" panose="020B0400000000000000" pitchFamily="50" charset="-128"/>
                          <a:ea typeface="BIZ UDPゴシック" panose="020B0400000000000000" pitchFamily="50" charset="-128"/>
                          <a:cs typeface="+mn-cs"/>
                        </a:rPr>
                        <a:t>ⓑ　波及性</a:t>
                      </a:r>
                      <a:endParaRPr kumimoji="1" lang="ja-JP" altLang="en-US" sz="1100" kern="1200" dirty="0">
                        <a:solidFill>
                          <a:schemeClr val="tx1"/>
                        </a:solidFill>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ja-JP" sz="1100" kern="1200" dirty="0">
                          <a:solidFill>
                            <a:schemeClr val="tx1"/>
                          </a:solidFill>
                          <a:latin typeface="BIZ UDPゴシック" panose="020B0400000000000000" pitchFamily="50" charset="-128"/>
                          <a:ea typeface="BIZ UDPゴシック" panose="020B0400000000000000" pitchFamily="50" charset="-128"/>
                          <a:cs typeface="+mn-cs"/>
                        </a:rPr>
                        <a:t>・住民を含む地域づくりへのグッドインパクト</a:t>
                      </a:r>
                    </a:p>
                    <a:p>
                      <a:r>
                        <a:rPr kumimoji="1" lang="ja-JP" altLang="ja-JP" sz="1100" kern="1200" dirty="0">
                          <a:solidFill>
                            <a:schemeClr val="tx1"/>
                          </a:solidFill>
                          <a:latin typeface="BIZ UDPゴシック" panose="020B0400000000000000" pitchFamily="50" charset="-128"/>
                          <a:ea typeface="BIZ UDPゴシック" panose="020B0400000000000000" pitchFamily="50" charset="-128"/>
                          <a:cs typeface="+mn-cs"/>
                        </a:rPr>
                        <a:t>・他団体や他地域のモデルになるかなど、横展開の可能性</a:t>
                      </a:r>
                      <a:r>
                        <a:rPr kumimoji="1" lang="ja-JP" altLang="en-US" sz="1100" kern="1200" dirty="0">
                          <a:solidFill>
                            <a:schemeClr val="tx1"/>
                          </a:solidFill>
                          <a:latin typeface="BIZ UDPゴシック" panose="020B0400000000000000" pitchFamily="50" charset="-128"/>
                          <a:ea typeface="BIZ UDPゴシック" panose="020B0400000000000000" pitchFamily="50" charset="-128"/>
                          <a:cs typeface="+mn-cs"/>
                        </a:rPr>
                        <a:t>　など</a:t>
                      </a:r>
                      <a:endParaRPr kumimoji="1" lang="ja-JP" altLang="ja-JP" sz="1100" kern="1200" dirty="0">
                        <a:solidFill>
                          <a:schemeClr val="tx1"/>
                        </a:solidFill>
                        <a:latin typeface="BIZ UDPゴシック" panose="020B0400000000000000" pitchFamily="50" charset="-128"/>
                        <a:ea typeface="BIZ UDPゴシック" panose="020B0400000000000000" pitchFamily="50" charset="-128"/>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20626449"/>
                  </a:ext>
                </a:extLst>
              </a:tr>
              <a:tr h="371447">
                <a:tc>
                  <a:txBody>
                    <a:bodyPr/>
                    <a:lstStyle/>
                    <a:p>
                      <a:r>
                        <a:rPr kumimoji="1" lang="ja-JP" altLang="ja-JP" sz="1100" kern="1200" dirty="0">
                          <a:solidFill>
                            <a:schemeClr val="tx1"/>
                          </a:solidFill>
                          <a:latin typeface="BIZ UDPゴシック" panose="020B0400000000000000" pitchFamily="50" charset="-128"/>
                          <a:ea typeface="BIZ UDPゴシック" panose="020B0400000000000000" pitchFamily="50" charset="-128"/>
                          <a:cs typeface="+mn-cs"/>
                        </a:rPr>
                        <a:t>ⓒ　地域性・独自性</a:t>
                      </a:r>
                      <a:endParaRPr kumimoji="1" lang="ja-JP" altLang="en-US" sz="1100" kern="1200" dirty="0">
                        <a:solidFill>
                          <a:schemeClr val="tx1"/>
                        </a:solidFill>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ja-JP" sz="1100" kern="1200" dirty="0">
                          <a:solidFill>
                            <a:schemeClr val="tx1"/>
                          </a:solidFill>
                          <a:latin typeface="BIZ UDPゴシック" panose="020B0400000000000000" pitchFamily="50" charset="-128"/>
                          <a:ea typeface="BIZ UDPゴシック" panose="020B0400000000000000" pitchFamily="50" charset="-128"/>
                          <a:cs typeface="+mn-cs"/>
                        </a:rPr>
                        <a:t>・地域の独自資源やブランドの活かし方</a:t>
                      </a:r>
                    </a:p>
                    <a:p>
                      <a:r>
                        <a:rPr kumimoji="1" lang="ja-JP" altLang="ja-JP" sz="1100" kern="1200" dirty="0">
                          <a:solidFill>
                            <a:schemeClr val="tx1"/>
                          </a:solidFill>
                          <a:latin typeface="BIZ UDPゴシック" panose="020B0400000000000000" pitchFamily="50" charset="-128"/>
                          <a:ea typeface="BIZ UDPゴシック" panose="020B0400000000000000" pitchFamily="50" charset="-128"/>
                          <a:cs typeface="+mn-cs"/>
                        </a:rPr>
                        <a:t>・事業内容のオリジナリティ</a:t>
                      </a:r>
                      <a:endParaRPr kumimoji="1" lang="ja-JP" altLang="en-US" sz="1100" kern="1200" dirty="0">
                        <a:solidFill>
                          <a:schemeClr val="tx1"/>
                        </a:solidFill>
                        <a:latin typeface="BIZ UDPゴシック" panose="020B0400000000000000" pitchFamily="50" charset="-128"/>
                        <a:ea typeface="BIZ UDPゴシック" panose="020B0400000000000000" pitchFamily="50" charset="-128"/>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63444192"/>
                  </a:ext>
                </a:extLst>
              </a:tr>
              <a:tr h="517372">
                <a:tc>
                  <a:txBody>
                    <a:bodyPr/>
                    <a:lstStyle/>
                    <a:p>
                      <a:r>
                        <a:rPr kumimoji="1" lang="ja-JP" altLang="ja-JP" sz="1100" kern="1200" dirty="0">
                          <a:solidFill>
                            <a:schemeClr val="tx1"/>
                          </a:solidFill>
                          <a:latin typeface="BIZ UDPゴシック" panose="020B0400000000000000" pitchFamily="50" charset="-128"/>
                          <a:ea typeface="BIZ UDPゴシック" panose="020B0400000000000000" pitchFamily="50" charset="-128"/>
                          <a:cs typeface="+mn-cs"/>
                        </a:rPr>
                        <a:t>ⓓ　継続性・将来性</a:t>
                      </a:r>
                      <a:endParaRPr kumimoji="1" lang="ja-JP" altLang="en-US" sz="1100" kern="1200" dirty="0">
                        <a:solidFill>
                          <a:schemeClr val="tx1"/>
                        </a:solidFill>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ja-JP" sz="1100" kern="1200" dirty="0">
                          <a:solidFill>
                            <a:schemeClr val="tx1"/>
                          </a:solidFill>
                          <a:latin typeface="BIZ UDPゴシック" panose="020B0400000000000000" pitchFamily="50" charset="-128"/>
                          <a:ea typeface="BIZ UDPゴシック" panose="020B0400000000000000" pitchFamily="50" charset="-128"/>
                          <a:cs typeface="+mn-cs"/>
                        </a:rPr>
                        <a:t>・これまでの取組みとの連続性</a:t>
                      </a:r>
                    </a:p>
                    <a:p>
                      <a:r>
                        <a:rPr kumimoji="1" lang="ja-JP" altLang="ja-JP" sz="1100" kern="1200" dirty="0">
                          <a:solidFill>
                            <a:schemeClr val="tx1"/>
                          </a:solidFill>
                          <a:latin typeface="BIZ UDPゴシック" panose="020B0400000000000000" pitchFamily="50" charset="-128"/>
                          <a:ea typeface="BIZ UDPゴシック" panose="020B0400000000000000" pitchFamily="50" charset="-128"/>
                          <a:cs typeface="+mn-cs"/>
                        </a:rPr>
                        <a:t>・組織体制や資金面からの自立性の高さ</a:t>
                      </a:r>
                    </a:p>
                    <a:p>
                      <a:r>
                        <a:rPr kumimoji="1" lang="ja-JP" altLang="ja-JP" sz="1100" kern="1200" dirty="0">
                          <a:solidFill>
                            <a:schemeClr val="tx1"/>
                          </a:solidFill>
                          <a:latin typeface="BIZ UDPゴシック" panose="020B0400000000000000" pitchFamily="50" charset="-128"/>
                          <a:ea typeface="BIZ UDPゴシック" panose="020B0400000000000000" pitchFamily="50" charset="-128"/>
                          <a:cs typeface="+mn-cs"/>
                        </a:rPr>
                        <a:t>・将来のビジョンの実現性</a:t>
                      </a:r>
                      <a:r>
                        <a:rPr kumimoji="1" lang="ja-JP" altLang="en-US" sz="1100" kern="1200" dirty="0">
                          <a:solidFill>
                            <a:schemeClr val="tx1"/>
                          </a:solidFill>
                          <a:latin typeface="BIZ UDPゴシック" panose="020B0400000000000000" pitchFamily="50" charset="-128"/>
                          <a:ea typeface="BIZ UDPゴシック" panose="020B0400000000000000" pitchFamily="50" charset="-128"/>
                          <a:cs typeface="+mn-cs"/>
                        </a:rPr>
                        <a:t>　など</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6186380"/>
                  </a:ext>
                </a:extLst>
              </a:tr>
            </a:tbl>
          </a:graphicData>
        </a:graphic>
      </p:graphicFrame>
      <p:sp>
        <p:nvSpPr>
          <p:cNvPr id="2" name="テキスト ボックス 1">
            <a:extLst>
              <a:ext uri="{FF2B5EF4-FFF2-40B4-BE49-F238E27FC236}">
                <a16:creationId xmlns:a16="http://schemas.microsoft.com/office/drawing/2014/main" id="{69729C16-4B71-F125-7179-BA450B5069D7}"/>
              </a:ext>
            </a:extLst>
          </p:cNvPr>
          <p:cNvSpPr txBox="1"/>
          <p:nvPr/>
        </p:nvSpPr>
        <p:spPr>
          <a:xfrm>
            <a:off x="243205" y="5898582"/>
            <a:ext cx="6373155" cy="307777"/>
          </a:xfrm>
          <a:prstGeom prst="rect">
            <a:avLst/>
          </a:prstGeom>
          <a:solidFill>
            <a:srgbClr val="00B0F0"/>
          </a:solidFill>
        </p:spPr>
        <p:txBody>
          <a:bodyPr wrap="square" rtlCol="0">
            <a:spAutoFit/>
          </a:bodyPr>
          <a:lstStyle/>
          <a:p>
            <a:r>
              <a:rPr lang="ja-JP" altLang="en-US" sz="1400" b="1" dirty="0">
                <a:solidFill>
                  <a:schemeClr val="bg1"/>
                </a:solidFill>
                <a:latin typeface="BIZ UDPゴシック" panose="020B0400000000000000" pitchFamily="50" charset="-128"/>
                <a:ea typeface="BIZ UDPゴシック" panose="020B0400000000000000" pitchFamily="50" charset="-128"/>
              </a:rPr>
              <a:t>　　</a:t>
            </a:r>
            <a:r>
              <a:rPr lang="en-US" altLang="ja-JP" sz="1400" b="1" dirty="0">
                <a:solidFill>
                  <a:schemeClr val="bg1"/>
                </a:solidFill>
                <a:latin typeface="BIZ UDPゴシック" panose="020B0400000000000000" pitchFamily="50" charset="-128"/>
                <a:ea typeface="BIZ UDPゴシック" panose="020B0400000000000000" pitchFamily="50" charset="-128"/>
              </a:rPr>
              <a:t>※</a:t>
            </a:r>
            <a:r>
              <a:rPr lang="ja-JP" altLang="en-US" sz="1400" b="1" dirty="0">
                <a:solidFill>
                  <a:schemeClr val="bg1"/>
                </a:solidFill>
                <a:latin typeface="BIZ UDPゴシック" panose="020B0400000000000000" pitchFamily="50" charset="-128"/>
                <a:ea typeface="BIZ UDPゴシック" panose="020B0400000000000000" pitchFamily="50" charset="-128"/>
              </a:rPr>
              <a:t>予算額に達した時点で受付を終了します</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E6CBD4B6-29D6-0991-8CC5-4B74B3A62F13}"/>
              </a:ext>
            </a:extLst>
          </p:cNvPr>
          <p:cNvSpPr txBox="1"/>
          <p:nvPr/>
        </p:nvSpPr>
        <p:spPr>
          <a:xfrm>
            <a:off x="0" y="8532101"/>
            <a:ext cx="6872499" cy="611899"/>
          </a:xfrm>
          <a:prstGeom prst="rect">
            <a:avLst/>
          </a:prstGeom>
          <a:solidFill>
            <a:srgbClr val="002060"/>
          </a:solidFill>
        </p:spPr>
        <p:txBody>
          <a:bodyPr wrap="square" rtlCol="0">
            <a:spAutoFit/>
          </a:bodyPr>
          <a:lstStyle/>
          <a:p>
            <a:pPr algn="ctr">
              <a:lnSpc>
                <a:spcPts val="2200"/>
              </a:lnSpc>
            </a:pPr>
            <a:r>
              <a:rPr kumimoji="1" lang="ja-JP" altLang="en-US" b="1" dirty="0">
                <a:solidFill>
                  <a:schemeClr val="bg1"/>
                </a:solidFill>
                <a:latin typeface="BIZ UDPゴシック" panose="020B0400000000000000" pitchFamily="50" charset="-128"/>
                <a:ea typeface="BIZ UDPゴシック" panose="020B0400000000000000" pitchFamily="50" charset="-128"/>
              </a:rPr>
              <a:t>いわき市　産業振興部　産業チャレンジ課</a:t>
            </a:r>
            <a:endParaRPr lang="en-US" altLang="ja-JP" b="1" dirty="0">
              <a:solidFill>
                <a:schemeClr val="bg1"/>
              </a:solidFill>
              <a:latin typeface="BIZ UDPゴシック" panose="020B0400000000000000" pitchFamily="50" charset="-128"/>
              <a:ea typeface="BIZ UDPゴシック" panose="020B0400000000000000" pitchFamily="50" charset="-128"/>
            </a:endParaRPr>
          </a:p>
          <a:p>
            <a:pPr algn="ctr">
              <a:lnSpc>
                <a:spcPts val="2200"/>
              </a:lnSpc>
            </a:pPr>
            <a:r>
              <a:rPr lang="ja-JP" altLang="en-US" sz="1400" b="1" dirty="0">
                <a:solidFill>
                  <a:schemeClr val="bg1"/>
                </a:solidFill>
                <a:latin typeface="BIZ UDPゴシック" panose="020B0400000000000000" pitchFamily="50" charset="-128"/>
                <a:ea typeface="BIZ UDPゴシック" panose="020B0400000000000000" pitchFamily="50" charset="-128"/>
              </a:rPr>
              <a:t>電話：</a:t>
            </a:r>
            <a:r>
              <a:rPr lang="en-US" altLang="ja-JP" sz="1400" b="1" dirty="0">
                <a:solidFill>
                  <a:schemeClr val="bg1"/>
                </a:solidFill>
                <a:latin typeface="BIZ UDPゴシック" panose="020B0400000000000000" pitchFamily="50" charset="-128"/>
                <a:ea typeface="BIZ UDPゴシック" panose="020B0400000000000000" pitchFamily="50" charset="-128"/>
              </a:rPr>
              <a:t>0246-22-7476</a:t>
            </a:r>
            <a:r>
              <a:rPr lang="ja-JP" altLang="en-US" sz="1400" b="1" dirty="0">
                <a:solidFill>
                  <a:schemeClr val="bg1"/>
                </a:solidFill>
                <a:latin typeface="BIZ UDPゴシック" panose="020B0400000000000000" pitchFamily="50" charset="-128"/>
                <a:ea typeface="BIZ UDPゴシック" panose="020B0400000000000000" pitchFamily="50" charset="-128"/>
              </a:rPr>
              <a:t>　（平日９：</a:t>
            </a:r>
            <a:r>
              <a:rPr lang="en-US" altLang="ja-JP" sz="1400" b="1" dirty="0">
                <a:solidFill>
                  <a:schemeClr val="bg1"/>
                </a:solidFill>
                <a:latin typeface="BIZ UDPゴシック" panose="020B0400000000000000" pitchFamily="50" charset="-128"/>
                <a:ea typeface="BIZ UDPゴシック" panose="020B0400000000000000" pitchFamily="50" charset="-128"/>
              </a:rPr>
              <a:t>00</a:t>
            </a:r>
            <a:r>
              <a:rPr lang="ja-JP" altLang="en-US" sz="1400" b="1" dirty="0">
                <a:solidFill>
                  <a:schemeClr val="bg1"/>
                </a:solidFill>
                <a:latin typeface="BIZ UDPゴシック" panose="020B0400000000000000" pitchFamily="50" charset="-128"/>
                <a:ea typeface="BIZ UDPゴシック" panose="020B0400000000000000" pitchFamily="50" charset="-128"/>
              </a:rPr>
              <a:t>～</a:t>
            </a:r>
            <a:r>
              <a:rPr lang="en-US" altLang="ja-JP" sz="1400" b="1" dirty="0">
                <a:solidFill>
                  <a:schemeClr val="bg1"/>
                </a:solidFill>
                <a:latin typeface="BIZ UDPゴシック" panose="020B0400000000000000" pitchFamily="50" charset="-128"/>
                <a:ea typeface="BIZ UDPゴシック" panose="020B0400000000000000" pitchFamily="50" charset="-128"/>
              </a:rPr>
              <a:t>17</a:t>
            </a:r>
            <a:r>
              <a:rPr lang="ja-JP" altLang="en-US" sz="1400" b="1" dirty="0">
                <a:solidFill>
                  <a:schemeClr val="bg1"/>
                </a:solidFill>
                <a:latin typeface="BIZ UDPゴシック" panose="020B0400000000000000" pitchFamily="50" charset="-128"/>
                <a:ea typeface="BIZ UDPゴシック" panose="020B0400000000000000" pitchFamily="50" charset="-128"/>
              </a:rPr>
              <a:t>：</a:t>
            </a:r>
            <a:r>
              <a:rPr lang="en-US" altLang="ja-JP" sz="1400" b="1" dirty="0">
                <a:solidFill>
                  <a:schemeClr val="bg1"/>
                </a:solidFill>
                <a:latin typeface="BIZ UDPゴシック" panose="020B0400000000000000" pitchFamily="50" charset="-128"/>
                <a:ea typeface="BIZ UDPゴシック" panose="020B0400000000000000" pitchFamily="50" charset="-128"/>
              </a:rPr>
              <a:t>00</a:t>
            </a:r>
            <a:r>
              <a:rPr lang="ja-JP" altLang="en-US" sz="1400" b="1" dirty="0">
                <a:solidFill>
                  <a:schemeClr val="bg1"/>
                </a:solidFill>
                <a:latin typeface="BIZ UDPゴシック" panose="020B0400000000000000" pitchFamily="50" charset="-128"/>
                <a:ea typeface="BIZ UDPゴシック" panose="020B0400000000000000" pitchFamily="50" charset="-128"/>
              </a:rPr>
              <a:t>）</a:t>
            </a:r>
            <a:endParaRPr kumimoji="1" lang="en-US" altLang="ja-JP" sz="1400" b="1" dirty="0">
              <a:solidFill>
                <a:schemeClr val="bg1"/>
              </a:solidFill>
              <a:latin typeface="BIZ UDPゴシック" panose="020B0400000000000000" pitchFamily="50" charset="-128"/>
              <a:ea typeface="BIZ UDPゴシック" panose="020B0400000000000000" pitchFamily="50" charset="-128"/>
            </a:endParaRPr>
          </a:p>
        </p:txBody>
      </p:sp>
      <p:sp>
        <p:nvSpPr>
          <p:cNvPr id="8" name="正方形/長方形 7">
            <a:extLst>
              <a:ext uri="{FF2B5EF4-FFF2-40B4-BE49-F238E27FC236}">
                <a16:creationId xmlns:a16="http://schemas.microsoft.com/office/drawing/2014/main" id="{D77EB93D-60BE-133F-BFF5-7CE6ED0C8758}"/>
              </a:ext>
            </a:extLst>
          </p:cNvPr>
          <p:cNvSpPr/>
          <p:nvPr/>
        </p:nvSpPr>
        <p:spPr>
          <a:xfrm>
            <a:off x="250230" y="6616700"/>
            <a:ext cx="6373159" cy="18669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900"/>
              </a:lnSpc>
            </a:pPr>
            <a:endParaRPr lang="en-US" altLang="ja-JP" sz="1300" dirty="0">
              <a:solidFill>
                <a:schemeClr val="tx1"/>
              </a:solidFill>
              <a:latin typeface="BIZ UDPゴシック" panose="020B0400000000000000" pitchFamily="50" charset="-128"/>
              <a:ea typeface="BIZ UDPゴシック" panose="020B0400000000000000" pitchFamily="50" charset="-128"/>
            </a:endParaRPr>
          </a:p>
        </p:txBody>
      </p:sp>
      <p:graphicFrame>
        <p:nvGraphicFramePr>
          <p:cNvPr id="13" name="表 12">
            <a:extLst>
              <a:ext uri="{FF2B5EF4-FFF2-40B4-BE49-F238E27FC236}">
                <a16:creationId xmlns:a16="http://schemas.microsoft.com/office/drawing/2014/main" id="{546CB213-6CDD-3E8E-3AC9-18C244587566}"/>
              </a:ext>
            </a:extLst>
          </p:cNvPr>
          <p:cNvGraphicFramePr>
            <a:graphicFrameLocks noGrp="1"/>
          </p:cNvGraphicFramePr>
          <p:nvPr>
            <p:extLst>
              <p:ext uri="{D42A27DB-BD31-4B8C-83A1-F6EECF244321}">
                <p14:modId xmlns:p14="http://schemas.microsoft.com/office/powerpoint/2010/main" val="2496780119"/>
              </p:ext>
            </p:extLst>
          </p:nvPr>
        </p:nvGraphicFramePr>
        <p:xfrm>
          <a:off x="314756" y="6678155"/>
          <a:ext cx="6234575" cy="1756956"/>
        </p:xfrm>
        <a:graphic>
          <a:graphicData uri="http://schemas.openxmlformats.org/drawingml/2006/table">
            <a:tbl>
              <a:tblPr firstRow="1" bandRow="1">
                <a:tableStyleId>{5C22544A-7EE6-4342-B048-85BDC9FD1C3A}</a:tableStyleId>
              </a:tblPr>
              <a:tblGrid>
                <a:gridCol w="1344090">
                  <a:extLst>
                    <a:ext uri="{9D8B030D-6E8A-4147-A177-3AD203B41FA5}">
                      <a16:colId xmlns:a16="http://schemas.microsoft.com/office/drawing/2014/main" val="93702079"/>
                    </a:ext>
                  </a:extLst>
                </a:gridCol>
                <a:gridCol w="4890485">
                  <a:extLst>
                    <a:ext uri="{9D8B030D-6E8A-4147-A177-3AD203B41FA5}">
                      <a16:colId xmlns:a16="http://schemas.microsoft.com/office/drawing/2014/main" val="2265095495"/>
                    </a:ext>
                  </a:extLst>
                </a:gridCol>
              </a:tblGrid>
              <a:tr h="680401">
                <a:tc>
                  <a:txBody>
                    <a:bodyPr/>
                    <a:lstStyle/>
                    <a:p>
                      <a:r>
                        <a:rPr kumimoji="1" lang="ja-JP" altLang="en-US" sz="1200" b="0" dirty="0">
                          <a:solidFill>
                            <a:schemeClr val="tx1"/>
                          </a:solidFill>
                          <a:latin typeface="BIZ UDPゴシック" panose="020B0400000000000000" pitchFamily="50" charset="-128"/>
                          <a:ea typeface="BIZ UDPゴシック" panose="020B0400000000000000" pitchFamily="50" charset="-128"/>
                        </a:rPr>
                        <a:t>オンラインの場合</a:t>
                      </a: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ja-JP" sz="1200" b="0" kern="1200" dirty="0">
                          <a:solidFill>
                            <a:schemeClr val="tx1"/>
                          </a:solidFill>
                          <a:latin typeface="BIZ UDPゴシック" panose="020B0400000000000000" pitchFamily="50" charset="-128"/>
                          <a:ea typeface="BIZ UDPゴシック" panose="020B0400000000000000" pitchFamily="50" charset="-128"/>
                          <a:cs typeface="+mn-cs"/>
                        </a:rPr>
                        <a:t>ＱＲ</a:t>
                      </a:r>
                      <a:r>
                        <a:rPr kumimoji="1" lang="ja-JP" altLang="en-US" sz="1200" b="0" kern="1200" dirty="0">
                          <a:solidFill>
                            <a:schemeClr val="tx1"/>
                          </a:solidFill>
                          <a:latin typeface="BIZ UDPゴシック" panose="020B0400000000000000" pitchFamily="50" charset="-128"/>
                          <a:ea typeface="BIZ UDPゴシック" panose="020B0400000000000000" pitchFamily="50" charset="-128"/>
                          <a:cs typeface="+mn-cs"/>
                        </a:rPr>
                        <a:t>から申請　　　　　　　</a:t>
                      </a:r>
                      <a:r>
                        <a:rPr kumimoji="1" lang="en-US" altLang="ja-JP" sz="1100" b="0" kern="1200" dirty="0">
                          <a:solidFill>
                            <a:schemeClr val="tx1"/>
                          </a:solidFill>
                          <a:latin typeface="BIZ UDPゴシック" panose="020B0400000000000000" pitchFamily="50" charset="-128"/>
                          <a:ea typeface="BIZ UDPゴシック" panose="020B0400000000000000" pitchFamily="50" charset="-128"/>
                          <a:cs typeface="+mn-cs"/>
                          <a:hlinkClick r:id="rId2"/>
                        </a:rPr>
                        <a:t>https://logoform.jp/form/NczP/1409868</a:t>
                      </a:r>
                      <a:endParaRPr kumimoji="1" lang="en-US" altLang="ja-JP" sz="1200" b="0" kern="1200" dirty="0">
                        <a:solidFill>
                          <a:schemeClr val="tx1"/>
                        </a:solidFill>
                        <a:latin typeface="BIZ UDPゴシック" panose="020B0400000000000000" pitchFamily="50" charset="-128"/>
                        <a:ea typeface="BIZ UDPゴシック" panose="020B0400000000000000" pitchFamily="50" charset="-128"/>
                        <a:cs typeface="+mn-cs"/>
                      </a:endParaRPr>
                    </a:p>
                    <a:p>
                      <a:endParaRPr kumimoji="1" lang="ja-JP" altLang="en-US" sz="1200" b="0" kern="1200" dirty="0">
                        <a:solidFill>
                          <a:schemeClr val="tx1"/>
                        </a:solidFill>
                        <a:latin typeface="BIZ UDPゴシック" panose="020B0400000000000000" pitchFamily="50" charset="-128"/>
                        <a:ea typeface="BIZ UDPゴシック" panose="020B0400000000000000" pitchFamily="50" charset="-128"/>
                        <a:cs typeface="+mn-cs"/>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55754627"/>
                  </a:ext>
                </a:extLst>
              </a:tr>
              <a:tr h="396154">
                <a:tc>
                  <a:txBody>
                    <a:bodyPr/>
                    <a:lstStyle/>
                    <a:p>
                      <a:r>
                        <a:rPr kumimoji="1" lang="ja-JP" altLang="en-US" sz="1200" dirty="0">
                          <a:latin typeface="BIZ UDPゴシック" panose="020B0400000000000000" pitchFamily="50" charset="-128"/>
                          <a:ea typeface="BIZ UDPゴシック" panose="020B0400000000000000" pitchFamily="50" charset="-128"/>
                        </a:rPr>
                        <a:t>電子メールの場合</a:t>
                      </a: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200" b="0" kern="1200" dirty="0">
                          <a:solidFill>
                            <a:schemeClr val="tx1"/>
                          </a:solidFill>
                          <a:latin typeface="BIZ UDPゴシック" panose="020B0400000000000000" pitchFamily="50" charset="-128"/>
                          <a:ea typeface="BIZ UDPゴシック" panose="020B0400000000000000" pitchFamily="50" charset="-128"/>
                          <a:cs typeface="+mn-cs"/>
                          <a:hlinkClick r:id="rId3">
                            <a:extLst>
                              <a:ext uri="{A12FA001-AC4F-418D-AE19-62706E023703}">
                                <ahyp:hlinkClr xmlns:ahyp="http://schemas.microsoft.com/office/drawing/2018/hyperlinkcolor" val="tx"/>
                              </a:ext>
                            </a:extLst>
                          </a:hlinkClick>
                        </a:rPr>
                        <a:t>sangyochallenge@city.iwaki.lg.jp</a:t>
                      </a:r>
                      <a:endParaRPr kumimoji="1" lang="ja-JP" altLang="en-US" sz="1200" b="0" kern="1200" dirty="0">
                        <a:solidFill>
                          <a:schemeClr val="tx1"/>
                        </a:solidFill>
                        <a:latin typeface="BIZ UDPゴシック" panose="020B0400000000000000" pitchFamily="50" charset="-128"/>
                        <a:ea typeface="BIZ UDPゴシック" panose="020B0400000000000000" pitchFamily="50" charset="-128"/>
                        <a:cs typeface="+mn-cs"/>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89262748"/>
                  </a:ext>
                </a:extLst>
              </a:tr>
              <a:tr h="680401">
                <a:tc>
                  <a:txBody>
                    <a:bodyPr/>
                    <a:lstStyle/>
                    <a:p>
                      <a:r>
                        <a:rPr kumimoji="1" lang="ja-JP" altLang="en-US" sz="1200" dirty="0">
                          <a:latin typeface="BIZ UDPゴシック" panose="020B0400000000000000" pitchFamily="50" charset="-128"/>
                          <a:ea typeface="BIZ UDPゴシック" panose="020B0400000000000000" pitchFamily="50" charset="-128"/>
                        </a:rPr>
                        <a:t>郵送の場合</a:t>
                      </a: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ja-JP" sz="1200" b="0" kern="1200" dirty="0">
                          <a:solidFill>
                            <a:schemeClr val="tx1"/>
                          </a:solidFill>
                          <a:latin typeface="BIZ UDPゴシック" panose="020B0400000000000000" pitchFamily="50" charset="-128"/>
                          <a:ea typeface="BIZ UDPゴシック" panose="020B0400000000000000" pitchFamily="50" charset="-128"/>
                          <a:cs typeface="+mn-cs"/>
                        </a:rPr>
                        <a:t>〒９７０－８６８６　いわき市平字梅本</a:t>
                      </a:r>
                      <a:r>
                        <a:rPr kumimoji="1" lang="en-US" altLang="ja-JP" sz="1200" b="0" kern="1200" dirty="0">
                          <a:solidFill>
                            <a:schemeClr val="tx1"/>
                          </a:solidFill>
                          <a:latin typeface="BIZ UDPゴシック" panose="020B0400000000000000" pitchFamily="50" charset="-128"/>
                          <a:ea typeface="BIZ UDPゴシック" panose="020B0400000000000000" pitchFamily="50" charset="-128"/>
                          <a:cs typeface="+mn-cs"/>
                        </a:rPr>
                        <a:t>21</a:t>
                      </a:r>
                    </a:p>
                    <a:p>
                      <a:r>
                        <a:rPr kumimoji="1" lang="ja-JP" altLang="ja-JP" sz="1200" b="0" kern="1200" dirty="0">
                          <a:solidFill>
                            <a:schemeClr val="tx1"/>
                          </a:solidFill>
                          <a:latin typeface="BIZ UDPゴシック" panose="020B0400000000000000" pitchFamily="50" charset="-128"/>
                          <a:ea typeface="BIZ UDPゴシック" panose="020B0400000000000000" pitchFamily="50" charset="-128"/>
                          <a:cs typeface="+mn-cs"/>
                        </a:rPr>
                        <a:t>いわき市　産業チャレンジ課　産業まちづくり係</a:t>
                      </a:r>
                      <a:r>
                        <a:rPr kumimoji="1" lang="ja-JP" altLang="en-US" sz="1200" b="0" kern="1200" dirty="0">
                          <a:solidFill>
                            <a:schemeClr val="tx1"/>
                          </a:solidFill>
                          <a:latin typeface="BIZ UDPゴシック" panose="020B0400000000000000" pitchFamily="50" charset="-128"/>
                          <a:ea typeface="BIZ UDPゴシック" panose="020B0400000000000000" pitchFamily="50" charset="-128"/>
                          <a:cs typeface="+mn-cs"/>
                        </a:rPr>
                        <a:t>　宛</a:t>
                      </a: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16560774"/>
                  </a:ext>
                </a:extLst>
              </a:tr>
            </a:tbl>
          </a:graphicData>
        </a:graphic>
      </p:graphicFrame>
      <p:sp>
        <p:nvSpPr>
          <p:cNvPr id="12" name="テキスト ボックス 11">
            <a:extLst>
              <a:ext uri="{FF2B5EF4-FFF2-40B4-BE49-F238E27FC236}">
                <a16:creationId xmlns:a16="http://schemas.microsoft.com/office/drawing/2014/main" id="{4D0DACB2-5051-539D-B7C8-384D3B555548}"/>
              </a:ext>
            </a:extLst>
          </p:cNvPr>
          <p:cNvSpPr txBox="1"/>
          <p:nvPr/>
        </p:nvSpPr>
        <p:spPr>
          <a:xfrm>
            <a:off x="240700" y="6276636"/>
            <a:ext cx="6382689" cy="338554"/>
          </a:xfrm>
          <a:prstGeom prst="rect">
            <a:avLst/>
          </a:prstGeom>
          <a:solidFill>
            <a:srgbClr val="00B0F0"/>
          </a:solidFill>
        </p:spPr>
        <p:txBody>
          <a:bodyPr wrap="square" rtlCol="0">
            <a:spAutoFit/>
          </a:bodyPr>
          <a:lstStyle/>
          <a:p>
            <a:r>
              <a:rPr kumimoji="1" lang="en-US" altLang="ja-JP" sz="1600" b="1" dirty="0">
                <a:solidFill>
                  <a:schemeClr val="bg1"/>
                </a:solidFill>
                <a:latin typeface="BIZ UDPゴシック" panose="020B0400000000000000" pitchFamily="50" charset="-128"/>
                <a:ea typeface="BIZ UDPゴシック" panose="020B0400000000000000" pitchFamily="50" charset="-128"/>
              </a:rPr>
              <a:t>【</a:t>
            </a:r>
            <a:r>
              <a:rPr lang="ja-JP" altLang="en-US" sz="1600" b="1" dirty="0">
                <a:solidFill>
                  <a:schemeClr val="bg1"/>
                </a:solidFill>
                <a:latin typeface="BIZ UDPゴシック" panose="020B0400000000000000" pitchFamily="50" charset="-128"/>
                <a:ea typeface="BIZ UDPゴシック" panose="020B0400000000000000" pitchFamily="50" charset="-128"/>
              </a:rPr>
              <a:t>申請書提出先</a:t>
            </a:r>
            <a:r>
              <a:rPr kumimoji="1" lang="en-US" altLang="ja-JP" sz="1600" b="1" dirty="0">
                <a:solidFill>
                  <a:schemeClr val="bg1"/>
                </a:solidFill>
                <a:latin typeface="BIZ UDPゴシック" panose="020B0400000000000000" pitchFamily="50" charset="-128"/>
                <a:ea typeface="BIZ UDPゴシック" panose="020B0400000000000000" pitchFamily="50" charset="-128"/>
              </a:rPr>
              <a:t>】</a:t>
            </a:r>
            <a:endParaRPr lang="en-US" altLang="ja-JP" sz="1600" b="1" dirty="0">
              <a:solidFill>
                <a:schemeClr val="bg1"/>
              </a:solidFill>
              <a:latin typeface="BIZ UDPゴシック" panose="020B0400000000000000" pitchFamily="50" charset="-128"/>
              <a:ea typeface="BIZ UDPゴシック" panose="020B0400000000000000" pitchFamily="50" charset="-128"/>
            </a:endParaRPr>
          </a:p>
        </p:txBody>
      </p:sp>
      <p:pic>
        <p:nvPicPr>
          <p:cNvPr id="9" name="図 8" descr="QR コード&#10;&#10;自動的に生成された説明">
            <a:extLst>
              <a:ext uri="{FF2B5EF4-FFF2-40B4-BE49-F238E27FC236}">
                <a16:creationId xmlns:a16="http://schemas.microsoft.com/office/drawing/2014/main" id="{D515130A-1332-C86E-77BF-998948CB0F1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47950" y="6748898"/>
            <a:ext cx="558799" cy="558799"/>
          </a:xfrm>
          <a:prstGeom prst="rect">
            <a:avLst/>
          </a:prstGeom>
        </p:spPr>
      </p:pic>
    </p:spTree>
    <p:extLst>
      <p:ext uri="{BB962C8B-B14F-4D97-AF65-F5344CB8AC3E}">
        <p14:creationId xmlns:p14="http://schemas.microsoft.com/office/powerpoint/2010/main" val="49948917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614</Words>
  <Application>Microsoft Office PowerPoint</Application>
  <PresentationFormat>画面に合わせる (4:3)</PresentationFormat>
  <Paragraphs>81</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BIZ UDPゴシック</vt:lpstr>
      <vt:lpstr>BIZ UDゴシック</vt:lpstr>
      <vt:lpstr>游ゴシック</vt:lpstr>
      <vt:lpstr>游ゴシック Light</vt:lpstr>
      <vt:lpstr>Arial</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雫石　真衣</cp:lastModifiedBy>
  <cp:revision>2</cp:revision>
  <dcterms:modified xsi:type="dcterms:W3CDTF">2026-05-25T02:55:52Z</dcterms:modified>
</cp:coreProperties>
</file>