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4BA"/>
    <a:srgbClr val="ED7D31"/>
    <a:srgbClr val="FFC000"/>
    <a:srgbClr val="609CCF"/>
    <a:srgbClr val="5B9BD5"/>
    <a:srgbClr val="2D7377"/>
    <a:srgbClr val="FDF3ED"/>
    <a:srgbClr val="D8EFF0"/>
    <a:srgbClr val="F1F8EC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74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92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4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4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49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75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0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7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79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14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7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D56D-5DA3-45CC-B4C4-958B7F0AC8AA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9EA36-2DCB-4608-8D04-6B527818F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66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58A97-1ECB-35A5-639A-5CF2B467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2" y="1"/>
            <a:ext cx="8662504" cy="643232"/>
          </a:xfrm>
          <a:solidFill>
            <a:schemeClr val="bg1">
              <a:lumMod val="75000"/>
            </a:schemeClr>
          </a:solidFill>
        </p:spPr>
        <p:txBody>
          <a:bodyPr vert="horz" lIns="0" tIns="72000" rIns="0" bIns="0" rtlCol="0" anchor="ctr" anchorCtr="0">
            <a:normAutofit/>
          </a:bodyPr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株式会社いわきサイコー社</a:t>
            </a:r>
            <a:endParaRPr kumimoji="1" lang="en-US" altLang="ja-JP" sz="3600" kern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CD76B7C-6EFC-3D0B-F23A-0B6569C79DE5}"/>
              </a:ext>
            </a:extLst>
          </p:cNvPr>
          <p:cNvSpPr txBox="1">
            <a:spLocks/>
          </p:cNvSpPr>
          <p:nvPr/>
        </p:nvSpPr>
        <p:spPr>
          <a:xfrm>
            <a:off x="8702566" y="0"/>
            <a:ext cx="1211700" cy="6432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72000" rIns="0" bIns="0" rtlCol="0" anchor="ctr" anchorCtr="0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3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1400" dirty="0"/>
              <a:t>採択</a:t>
            </a:r>
            <a:r>
              <a:rPr lang="en-US" altLang="ja-JP" sz="1400" dirty="0"/>
              <a:t>No.</a:t>
            </a:r>
            <a:r>
              <a:rPr lang="ja-JP" altLang="en-US" sz="2400" dirty="0"/>
              <a:t>●</a:t>
            </a:r>
            <a:endParaRPr lang="en-US" altLang="ja-JP" sz="1800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907AEFA-A673-C7E3-0856-2254056722E5}"/>
              </a:ext>
            </a:extLst>
          </p:cNvPr>
          <p:cNvGrpSpPr/>
          <p:nvPr/>
        </p:nvGrpSpPr>
        <p:grpSpPr>
          <a:xfrm>
            <a:off x="182878" y="2878511"/>
            <a:ext cx="9533936" cy="2284838"/>
            <a:chOff x="182878" y="2878511"/>
            <a:chExt cx="9533936" cy="228483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35B8B3E-459F-EF71-24F2-6EA664B3F6D3}"/>
                </a:ext>
              </a:extLst>
            </p:cNvPr>
            <p:cNvGrpSpPr/>
            <p:nvPr/>
          </p:nvGrpSpPr>
          <p:grpSpPr>
            <a:xfrm>
              <a:off x="182878" y="2928694"/>
              <a:ext cx="9533936" cy="2234655"/>
              <a:chOff x="75673" y="3969338"/>
              <a:chExt cx="9533936" cy="2234655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71B3AFD-25AE-E09A-A435-F67AAAEF7CD2}"/>
                  </a:ext>
                </a:extLst>
              </p:cNvPr>
              <p:cNvSpPr txBox="1"/>
              <p:nvPr/>
            </p:nvSpPr>
            <p:spPr>
              <a:xfrm>
                <a:off x="75673" y="4232275"/>
                <a:ext cx="9533936" cy="1971718"/>
              </a:xfrm>
              <a:prstGeom prst="rect">
                <a:avLst/>
              </a:prstGeom>
              <a:solidFill>
                <a:srgbClr val="FDF3ED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dist="279400" dir="16200000" rotWithShape="0">
                  <a:schemeClr val="accent2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EC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サイトを新規開設し、従来とは異なる販路を確保</a:t>
                </a: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SNS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による情報発信を強化し、新規ターゲットである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若者世代への認知度に取り組む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SNS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情報発信から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EC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サイトへ誘導し、相乗効果による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情報発信と売上向上を図る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BF33AEC-D4DC-0E5B-5EB1-810B561E097C}"/>
                  </a:ext>
                </a:extLst>
              </p:cNvPr>
              <p:cNvSpPr txBox="1"/>
              <p:nvPr/>
            </p:nvSpPr>
            <p:spPr>
              <a:xfrm>
                <a:off x="81979" y="3969338"/>
                <a:ext cx="3201129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具体的な取組（補助事業）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0F53F8C9-51F2-B4C6-E2F6-DC3B0BDFD7F0}"/>
                </a:ext>
              </a:extLst>
            </p:cNvPr>
            <p:cNvGrpSpPr/>
            <p:nvPr/>
          </p:nvGrpSpPr>
          <p:grpSpPr>
            <a:xfrm>
              <a:off x="3703712" y="2878511"/>
              <a:ext cx="6013101" cy="309891"/>
              <a:chOff x="-1255407" y="658065"/>
              <a:chExt cx="6013101" cy="309891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F648D7D0-E5A2-6E3E-35C4-9383238C74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9" t="54918" r="-10"/>
              <a:stretch/>
            </p:blipFill>
            <p:spPr>
              <a:xfrm>
                <a:off x="-1239619" y="658065"/>
                <a:ext cx="5997313" cy="306576"/>
              </a:xfrm>
              <a:prstGeom prst="rect">
                <a:avLst/>
              </a:prstGeom>
            </p:spPr>
          </p:pic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A5193DD-7899-370A-9479-3494704C37DD}"/>
                  </a:ext>
                </a:extLst>
              </p:cNvPr>
              <p:cNvSpPr/>
              <p:nvPr/>
            </p:nvSpPr>
            <p:spPr>
              <a:xfrm>
                <a:off x="-1255407" y="690957"/>
                <a:ext cx="4725914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ED7D31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9" name="図 28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77004259-5359-AAF4-41C8-3913B7C02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4" y="3216595"/>
            <a:ext cx="2800350" cy="18669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1" name="図 30" descr="タイムライン&#10;&#10;自動的に生成された説明">
            <a:extLst>
              <a:ext uri="{FF2B5EF4-FFF2-40B4-BE49-F238E27FC236}">
                <a16:creationId xmlns:a16="http://schemas.microsoft.com/office/drawing/2014/main" id="{26F6D641-F2E4-F9D8-2697-6CC67B013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16" y="3230663"/>
            <a:ext cx="2758144" cy="183876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43CC3E-34B5-CDEB-0077-DBECE0E2C333}"/>
              </a:ext>
            </a:extLst>
          </p:cNvPr>
          <p:cNvSpPr txBox="1"/>
          <p:nvPr/>
        </p:nvSpPr>
        <p:spPr>
          <a:xfrm>
            <a:off x="9895129" y="0"/>
            <a:ext cx="37332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　事業者概要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沿革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所在地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従来の事業内容</a:t>
            </a:r>
            <a:endParaRPr kumimoji="1" lang="en-US" altLang="ja-JP" sz="1200" dirty="0"/>
          </a:p>
          <a:p>
            <a:r>
              <a:rPr kumimoji="1" lang="ja-JP" altLang="en-US" sz="1200" dirty="0"/>
              <a:t>●　現状と課題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現状（強み、客層、売上）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課題（マーケティング、商品</a:t>
            </a:r>
            <a:r>
              <a:rPr kumimoji="1" lang="en-US" altLang="ja-JP" sz="1200" dirty="0"/>
              <a:t>PR</a:t>
            </a:r>
            <a:r>
              <a:rPr kumimoji="1" lang="ja-JP" altLang="en-US" sz="1200" dirty="0"/>
              <a:t>、雇用確保）</a:t>
            </a:r>
            <a:endParaRPr kumimoji="1" lang="en-US" altLang="ja-JP" sz="1200" dirty="0"/>
          </a:p>
          <a:p>
            <a:r>
              <a:rPr kumimoji="1" lang="ja-JP" altLang="en-US" sz="1200" dirty="0"/>
              <a:t>●　補助採択事業について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具体的な取組内容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写真</a:t>
            </a:r>
            <a:endParaRPr kumimoji="1" lang="en-US" altLang="ja-JP" sz="1200" dirty="0"/>
          </a:p>
          <a:p>
            <a:r>
              <a:rPr kumimoji="1" lang="ja-JP" altLang="en-US" sz="1200" dirty="0"/>
              <a:t>●　採択事業の意義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課題の改善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売上の増加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新規販路の開拓</a:t>
            </a:r>
            <a:endParaRPr kumimoji="1" lang="en-US" altLang="ja-JP" sz="1200" dirty="0"/>
          </a:p>
          <a:p>
            <a:r>
              <a:rPr kumimoji="1" lang="ja-JP" altLang="en-US" sz="1200" dirty="0"/>
              <a:t>●　事業の成果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売上の増加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取引相手の増加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新規プロジェクトへの参入</a:t>
            </a:r>
            <a:endParaRPr kumimoji="1" lang="en-US" altLang="ja-JP" sz="1200" dirty="0"/>
          </a:p>
          <a:p>
            <a:r>
              <a:rPr kumimoji="1" lang="ja-JP" altLang="en-US" sz="1200" dirty="0"/>
              <a:t>●　今後の目標・課題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新商品の構想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新しいマーケティング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新たな課題への対応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写真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77E2619-B1F9-C0E4-05DC-9B00EA4025F2}"/>
              </a:ext>
            </a:extLst>
          </p:cNvPr>
          <p:cNvGrpSpPr/>
          <p:nvPr/>
        </p:nvGrpSpPr>
        <p:grpSpPr>
          <a:xfrm>
            <a:off x="182879" y="658065"/>
            <a:ext cx="4572000" cy="2219828"/>
            <a:chOff x="182879" y="658065"/>
            <a:chExt cx="4572000" cy="221982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C8A5191-3A0C-BE46-91E3-174F0FBA5FF5}"/>
                </a:ext>
              </a:extLst>
            </p:cNvPr>
            <p:cNvGrpSpPr/>
            <p:nvPr/>
          </p:nvGrpSpPr>
          <p:grpSpPr>
            <a:xfrm>
              <a:off x="182879" y="709030"/>
              <a:ext cx="4572000" cy="2168863"/>
              <a:chOff x="75674" y="3969338"/>
              <a:chExt cx="4572000" cy="2168863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580F2A1-CA57-155B-5770-BB7F3C883711}"/>
                  </a:ext>
                </a:extLst>
              </p:cNvPr>
              <p:cNvSpPr txBox="1"/>
              <p:nvPr/>
            </p:nvSpPr>
            <p:spPr>
              <a:xfrm>
                <a:off x="75674" y="4232275"/>
                <a:ext cx="4572000" cy="1905926"/>
              </a:xfrm>
              <a:prstGeom prst="rect">
                <a:avLst/>
              </a:prstGeom>
              <a:solidFill>
                <a:srgbClr val="EAF2FA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dist="279400" dir="16200000" rotWithShape="0">
                  <a:schemeClr val="accent5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・いわき市●●地区にて地場産品販売店「いわきお土産ショッ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プ」を運営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・創業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100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年の歴史があり、地域に根付いた商品の仕入れルート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を有する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・直近で親族承継により世代交代。若者世代を意識した店舗外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観に改装し、新規顧客の開拓に取り組む。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・市内には同様の物産品販売店が複数あるが、特にシニア世代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からは「いわきのお土産屋さん」としての認知度が高く、い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わき観光の終着点として、観光会社からの引き合いも多い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34A96A-4680-F98A-242D-4F41AF9D46E7}"/>
                  </a:ext>
                </a:extLst>
              </p:cNvPr>
              <p:cNvSpPr txBox="1"/>
              <p:nvPr/>
            </p:nvSpPr>
            <p:spPr>
              <a:xfrm>
                <a:off x="81980" y="3969338"/>
                <a:ext cx="18224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sz="1800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事業</a:t>
                </a:r>
                <a:r>
                  <a:rPr kumimoji="1" lang="ja-JP" altLang="en-US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者概要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E59825CC-E812-2962-71CB-5BDA3C8E2112}"/>
                </a:ext>
              </a:extLst>
            </p:cNvPr>
            <p:cNvGrpSpPr/>
            <p:nvPr/>
          </p:nvGrpSpPr>
          <p:grpSpPr>
            <a:xfrm>
              <a:off x="1425892" y="658065"/>
              <a:ext cx="3328215" cy="309891"/>
              <a:chOff x="1425892" y="658065"/>
              <a:chExt cx="3328215" cy="309891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AB82CBAD-826B-0907-2C3E-40C34AA9C8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4" t="54918" r="31973"/>
              <a:stretch/>
            </p:blipFill>
            <p:spPr>
              <a:xfrm>
                <a:off x="1757363" y="658065"/>
                <a:ext cx="2996744" cy="306576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4A5A9C0-5229-A309-4736-B7589FF6DCE7}"/>
                  </a:ext>
                </a:extLst>
              </p:cNvPr>
              <p:cNvSpPr/>
              <p:nvPr/>
            </p:nvSpPr>
            <p:spPr>
              <a:xfrm>
                <a:off x="1425892" y="690957"/>
                <a:ext cx="2584133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5B9BD5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E56F451-307E-3172-6DD9-C1BC69F44001}"/>
              </a:ext>
            </a:extLst>
          </p:cNvPr>
          <p:cNvGrpSpPr/>
          <p:nvPr/>
        </p:nvGrpSpPr>
        <p:grpSpPr>
          <a:xfrm>
            <a:off x="4948917" y="661170"/>
            <a:ext cx="4767897" cy="2216723"/>
            <a:chOff x="4948917" y="661170"/>
            <a:chExt cx="4767897" cy="221672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2313A97-91ED-144B-93E9-4457D6C882BB}"/>
                </a:ext>
              </a:extLst>
            </p:cNvPr>
            <p:cNvGrpSpPr/>
            <p:nvPr/>
          </p:nvGrpSpPr>
          <p:grpSpPr>
            <a:xfrm>
              <a:off x="4948917" y="709030"/>
              <a:ext cx="4767897" cy="2168863"/>
              <a:chOff x="75673" y="3969338"/>
              <a:chExt cx="4767897" cy="2168863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E2395DA-ECC3-98FD-3DC0-2FF2EA4C7E74}"/>
                  </a:ext>
                </a:extLst>
              </p:cNvPr>
              <p:cNvSpPr txBox="1"/>
              <p:nvPr/>
            </p:nvSpPr>
            <p:spPr>
              <a:xfrm>
                <a:off x="75673" y="4232274"/>
                <a:ext cx="4767897" cy="1905927"/>
              </a:xfrm>
              <a:prstGeom prst="rect">
                <a:avLst/>
              </a:prstGeom>
              <a:solidFill>
                <a:srgbClr val="FFF9E7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dist="279400" dir="16200000" rotWithShape="0">
                  <a:schemeClr val="accent4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【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現状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】</a:t>
                </a: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・世代交代に伴い、若者世代を意識した店舗外観へ改装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・取扱商品も従来のいわゆる「お土産」といった商品に加え、市　　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内事業者が新たに開発した商品も取り入れることにより、新規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顧客の開拓に取り組んでいる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【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課題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】</a:t>
                </a: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・いわゆる「お土産屋さん」というイメージが定着しており、新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規顧客のターゲットとしている若者世代への認知が不十分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・商品ラインナップには自信があるが、販売ルートが店頭販売の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みであることから販路が限定的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54F4CBD-00F9-1AA3-6E8A-58CCE49A0E37}"/>
                  </a:ext>
                </a:extLst>
              </p:cNvPr>
              <p:cNvSpPr txBox="1"/>
              <p:nvPr/>
            </p:nvSpPr>
            <p:spPr>
              <a:xfrm>
                <a:off x="81980" y="3969338"/>
                <a:ext cx="1431508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sz="1800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現状と課題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2FCBD2F-A7A8-0619-31FA-C5D16B248BBE}"/>
                </a:ext>
              </a:extLst>
            </p:cNvPr>
            <p:cNvGrpSpPr/>
            <p:nvPr/>
          </p:nvGrpSpPr>
          <p:grpSpPr>
            <a:xfrm>
              <a:off x="6388598" y="661170"/>
              <a:ext cx="3328215" cy="306576"/>
              <a:chOff x="1425892" y="658065"/>
              <a:chExt cx="3328215" cy="306576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DB5EC650-26F8-D2AF-4D67-52458D0E4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4" t="54918" r="31973"/>
              <a:stretch/>
            </p:blipFill>
            <p:spPr>
              <a:xfrm>
                <a:off x="1757363" y="658065"/>
                <a:ext cx="2996744" cy="306576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47AC7A3-ED63-0C4A-BED9-3905CAB14F65}"/>
                  </a:ext>
                </a:extLst>
              </p:cNvPr>
              <p:cNvSpPr/>
              <p:nvPr/>
            </p:nvSpPr>
            <p:spPr>
              <a:xfrm>
                <a:off x="1425892" y="686195"/>
                <a:ext cx="2584133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E2E8B6A-4590-2AB7-ED68-797D09F6C82B}"/>
              </a:ext>
            </a:extLst>
          </p:cNvPr>
          <p:cNvGrpSpPr/>
          <p:nvPr/>
        </p:nvGrpSpPr>
        <p:grpSpPr>
          <a:xfrm>
            <a:off x="182877" y="5180384"/>
            <a:ext cx="9533936" cy="1609036"/>
            <a:chOff x="182877" y="5180384"/>
            <a:chExt cx="9533936" cy="1609036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5C1DB1E-74CA-4C2B-FECA-D42CA22DCC80}"/>
                </a:ext>
              </a:extLst>
            </p:cNvPr>
            <p:cNvGrpSpPr/>
            <p:nvPr/>
          </p:nvGrpSpPr>
          <p:grpSpPr>
            <a:xfrm>
              <a:off x="182877" y="5229134"/>
              <a:ext cx="9533936" cy="1560286"/>
              <a:chOff x="75673" y="3969338"/>
              <a:chExt cx="9533936" cy="1560286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F5BB6DA-C952-E7FF-6A48-5CD16A315FFA}"/>
                  </a:ext>
                </a:extLst>
              </p:cNvPr>
              <p:cNvSpPr txBox="1"/>
              <p:nvPr/>
            </p:nvSpPr>
            <p:spPr>
              <a:xfrm>
                <a:off x="75673" y="4232275"/>
                <a:ext cx="9533936" cy="1297349"/>
              </a:xfrm>
              <a:prstGeom prst="rect">
                <a:avLst/>
              </a:prstGeom>
              <a:solidFill>
                <a:srgbClr val="D8EFF0"/>
              </a:solidFill>
              <a:ln>
                <a:solidFill>
                  <a:srgbClr val="2D7377"/>
                </a:solidFill>
              </a:ln>
              <a:effectLst>
                <a:outerShdw dist="279400" dir="16200000" rotWithShape="0">
                  <a:srgbClr val="46B4BA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SNS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での情報発信により若者認知が向上し、若者世代の来店率が●％向上した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・新規商品の売り上げが前年比●●千円（●％）増加した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・若者に飽きられないよう継続的に新商品を販売するため、店舗内に新規商品のみを陳列する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「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#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今コレいわき」エリアを増設し、市内事業者の新製品開発を促すことにより、当店の売上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増を目指す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D0EC8B4-D2D4-A068-D68C-9EBAE60D00EE}"/>
                  </a:ext>
                </a:extLst>
              </p:cNvPr>
              <p:cNvSpPr txBox="1"/>
              <p:nvPr/>
            </p:nvSpPr>
            <p:spPr>
              <a:xfrm>
                <a:off x="81979" y="3969338"/>
                <a:ext cx="3733277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成果と今後の展望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1AF741-6017-27EC-063C-6FF6F2C1E565}"/>
                </a:ext>
              </a:extLst>
            </p:cNvPr>
            <p:cNvGrpSpPr/>
            <p:nvPr/>
          </p:nvGrpSpPr>
          <p:grpSpPr>
            <a:xfrm>
              <a:off x="3703712" y="5180384"/>
              <a:ext cx="6013101" cy="309891"/>
              <a:chOff x="-1255407" y="658065"/>
              <a:chExt cx="6013101" cy="309891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6D5DCD66-4E65-A0CB-403A-57E6F16A5C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9" t="54918" r="-10"/>
              <a:stretch/>
            </p:blipFill>
            <p:spPr>
              <a:xfrm>
                <a:off x="-1239619" y="658065"/>
                <a:ext cx="5997313" cy="306576"/>
              </a:xfrm>
              <a:prstGeom prst="rect">
                <a:avLst/>
              </a:prstGeom>
            </p:spPr>
          </p:pic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3C044B0-CC31-580F-2493-43BADD479699}"/>
                  </a:ext>
                </a:extLst>
              </p:cNvPr>
              <p:cNvSpPr/>
              <p:nvPr/>
            </p:nvSpPr>
            <p:spPr>
              <a:xfrm>
                <a:off x="-1255407" y="690957"/>
                <a:ext cx="4725914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46B4BA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7" name="図 26" descr="店の前に立っている女性たち&#10;&#10;低い精度で自動的に生成された説明">
            <a:extLst>
              <a:ext uri="{FF2B5EF4-FFF2-40B4-BE49-F238E27FC236}">
                <a16:creationId xmlns:a16="http://schemas.microsoft.com/office/drawing/2014/main" id="{49EBC846-2B5E-240D-40E1-08145E7CD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0" y="5529949"/>
            <a:ext cx="1852282" cy="12348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D2CFF4-3FA8-BE30-2F73-CC0EAC878801}"/>
              </a:ext>
            </a:extLst>
          </p:cNvPr>
          <p:cNvSpPr txBox="1"/>
          <p:nvPr/>
        </p:nvSpPr>
        <p:spPr>
          <a:xfrm>
            <a:off x="182877" y="60960"/>
            <a:ext cx="131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記載例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4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58A97-1ECB-35A5-639A-5CF2B467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2" y="1"/>
            <a:ext cx="8662504" cy="643232"/>
          </a:xfrm>
          <a:solidFill>
            <a:schemeClr val="bg1">
              <a:lumMod val="75000"/>
            </a:schemeClr>
          </a:solidFill>
        </p:spPr>
        <p:txBody>
          <a:bodyPr vert="horz" lIns="0" tIns="72000" rIns="0" bIns="0" rtlCol="0" anchor="ctr" anchorCtr="0">
            <a:normAutofit/>
          </a:bodyPr>
          <a:lstStyle/>
          <a:p>
            <a:pPr algn="ctr"/>
            <a:r>
              <a:rPr kumimoji="1" lang="ja-JP" altLang="en-US" sz="3600" kern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（会社名）</a:t>
            </a:r>
            <a:endParaRPr kumimoji="1" lang="en-US" altLang="ja-JP" sz="3600" kern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CD76B7C-6EFC-3D0B-F23A-0B6569C79DE5}"/>
              </a:ext>
            </a:extLst>
          </p:cNvPr>
          <p:cNvSpPr txBox="1">
            <a:spLocks/>
          </p:cNvSpPr>
          <p:nvPr/>
        </p:nvSpPr>
        <p:spPr>
          <a:xfrm>
            <a:off x="8702566" y="0"/>
            <a:ext cx="1211700" cy="6432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0" tIns="72000" rIns="0" bIns="0" rtlCol="0" anchor="ctr" anchorCtr="0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3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1400" dirty="0"/>
              <a:t>採択</a:t>
            </a:r>
            <a:r>
              <a:rPr lang="en-US" altLang="ja-JP" sz="1400" dirty="0"/>
              <a:t>No.</a:t>
            </a:r>
            <a:r>
              <a:rPr lang="ja-JP" altLang="en-US" sz="2400" dirty="0"/>
              <a:t>●</a:t>
            </a:r>
            <a:endParaRPr lang="en-US" altLang="ja-JP" sz="1800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907AEFA-A673-C7E3-0856-2254056722E5}"/>
              </a:ext>
            </a:extLst>
          </p:cNvPr>
          <p:cNvGrpSpPr/>
          <p:nvPr/>
        </p:nvGrpSpPr>
        <p:grpSpPr>
          <a:xfrm>
            <a:off x="182878" y="2878511"/>
            <a:ext cx="9533936" cy="2284838"/>
            <a:chOff x="182878" y="2878511"/>
            <a:chExt cx="9533936" cy="2284838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35B8B3E-459F-EF71-24F2-6EA664B3F6D3}"/>
                </a:ext>
              </a:extLst>
            </p:cNvPr>
            <p:cNvGrpSpPr/>
            <p:nvPr/>
          </p:nvGrpSpPr>
          <p:grpSpPr>
            <a:xfrm>
              <a:off x="182878" y="2928694"/>
              <a:ext cx="9533936" cy="2234655"/>
              <a:chOff x="75673" y="3969338"/>
              <a:chExt cx="9533936" cy="2234655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71B3AFD-25AE-E09A-A435-F67AAAEF7CD2}"/>
                  </a:ext>
                </a:extLst>
              </p:cNvPr>
              <p:cNvSpPr txBox="1"/>
              <p:nvPr/>
            </p:nvSpPr>
            <p:spPr>
              <a:xfrm>
                <a:off x="75673" y="4232275"/>
                <a:ext cx="9533936" cy="1971718"/>
              </a:xfrm>
              <a:prstGeom prst="rect">
                <a:avLst/>
              </a:prstGeom>
              <a:solidFill>
                <a:srgbClr val="FDF3ED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dist="279400" dir="16200000" rotWithShape="0">
                  <a:schemeClr val="accent2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・具体的な取組内容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・取組による効果、改善点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BF33AEC-D4DC-0E5B-5EB1-810B561E097C}"/>
                  </a:ext>
                </a:extLst>
              </p:cNvPr>
              <p:cNvSpPr txBox="1"/>
              <p:nvPr/>
            </p:nvSpPr>
            <p:spPr>
              <a:xfrm>
                <a:off x="81979" y="3969338"/>
                <a:ext cx="3201129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具体的な取組（補助事業）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0F53F8C9-51F2-B4C6-E2F6-DC3B0BDFD7F0}"/>
                </a:ext>
              </a:extLst>
            </p:cNvPr>
            <p:cNvGrpSpPr/>
            <p:nvPr/>
          </p:nvGrpSpPr>
          <p:grpSpPr>
            <a:xfrm>
              <a:off x="3703712" y="2878511"/>
              <a:ext cx="6013101" cy="309891"/>
              <a:chOff x="-1255407" y="658065"/>
              <a:chExt cx="6013101" cy="309891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F648D7D0-E5A2-6E3E-35C4-9383238C74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9" t="54918" r="-10"/>
              <a:stretch/>
            </p:blipFill>
            <p:spPr>
              <a:xfrm>
                <a:off x="-1239619" y="658065"/>
                <a:ext cx="5997313" cy="306576"/>
              </a:xfrm>
              <a:prstGeom prst="rect">
                <a:avLst/>
              </a:prstGeom>
            </p:spPr>
          </p:pic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A5193DD-7899-370A-9479-3494704C37DD}"/>
                  </a:ext>
                </a:extLst>
              </p:cNvPr>
              <p:cNvSpPr/>
              <p:nvPr/>
            </p:nvSpPr>
            <p:spPr>
              <a:xfrm>
                <a:off x="-1255407" y="690957"/>
                <a:ext cx="4725914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ED7D31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77E2619-B1F9-C0E4-05DC-9B00EA4025F2}"/>
              </a:ext>
            </a:extLst>
          </p:cNvPr>
          <p:cNvGrpSpPr/>
          <p:nvPr/>
        </p:nvGrpSpPr>
        <p:grpSpPr>
          <a:xfrm>
            <a:off x="182879" y="658065"/>
            <a:ext cx="4572000" cy="2219828"/>
            <a:chOff x="182879" y="658065"/>
            <a:chExt cx="4572000" cy="221982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C8A5191-3A0C-BE46-91E3-174F0FBA5FF5}"/>
                </a:ext>
              </a:extLst>
            </p:cNvPr>
            <p:cNvGrpSpPr/>
            <p:nvPr/>
          </p:nvGrpSpPr>
          <p:grpSpPr>
            <a:xfrm>
              <a:off x="182879" y="709030"/>
              <a:ext cx="4572000" cy="2168863"/>
              <a:chOff x="75674" y="3969338"/>
              <a:chExt cx="4572000" cy="2168863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580F2A1-CA57-155B-5770-BB7F3C883711}"/>
                  </a:ext>
                </a:extLst>
              </p:cNvPr>
              <p:cNvSpPr txBox="1"/>
              <p:nvPr/>
            </p:nvSpPr>
            <p:spPr>
              <a:xfrm>
                <a:off x="75674" y="4232275"/>
                <a:ext cx="4572000" cy="1905926"/>
              </a:xfrm>
              <a:prstGeom prst="rect">
                <a:avLst/>
              </a:prstGeom>
              <a:solidFill>
                <a:srgbClr val="EAF2FA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dist="279400" dir="16200000" rotWithShape="0">
                  <a:schemeClr val="accent5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・沿革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・所在地（営業地域）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・従来の事業内容と特徴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34A96A-4680-F98A-242D-4F41AF9D46E7}"/>
                  </a:ext>
                </a:extLst>
              </p:cNvPr>
              <p:cNvSpPr txBox="1"/>
              <p:nvPr/>
            </p:nvSpPr>
            <p:spPr>
              <a:xfrm>
                <a:off x="81980" y="3969338"/>
                <a:ext cx="182249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sz="1800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事業</a:t>
                </a:r>
                <a:r>
                  <a:rPr kumimoji="1" lang="ja-JP" altLang="en-US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者概要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E59825CC-E812-2962-71CB-5BDA3C8E2112}"/>
                </a:ext>
              </a:extLst>
            </p:cNvPr>
            <p:cNvGrpSpPr/>
            <p:nvPr/>
          </p:nvGrpSpPr>
          <p:grpSpPr>
            <a:xfrm>
              <a:off x="1425892" y="658065"/>
              <a:ext cx="3328215" cy="309891"/>
              <a:chOff x="1425892" y="658065"/>
              <a:chExt cx="3328215" cy="309891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AB82CBAD-826B-0907-2C3E-40C34AA9C8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4" t="54918" r="31973"/>
              <a:stretch/>
            </p:blipFill>
            <p:spPr>
              <a:xfrm>
                <a:off x="1757363" y="658065"/>
                <a:ext cx="2996744" cy="306576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4A5A9C0-5229-A309-4736-B7589FF6DCE7}"/>
                  </a:ext>
                </a:extLst>
              </p:cNvPr>
              <p:cNvSpPr/>
              <p:nvPr/>
            </p:nvSpPr>
            <p:spPr>
              <a:xfrm>
                <a:off x="1425892" y="690957"/>
                <a:ext cx="2584133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5B9BD5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E56F451-307E-3172-6DD9-C1BC69F44001}"/>
              </a:ext>
            </a:extLst>
          </p:cNvPr>
          <p:cNvGrpSpPr/>
          <p:nvPr/>
        </p:nvGrpSpPr>
        <p:grpSpPr>
          <a:xfrm>
            <a:off x="4948917" y="661170"/>
            <a:ext cx="4767897" cy="2216723"/>
            <a:chOff x="4948917" y="661170"/>
            <a:chExt cx="4767897" cy="221672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2313A97-91ED-144B-93E9-4457D6C882BB}"/>
                </a:ext>
              </a:extLst>
            </p:cNvPr>
            <p:cNvGrpSpPr/>
            <p:nvPr/>
          </p:nvGrpSpPr>
          <p:grpSpPr>
            <a:xfrm>
              <a:off x="4948917" y="709030"/>
              <a:ext cx="4767897" cy="2168863"/>
              <a:chOff x="75673" y="3969338"/>
              <a:chExt cx="4767897" cy="2168863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E2395DA-ECC3-98FD-3DC0-2FF2EA4C7E74}"/>
                  </a:ext>
                </a:extLst>
              </p:cNvPr>
              <p:cNvSpPr txBox="1"/>
              <p:nvPr/>
            </p:nvSpPr>
            <p:spPr>
              <a:xfrm>
                <a:off x="75673" y="4232274"/>
                <a:ext cx="4767897" cy="1905927"/>
              </a:xfrm>
              <a:prstGeom prst="rect">
                <a:avLst/>
              </a:prstGeom>
              <a:solidFill>
                <a:srgbClr val="FFF9E7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dist="279400" dir="16200000" rotWithShape="0">
                  <a:schemeClr val="accent4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【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現状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】</a:t>
                </a: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・強み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・客層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・売上げ　など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【</a:t>
                </a:r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課題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】</a:t>
                </a: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・マーケティング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・商品</a:t>
                </a:r>
                <a:r>
                  <a:rPr kumimoji="1" lang="en-US" altLang="ja-JP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PR</a:t>
                </a: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・雇用確保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54F4CBD-00F9-1AA3-6E8A-58CCE49A0E37}"/>
                  </a:ext>
                </a:extLst>
              </p:cNvPr>
              <p:cNvSpPr txBox="1"/>
              <p:nvPr/>
            </p:nvSpPr>
            <p:spPr>
              <a:xfrm>
                <a:off x="81980" y="3969338"/>
                <a:ext cx="1431508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sz="1800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現状と課題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C2FCBD2F-A7A8-0619-31FA-C5D16B248BBE}"/>
                </a:ext>
              </a:extLst>
            </p:cNvPr>
            <p:cNvGrpSpPr/>
            <p:nvPr/>
          </p:nvGrpSpPr>
          <p:grpSpPr>
            <a:xfrm>
              <a:off x="6388598" y="661170"/>
              <a:ext cx="3328215" cy="306576"/>
              <a:chOff x="1425892" y="658065"/>
              <a:chExt cx="3328215" cy="306576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DB5EC650-26F8-D2AF-4D67-52458D0E4D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34" t="54918" r="31973"/>
              <a:stretch/>
            </p:blipFill>
            <p:spPr>
              <a:xfrm>
                <a:off x="1757363" y="658065"/>
                <a:ext cx="2996744" cy="306576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47AC7A3-ED63-0C4A-BED9-3905CAB14F65}"/>
                  </a:ext>
                </a:extLst>
              </p:cNvPr>
              <p:cNvSpPr/>
              <p:nvPr/>
            </p:nvSpPr>
            <p:spPr>
              <a:xfrm>
                <a:off x="1425892" y="686195"/>
                <a:ext cx="2584133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E2E8B6A-4590-2AB7-ED68-797D09F6C82B}"/>
              </a:ext>
            </a:extLst>
          </p:cNvPr>
          <p:cNvGrpSpPr/>
          <p:nvPr/>
        </p:nvGrpSpPr>
        <p:grpSpPr>
          <a:xfrm>
            <a:off x="182877" y="5180384"/>
            <a:ext cx="9533936" cy="1609036"/>
            <a:chOff x="182877" y="5180384"/>
            <a:chExt cx="9533936" cy="1609036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65C1DB1E-74CA-4C2B-FECA-D42CA22DCC80}"/>
                </a:ext>
              </a:extLst>
            </p:cNvPr>
            <p:cNvGrpSpPr/>
            <p:nvPr/>
          </p:nvGrpSpPr>
          <p:grpSpPr>
            <a:xfrm>
              <a:off x="182877" y="5229134"/>
              <a:ext cx="9533936" cy="1560286"/>
              <a:chOff x="75673" y="3969338"/>
              <a:chExt cx="9533936" cy="1560286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F5BB6DA-C952-E7FF-6A48-5CD16A315FFA}"/>
                  </a:ext>
                </a:extLst>
              </p:cNvPr>
              <p:cNvSpPr txBox="1"/>
              <p:nvPr/>
            </p:nvSpPr>
            <p:spPr>
              <a:xfrm>
                <a:off x="75673" y="4232275"/>
                <a:ext cx="9533936" cy="1297349"/>
              </a:xfrm>
              <a:prstGeom prst="rect">
                <a:avLst/>
              </a:prstGeom>
              <a:solidFill>
                <a:srgbClr val="D8EFF0"/>
              </a:solidFill>
              <a:ln>
                <a:solidFill>
                  <a:srgbClr val="2D7377"/>
                </a:solidFill>
              </a:ln>
              <a:effectLst>
                <a:outerShdw dist="279400" dir="16200000" rotWithShape="0">
                  <a:srgbClr val="46B4BA"/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・事業による直接的な成果（売上の変化、客層の変化　など）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・事業による間接的な効果（商圏の変化、消費動向の変化　など）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kumimoji="1" lang="ja-JP" altLang="en-US" sz="1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・今後の目標、課題（新商品開発、マーケティング、新たに見えてきた課題　など）</a:t>
                </a:r>
                <a:endParaRPr kumimoji="1" lang="en-US" altLang="ja-JP" sz="1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D0EC8B4-D2D4-A068-D68C-9EBAE60D00EE}"/>
                  </a:ext>
                </a:extLst>
              </p:cNvPr>
              <p:cNvSpPr txBox="1"/>
              <p:nvPr/>
            </p:nvSpPr>
            <p:spPr>
              <a:xfrm>
                <a:off x="81979" y="3969338"/>
                <a:ext cx="3733277" cy="276999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r>
                  <a:rPr kumimoji="1" lang="ja-JP" altLang="en-US" dirty="0">
                    <a:ln w="6350">
                      <a:noFill/>
                    </a:ln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成果と今後の展望</a:t>
                </a:r>
                <a:endParaRPr kumimoji="1" lang="en-US" altLang="ja-JP" sz="1800" dirty="0">
                  <a:ln w="6350">
                    <a:noFill/>
                  </a:ln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71AF741-6017-27EC-063C-6FF6F2C1E565}"/>
                </a:ext>
              </a:extLst>
            </p:cNvPr>
            <p:cNvGrpSpPr/>
            <p:nvPr/>
          </p:nvGrpSpPr>
          <p:grpSpPr>
            <a:xfrm>
              <a:off x="3703712" y="5180384"/>
              <a:ext cx="6013101" cy="309891"/>
              <a:chOff x="-1255407" y="658065"/>
              <a:chExt cx="6013101" cy="309891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6D5DCD66-4E65-A0CB-403A-57E6F16A5C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9" t="54918" r="-10"/>
              <a:stretch/>
            </p:blipFill>
            <p:spPr>
              <a:xfrm>
                <a:off x="-1239619" y="658065"/>
                <a:ext cx="5997313" cy="306576"/>
              </a:xfrm>
              <a:prstGeom prst="rect">
                <a:avLst/>
              </a:prstGeom>
            </p:spPr>
          </p:pic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3C044B0-CC31-580F-2493-43BADD479699}"/>
                  </a:ext>
                </a:extLst>
              </p:cNvPr>
              <p:cNvSpPr/>
              <p:nvPr/>
            </p:nvSpPr>
            <p:spPr>
              <a:xfrm>
                <a:off x="-1255407" y="690957"/>
                <a:ext cx="4725914" cy="276999"/>
              </a:xfrm>
              <a:prstGeom prst="rect">
                <a:avLst/>
              </a:prstGeom>
              <a:gradFill flip="none" rotWithShape="1">
                <a:gsLst>
                  <a:gs pos="0">
                    <a:srgbClr val="46B4BA"/>
                  </a:gs>
                  <a:gs pos="100000">
                    <a:schemeClr val="accent1">
                      <a:alpha val="0"/>
                      <a:lumMod val="10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9648CA7-EA7C-F0B4-6513-F092ED0BF4CA}"/>
              </a:ext>
            </a:extLst>
          </p:cNvPr>
          <p:cNvSpPr/>
          <p:nvPr/>
        </p:nvSpPr>
        <p:spPr>
          <a:xfrm>
            <a:off x="4605024" y="3314700"/>
            <a:ext cx="2468109" cy="1754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写真１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EAF1965-79EB-3E01-7E53-80E2620D574C}"/>
              </a:ext>
            </a:extLst>
          </p:cNvPr>
          <p:cNvSpPr/>
          <p:nvPr/>
        </p:nvSpPr>
        <p:spPr>
          <a:xfrm>
            <a:off x="7175612" y="3314700"/>
            <a:ext cx="2468109" cy="1754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写真２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CB82722-8221-AEFC-FE7D-794CA06E0811}"/>
              </a:ext>
            </a:extLst>
          </p:cNvPr>
          <p:cNvSpPr/>
          <p:nvPr/>
        </p:nvSpPr>
        <p:spPr>
          <a:xfrm>
            <a:off x="7601607" y="5536887"/>
            <a:ext cx="1877674" cy="1191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写真３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5482133-3A9A-EDC2-C5AB-69F90217FF0E}"/>
              </a:ext>
            </a:extLst>
          </p:cNvPr>
          <p:cNvSpPr txBox="1"/>
          <p:nvPr/>
        </p:nvSpPr>
        <p:spPr>
          <a:xfrm>
            <a:off x="9895129" y="0"/>
            <a:ext cx="37332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　事業者概要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沿革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所在地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従来の事業内容</a:t>
            </a:r>
            <a:endParaRPr kumimoji="1" lang="en-US" altLang="ja-JP" sz="1200" dirty="0"/>
          </a:p>
          <a:p>
            <a:r>
              <a:rPr kumimoji="1" lang="ja-JP" altLang="en-US" sz="1200" dirty="0"/>
              <a:t>●　現状と課題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現状（強み、客層、売上）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課題（マーケティング、商品</a:t>
            </a:r>
            <a:r>
              <a:rPr kumimoji="1" lang="en-US" altLang="ja-JP" sz="1200" dirty="0"/>
              <a:t>PR</a:t>
            </a:r>
            <a:r>
              <a:rPr kumimoji="1" lang="ja-JP" altLang="en-US" sz="1200" dirty="0"/>
              <a:t>、雇用確保）</a:t>
            </a:r>
            <a:endParaRPr kumimoji="1" lang="en-US" altLang="ja-JP" sz="1200" dirty="0"/>
          </a:p>
          <a:p>
            <a:r>
              <a:rPr kumimoji="1" lang="ja-JP" altLang="en-US" sz="1200" dirty="0"/>
              <a:t>●　補助採択事業について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具体的な取組内容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写真</a:t>
            </a:r>
            <a:endParaRPr kumimoji="1" lang="en-US" altLang="ja-JP" sz="1200" dirty="0"/>
          </a:p>
          <a:p>
            <a:r>
              <a:rPr kumimoji="1" lang="ja-JP" altLang="en-US" sz="1200" dirty="0"/>
              <a:t>●　採択事業の意義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課題の改善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売上の増加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新規販路の開拓</a:t>
            </a:r>
            <a:endParaRPr kumimoji="1" lang="en-US" altLang="ja-JP" sz="1200" dirty="0"/>
          </a:p>
          <a:p>
            <a:r>
              <a:rPr kumimoji="1" lang="ja-JP" altLang="en-US" sz="1200" dirty="0"/>
              <a:t>●　事業の成果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売上の増加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取引相手の増加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新規プロジェクトへの参入</a:t>
            </a:r>
            <a:endParaRPr kumimoji="1" lang="en-US" altLang="ja-JP" sz="1200" dirty="0"/>
          </a:p>
          <a:p>
            <a:r>
              <a:rPr kumimoji="1" lang="ja-JP" altLang="en-US" sz="1200" dirty="0"/>
              <a:t>●　今後の目標・課題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新商品の構想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新しいマーケティング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新たな課題への対応</a:t>
            </a:r>
            <a:endParaRPr kumimoji="1" lang="en-US" altLang="ja-JP" sz="1200" dirty="0"/>
          </a:p>
          <a:p>
            <a:r>
              <a:rPr kumimoji="1" lang="ja-JP" altLang="en-US" sz="1200" dirty="0"/>
              <a:t>　・　写真</a:t>
            </a:r>
          </a:p>
        </p:txBody>
      </p:sp>
    </p:spTree>
    <p:extLst>
      <p:ext uri="{BB962C8B-B14F-4D97-AF65-F5344CB8AC3E}">
        <p14:creationId xmlns:p14="http://schemas.microsoft.com/office/powerpoint/2010/main" val="388369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807</Words>
  <Application>Microsoft Office PowerPoint</Application>
  <PresentationFormat>A4 210 x 297 mm</PresentationFormat>
  <Paragraphs>107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N-B</vt:lpstr>
      <vt:lpstr>Arial</vt:lpstr>
      <vt:lpstr>Calibri</vt:lpstr>
      <vt:lpstr>Calibri Light</vt:lpstr>
      <vt:lpstr>Office テーマ</vt:lpstr>
      <vt:lpstr>株式会社いわきサイコー社</vt:lpstr>
      <vt:lpstr>（会社名）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株式会社いわきサイコー社</dc:title>
  <dc:creator>佐藤　誠</dc:creator>
  <cp:lastModifiedBy>渡辺　総一郎</cp:lastModifiedBy>
  <cp:revision>3</cp:revision>
  <dcterms:created xsi:type="dcterms:W3CDTF">2026-06-09T08:51:25Z</dcterms:created>
  <dcterms:modified xsi:type="dcterms:W3CDTF">2026-06-23T01:02:59Z</dcterms:modified>
</cp:coreProperties>
</file>