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7"/>
  </p:notesMasterIdLst>
  <p:sldIdLst>
    <p:sldId id="259" r:id="rId5"/>
    <p:sldId id="265" r:id="rId6"/>
  </p:sldIdLst>
  <p:sldSz cx="7559675" cy="1069181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8" userDrawn="1">
          <p15:clr>
            <a:srgbClr val="A4A3A4"/>
          </p15:clr>
        </p15:guide>
        <p15:guide id="2" pos="2381"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A909D2B-E277-FEB5-2E79-243CE0F11233}" name="須釜 夏海(SUGAMA Natsumi)" initials="夏須" userId="S::sugama.natsumi.nwy@cfa.go.jp::8c6e3bf4-9337-4684-b135-0c3304580bc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D71"/>
    <a:srgbClr val="FF6699"/>
    <a:srgbClr val="FF99CC"/>
    <a:srgbClr val="FFCCC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27F64BB-58D1-4F7C-9D79-37FE32952AF6}" v="2" dt="2026-02-25T10:28:19.4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656" autoAdjust="0"/>
  </p:normalViewPr>
  <p:slideViewPr>
    <p:cSldViewPr snapToGrid="0">
      <p:cViewPr varScale="1">
        <p:scale>
          <a:sx n="52" d="100"/>
          <a:sy n="52" d="100"/>
        </p:scale>
        <p:origin x="2597" y="53"/>
      </p:cViewPr>
      <p:guideLst>
        <p:guide orient="horz" pos="3368"/>
        <p:guide pos="238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microsoft.com/office/2016/11/relationships/changesInfo" Target="changesInfos/changesInfo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 Id="rId14"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須釜 夏海(SUGAMA Natsumi)" userId="8c6e3bf4-9337-4684-b135-0c3304580bcd" providerId="ADAL" clId="{B01A0869-3F1B-48C3-B793-70D53789DC05}"/>
    <pc:docChg chg="undo custSel modSld">
      <pc:chgData name="須釜 夏海(SUGAMA Natsumi)" userId="8c6e3bf4-9337-4684-b135-0c3304580bcd" providerId="ADAL" clId="{B01A0869-3F1B-48C3-B793-70D53789DC05}" dt="2026-02-25T10:28:19.474" v="63"/>
      <pc:docMkLst>
        <pc:docMk/>
      </pc:docMkLst>
      <pc:sldChg chg="addSp delSp modSp mod">
        <pc:chgData name="須釜 夏海(SUGAMA Natsumi)" userId="8c6e3bf4-9337-4684-b135-0c3304580bcd" providerId="ADAL" clId="{B01A0869-3F1B-48C3-B793-70D53789DC05}" dt="2026-02-25T10:28:19.474" v="63"/>
        <pc:sldMkLst>
          <pc:docMk/>
          <pc:sldMk cId="3650764480" sldId="265"/>
        </pc:sldMkLst>
        <pc:spChg chg="add mod">
          <ac:chgData name="須釜 夏海(SUGAMA Natsumi)" userId="8c6e3bf4-9337-4684-b135-0c3304580bcd" providerId="ADAL" clId="{B01A0869-3F1B-48C3-B793-70D53789DC05}" dt="2026-02-25T10:28:05.302" v="62"/>
          <ac:spMkLst>
            <pc:docMk/>
            <pc:sldMk cId="3650764480" sldId="265"/>
            <ac:spMk id="2" creationId="{AFEC6AC4-E364-05A0-8D91-5CA3176C5B84}"/>
          </ac:spMkLst>
        </pc:spChg>
        <pc:spChg chg="mod">
          <ac:chgData name="須釜 夏海(SUGAMA Natsumi)" userId="8c6e3bf4-9337-4684-b135-0c3304580bcd" providerId="ADAL" clId="{B01A0869-3F1B-48C3-B793-70D53789DC05}" dt="2026-02-25T10:28:19.474" v="63"/>
          <ac:spMkLst>
            <pc:docMk/>
            <pc:sldMk cId="3650764480" sldId="265"/>
            <ac:spMk id="6" creationId="{0B2C8A6F-B832-EBCE-3098-BA2D14D7A555}"/>
          </ac:spMkLst>
        </pc:spChg>
        <pc:spChg chg="mod">
          <ac:chgData name="須釜 夏海(SUGAMA Natsumi)" userId="8c6e3bf4-9337-4684-b135-0c3304580bcd" providerId="ADAL" clId="{B01A0869-3F1B-48C3-B793-70D53789DC05}" dt="2026-02-25T10:28:19.474" v="63"/>
          <ac:spMkLst>
            <pc:docMk/>
            <pc:sldMk cId="3650764480" sldId="265"/>
            <ac:spMk id="8" creationId="{D0CB452F-B063-BEEB-AEAC-2DE204E12FBA}"/>
          </ac:spMkLst>
        </pc:spChg>
        <pc:spChg chg="mod">
          <ac:chgData name="須釜 夏海(SUGAMA Natsumi)" userId="8c6e3bf4-9337-4684-b135-0c3304580bcd" providerId="ADAL" clId="{B01A0869-3F1B-48C3-B793-70D53789DC05}" dt="2026-02-05T14:53:58.888" v="38" actId="20577"/>
          <ac:spMkLst>
            <pc:docMk/>
            <pc:sldMk cId="3650764480" sldId="265"/>
            <ac:spMk id="69" creationId="{976FEBE4-DCD3-22B2-BD49-800F4174A0E3}"/>
          </ac:spMkLst>
        </pc:spChg>
        <pc:spChg chg="mod">
          <ac:chgData name="須釜 夏海(SUGAMA Natsumi)" userId="8c6e3bf4-9337-4684-b135-0c3304580bcd" providerId="ADAL" clId="{B01A0869-3F1B-48C3-B793-70D53789DC05}" dt="2026-02-05T14:54:20.347" v="60" actId="20577"/>
          <ac:spMkLst>
            <pc:docMk/>
            <pc:sldMk cId="3650764480" sldId="265"/>
            <ac:spMk id="71" creationId="{94961AF0-590C-E26C-9949-A7695015BB8D}"/>
          </ac:spMkLst>
        </pc:spChg>
        <pc:spChg chg="mod">
          <ac:chgData name="須釜 夏海(SUGAMA Natsumi)" userId="8c6e3bf4-9337-4684-b135-0c3304580bcd" providerId="ADAL" clId="{B01A0869-3F1B-48C3-B793-70D53789DC05}" dt="2026-02-05T14:54:27.247" v="61"/>
          <ac:spMkLst>
            <pc:docMk/>
            <pc:sldMk cId="3650764480" sldId="265"/>
            <ac:spMk id="74" creationId="{5759F0B2-BF72-00E1-117D-2213EA952941}"/>
          </ac:spMkLst>
        </pc:spChg>
        <pc:spChg chg="mod">
          <ac:chgData name="須釜 夏海(SUGAMA Natsumi)" userId="8c6e3bf4-9337-4684-b135-0c3304580bcd" providerId="ADAL" clId="{B01A0869-3F1B-48C3-B793-70D53789DC05}" dt="2026-02-05T14:54:05.214" v="41"/>
          <ac:spMkLst>
            <pc:docMk/>
            <pc:sldMk cId="3650764480" sldId="265"/>
            <ac:spMk id="85" creationId="{2AD3BC69-3E66-A53F-164C-4EDE7290B8A5}"/>
          </ac:spMkLst>
        </pc:spChg>
        <pc:spChg chg="add del">
          <ac:chgData name="須釜 夏海(SUGAMA Natsumi)" userId="8c6e3bf4-9337-4684-b135-0c3304580bcd" providerId="ADAL" clId="{B01A0869-3F1B-48C3-B793-70D53789DC05}" dt="2026-02-05T07:11:54.012" v="2" actId="478"/>
          <ac:spMkLst>
            <pc:docMk/>
            <pc:sldMk cId="3650764480" sldId="265"/>
            <ac:spMk id="254" creationId="{85C020EC-44DB-F281-E08A-91AC48225E40}"/>
          </ac:spMkLst>
        </pc:spChg>
        <pc:grpChg chg="add mod">
          <ac:chgData name="須釜 夏海(SUGAMA Natsumi)" userId="8c6e3bf4-9337-4684-b135-0c3304580bcd" providerId="ADAL" clId="{B01A0869-3F1B-48C3-B793-70D53789DC05}" dt="2026-02-25T10:28:19.474" v="63"/>
          <ac:grpSpMkLst>
            <pc:docMk/>
            <pc:sldMk cId="3650764480" sldId="265"/>
            <ac:grpSpMk id="3" creationId="{6143AFB7-7700-AD0E-4B75-7E4FFFE9D52F}"/>
          </ac:grpSpMkLst>
        </pc:gr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5659" cy="498056"/>
          </a:xfrm>
          <a:prstGeom prst="rect">
            <a:avLst/>
          </a:prstGeom>
        </p:spPr>
        <p:txBody>
          <a:bodyPr vert="horz" lIns="91312" tIns="45656" rIns="91312" bIns="45656"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3" y="0"/>
            <a:ext cx="2945659" cy="498056"/>
          </a:xfrm>
          <a:prstGeom prst="rect">
            <a:avLst/>
          </a:prstGeom>
        </p:spPr>
        <p:txBody>
          <a:bodyPr vert="horz" lIns="91312" tIns="45656" rIns="91312" bIns="45656" rtlCol="0"/>
          <a:lstStyle>
            <a:lvl1pPr algn="r">
              <a:defRPr sz="1200"/>
            </a:lvl1pPr>
          </a:lstStyle>
          <a:p>
            <a:fld id="{C4204BAD-133A-4FDC-A532-E6E824722228}" type="datetimeFigureOut">
              <a:rPr kumimoji="1" lang="ja-JP" altLang="en-US" smtClean="0"/>
              <a:t>2026/7/3</a:t>
            </a:fld>
            <a:endParaRPr kumimoji="1" lang="ja-JP" altLang="en-US"/>
          </a:p>
        </p:txBody>
      </p:sp>
      <p:sp>
        <p:nvSpPr>
          <p:cNvPr id="4" name="スライド イメージ プレースホルダー 3"/>
          <p:cNvSpPr>
            <a:spLocks noGrp="1" noRot="1" noChangeAspect="1"/>
          </p:cNvSpPr>
          <p:nvPr>
            <p:ph type="sldImg" idx="2"/>
          </p:nvPr>
        </p:nvSpPr>
        <p:spPr>
          <a:xfrm>
            <a:off x="2214563" y="1241425"/>
            <a:ext cx="2368550" cy="3349625"/>
          </a:xfrm>
          <a:prstGeom prst="rect">
            <a:avLst/>
          </a:prstGeom>
          <a:noFill/>
          <a:ln w="12700">
            <a:solidFill>
              <a:prstClr val="black"/>
            </a:solidFill>
          </a:ln>
        </p:spPr>
        <p:txBody>
          <a:bodyPr vert="horz" lIns="91312" tIns="45656" rIns="91312" bIns="45656" rtlCol="0" anchor="ctr"/>
          <a:lstStyle/>
          <a:p>
            <a:endParaRPr lang="ja-JP" altLang="en-US"/>
          </a:p>
        </p:txBody>
      </p:sp>
      <p:sp>
        <p:nvSpPr>
          <p:cNvPr id="5" name="ノート プレースホルダー 4"/>
          <p:cNvSpPr>
            <a:spLocks noGrp="1"/>
          </p:cNvSpPr>
          <p:nvPr>
            <p:ph type="body" sz="quarter" idx="3"/>
          </p:nvPr>
        </p:nvSpPr>
        <p:spPr>
          <a:xfrm>
            <a:off x="679768" y="4777195"/>
            <a:ext cx="5438140" cy="3908613"/>
          </a:xfrm>
          <a:prstGeom prst="rect">
            <a:avLst/>
          </a:prstGeom>
        </p:spPr>
        <p:txBody>
          <a:bodyPr vert="horz" lIns="91312" tIns="45656" rIns="91312" bIns="45656"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28584"/>
            <a:ext cx="2945659" cy="498055"/>
          </a:xfrm>
          <a:prstGeom prst="rect">
            <a:avLst/>
          </a:prstGeom>
        </p:spPr>
        <p:txBody>
          <a:bodyPr vert="horz" lIns="91312" tIns="45656" rIns="91312" bIns="45656"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3" y="9428584"/>
            <a:ext cx="2945659" cy="498055"/>
          </a:xfrm>
          <a:prstGeom prst="rect">
            <a:avLst/>
          </a:prstGeom>
        </p:spPr>
        <p:txBody>
          <a:bodyPr vert="horz" lIns="91312" tIns="45656" rIns="91312" bIns="45656" rtlCol="0" anchor="b"/>
          <a:lstStyle>
            <a:lvl1pPr algn="r">
              <a:defRPr sz="1200"/>
            </a:lvl1pPr>
          </a:lstStyle>
          <a:p>
            <a:fld id="{275B4668-B50A-4495-BF8F-5B5721557398}" type="slidenum">
              <a:rPr kumimoji="1" lang="ja-JP" altLang="en-US" smtClean="0"/>
              <a:t>‹#›</a:t>
            </a:fld>
            <a:endParaRPr kumimoji="1" lang="ja-JP" altLang="en-US"/>
          </a:p>
        </p:txBody>
      </p:sp>
    </p:spTree>
    <p:extLst>
      <p:ext uri="{BB962C8B-B14F-4D97-AF65-F5344CB8AC3E}">
        <p14:creationId xmlns:p14="http://schemas.microsoft.com/office/powerpoint/2010/main" val="166792116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75B4668-B50A-4495-BF8F-5B5721557398}" type="slidenum">
              <a:rPr kumimoji="1" lang="ja-JP" altLang="en-US" smtClean="0"/>
              <a:t>2</a:t>
            </a:fld>
            <a:endParaRPr kumimoji="1" lang="ja-JP" altLang="en-US"/>
          </a:p>
        </p:txBody>
      </p:sp>
    </p:spTree>
    <p:extLst>
      <p:ext uri="{BB962C8B-B14F-4D97-AF65-F5344CB8AC3E}">
        <p14:creationId xmlns:p14="http://schemas.microsoft.com/office/powerpoint/2010/main" val="225307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ja-JP" altLang="en-US"/>
              <a:t>マスター タイトルの書式設定</a:t>
            </a:r>
            <a:endParaRPr lang="en-US"/>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ja-JP" altLang="en-US"/>
              <a:t>マスター サブタイトルの書式設定</a:t>
            </a:r>
            <a:endParaRPr lang="en-US"/>
          </a:p>
        </p:txBody>
      </p:sp>
      <p:sp>
        <p:nvSpPr>
          <p:cNvPr id="4" name="Date Placeholder 3"/>
          <p:cNvSpPr>
            <a:spLocks noGrp="1"/>
          </p:cNvSpPr>
          <p:nvPr>
            <p:ph type="dt" sz="half" idx="10"/>
          </p:nvPr>
        </p:nvSpPr>
        <p:spPr/>
        <p:txBody>
          <a:bodyPr/>
          <a:lstStyle/>
          <a:p>
            <a:fld id="{9580CA9A-E081-474E-A1DC-744BA20986C3}" type="datetimeFigureOut">
              <a:rPr kumimoji="1" lang="ja-JP" altLang="en-US" smtClean="0"/>
              <a:t>2026/7/3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91BB3E-94FD-4266-89F3-CB99BA58B99B}" type="slidenum">
              <a:rPr kumimoji="1" lang="ja-JP" altLang="en-US" smtClean="0"/>
              <a:t>‹#›</a:t>
            </a:fld>
            <a:endParaRPr kumimoji="1" lang="ja-JP" altLang="en-US"/>
          </a:p>
        </p:txBody>
      </p:sp>
    </p:spTree>
    <p:extLst>
      <p:ext uri="{BB962C8B-B14F-4D97-AF65-F5344CB8AC3E}">
        <p14:creationId xmlns:p14="http://schemas.microsoft.com/office/powerpoint/2010/main" val="16608354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9580CA9A-E081-474E-A1DC-744BA20986C3}" type="datetimeFigureOut">
              <a:rPr kumimoji="1" lang="ja-JP" altLang="en-US" smtClean="0"/>
              <a:t>2026/7/3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91BB3E-94FD-4266-89F3-CB99BA58B99B}" type="slidenum">
              <a:rPr kumimoji="1" lang="ja-JP" altLang="en-US" smtClean="0"/>
              <a:t>‹#›</a:t>
            </a:fld>
            <a:endParaRPr kumimoji="1" lang="ja-JP" altLang="en-US"/>
          </a:p>
        </p:txBody>
      </p:sp>
    </p:spTree>
    <p:extLst>
      <p:ext uri="{BB962C8B-B14F-4D97-AF65-F5344CB8AC3E}">
        <p14:creationId xmlns:p14="http://schemas.microsoft.com/office/powerpoint/2010/main" val="4455850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9580CA9A-E081-474E-A1DC-744BA20986C3}" type="datetimeFigureOut">
              <a:rPr kumimoji="1" lang="ja-JP" altLang="en-US" smtClean="0"/>
              <a:t>2026/7/3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91BB3E-94FD-4266-89F3-CB99BA58B99B}" type="slidenum">
              <a:rPr kumimoji="1" lang="ja-JP" altLang="en-US" smtClean="0"/>
              <a:t>‹#›</a:t>
            </a:fld>
            <a:endParaRPr kumimoji="1" lang="ja-JP" altLang="en-US"/>
          </a:p>
        </p:txBody>
      </p:sp>
    </p:spTree>
    <p:extLst>
      <p:ext uri="{BB962C8B-B14F-4D97-AF65-F5344CB8AC3E}">
        <p14:creationId xmlns:p14="http://schemas.microsoft.com/office/powerpoint/2010/main" val="3167627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9580CA9A-E081-474E-A1DC-744BA20986C3}" type="datetimeFigureOut">
              <a:rPr kumimoji="1" lang="ja-JP" altLang="en-US" smtClean="0"/>
              <a:t>2026/7/3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91BB3E-94FD-4266-89F3-CB99BA58B99B}" type="slidenum">
              <a:rPr kumimoji="1" lang="ja-JP" altLang="en-US" smtClean="0"/>
              <a:t>‹#›</a:t>
            </a:fld>
            <a:endParaRPr kumimoji="1" lang="ja-JP" altLang="en-US"/>
          </a:p>
        </p:txBody>
      </p:sp>
    </p:spTree>
    <p:extLst>
      <p:ext uri="{BB962C8B-B14F-4D97-AF65-F5344CB8AC3E}">
        <p14:creationId xmlns:p14="http://schemas.microsoft.com/office/powerpoint/2010/main" val="41632626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ja-JP" altLang="en-US"/>
              <a:t>マスター タイトルの書式設定</a:t>
            </a:r>
            <a:endParaRPr lang="en-US"/>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tint val="82000"/>
                  </a:schemeClr>
                </a:solidFill>
              </a:defRPr>
            </a:lvl1pPr>
            <a:lvl2pPr marL="377967" indent="0">
              <a:buNone/>
              <a:defRPr sz="1653">
                <a:solidFill>
                  <a:schemeClr val="tx1">
                    <a:tint val="82000"/>
                  </a:schemeClr>
                </a:solidFill>
              </a:defRPr>
            </a:lvl2pPr>
            <a:lvl3pPr marL="755934" indent="0">
              <a:buNone/>
              <a:defRPr sz="1488">
                <a:solidFill>
                  <a:schemeClr val="tx1">
                    <a:tint val="82000"/>
                  </a:schemeClr>
                </a:solidFill>
              </a:defRPr>
            </a:lvl3pPr>
            <a:lvl4pPr marL="1133902" indent="0">
              <a:buNone/>
              <a:defRPr sz="1323">
                <a:solidFill>
                  <a:schemeClr val="tx1">
                    <a:tint val="82000"/>
                  </a:schemeClr>
                </a:solidFill>
              </a:defRPr>
            </a:lvl4pPr>
            <a:lvl5pPr marL="1511869" indent="0">
              <a:buNone/>
              <a:defRPr sz="1323">
                <a:solidFill>
                  <a:schemeClr val="tx1">
                    <a:tint val="82000"/>
                  </a:schemeClr>
                </a:solidFill>
              </a:defRPr>
            </a:lvl5pPr>
            <a:lvl6pPr marL="1889836" indent="0">
              <a:buNone/>
              <a:defRPr sz="1323">
                <a:solidFill>
                  <a:schemeClr val="tx1">
                    <a:tint val="82000"/>
                  </a:schemeClr>
                </a:solidFill>
              </a:defRPr>
            </a:lvl6pPr>
            <a:lvl7pPr marL="2267803" indent="0">
              <a:buNone/>
              <a:defRPr sz="1323">
                <a:solidFill>
                  <a:schemeClr val="tx1">
                    <a:tint val="82000"/>
                  </a:schemeClr>
                </a:solidFill>
              </a:defRPr>
            </a:lvl7pPr>
            <a:lvl8pPr marL="2645771" indent="0">
              <a:buNone/>
              <a:defRPr sz="1323">
                <a:solidFill>
                  <a:schemeClr val="tx1">
                    <a:tint val="82000"/>
                  </a:schemeClr>
                </a:solidFill>
              </a:defRPr>
            </a:lvl8pPr>
            <a:lvl9pPr marL="3023738" indent="0">
              <a:buNone/>
              <a:defRPr sz="1323">
                <a:solidFill>
                  <a:schemeClr val="tx1">
                    <a:tint val="82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9580CA9A-E081-474E-A1DC-744BA20986C3}" type="datetimeFigureOut">
              <a:rPr kumimoji="1" lang="ja-JP" altLang="en-US" smtClean="0"/>
              <a:t>2026/7/3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91BB3E-94FD-4266-89F3-CB99BA58B99B}" type="slidenum">
              <a:rPr kumimoji="1" lang="ja-JP" altLang="en-US" smtClean="0"/>
              <a:t>‹#›</a:t>
            </a:fld>
            <a:endParaRPr kumimoji="1" lang="ja-JP" altLang="en-US"/>
          </a:p>
        </p:txBody>
      </p:sp>
    </p:spTree>
    <p:extLst>
      <p:ext uri="{BB962C8B-B14F-4D97-AF65-F5344CB8AC3E}">
        <p14:creationId xmlns:p14="http://schemas.microsoft.com/office/powerpoint/2010/main" val="3538949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519728" y="2846200"/>
            <a:ext cx="3212862" cy="67838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Content Placeholder 3"/>
          <p:cNvSpPr>
            <a:spLocks noGrp="1"/>
          </p:cNvSpPr>
          <p:nvPr>
            <p:ph sz="half" idx="2"/>
          </p:nvPr>
        </p:nvSpPr>
        <p:spPr>
          <a:xfrm>
            <a:off x="3827085" y="2846200"/>
            <a:ext cx="3212862" cy="67838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Date Placeholder 4"/>
          <p:cNvSpPr>
            <a:spLocks noGrp="1"/>
          </p:cNvSpPr>
          <p:nvPr>
            <p:ph type="dt" sz="half" idx="10"/>
          </p:nvPr>
        </p:nvSpPr>
        <p:spPr/>
        <p:txBody>
          <a:bodyPr/>
          <a:lstStyle/>
          <a:p>
            <a:fld id="{9580CA9A-E081-474E-A1DC-744BA20986C3}" type="datetimeFigureOut">
              <a:rPr kumimoji="1" lang="ja-JP" altLang="en-US" smtClean="0"/>
              <a:t>2026/7/3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291BB3E-94FD-4266-89F3-CB99BA58B99B}" type="slidenum">
              <a:rPr kumimoji="1" lang="ja-JP" altLang="en-US" smtClean="0"/>
              <a:t>‹#›</a:t>
            </a:fld>
            <a:endParaRPr kumimoji="1" lang="ja-JP" altLang="en-US"/>
          </a:p>
        </p:txBody>
      </p:sp>
    </p:spTree>
    <p:extLst>
      <p:ext uri="{BB962C8B-B14F-4D97-AF65-F5344CB8AC3E}">
        <p14:creationId xmlns:p14="http://schemas.microsoft.com/office/powerpoint/2010/main" val="730679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ja-JP" altLang="en-US"/>
              <a:t>マスター タイトルの書式設定</a:t>
            </a:r>
            <a:endParaRPr lang="en-US"/>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a:t>マスター テキストの書式設定</a:t>
            </a:r>
          </a:p>
        </p:txBody>
      </p:sp>
      <p:sp>
        <p:nvSpPr>
          <p:cNvPr id="4" name="Content Placeholder 3"/>
          <p:cNvSpPr>
            <a:spLocks noGrp="1"/>
          </p:cNvSpPr>
          <p:nvPr>
            <p:ph sz="half" idx="2"/>
          </p:nvPr>
        </p:nvSpPr>
        <p:spPr>
          <a:xfrm>
            <a:off x="520713" y="3905482"/>
            <a:ext cx="3198096"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a:t>マスター テキストの書式設定</a:t>
            </a:r>
          </a:p>
        </p:txBody>
      </p:sp>
      <p:sp>
        <p:nvSpPr>
          <p:cNvPr id="6" name="Content Placeholder 5"/>
          <p:cNvSpPr>
            <a:spLocks noGrp="1"/>
          </p:cNvSpPr>
          <p:nvPr>
            <p:ph sz="quarter" idx="4"/>
          </p:nvPr>
        </p:nvSpPr>
        <p:spPr>
          <a:xfrm>
            <a:off x="3827086" y="3905482"/>
            <a:ext cx="3213847"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9580CA9A-E081-474E-A1DC-744BA20986C3}" type="datetimeFigureOut">
              <a:rPr kumimoji="1" lang="ja-JP" altLang="en-US" smtClean="0"/>
              <a:t>2026/7/3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B291BB3E-94FD-4266-89F3-CB99BA58B99B}" type="slidenum">
              <a:rPr kumimoji="1" lang="ja-JP" altLang="en-US" smtClean="0"/>
              <a:t>‹#›</a:t>
            </a:fld>
            <a:endParaRPr kumimoji="1" lang="ja-JP" altLang="en-US"/>
          </a:p>
        </p:txBody>
      </p:sp>
    </p:spTree>
    <p:extLst>
      <p:ext uri="{BB962C8B-B14F-4D97-AF65-F5344CB8AC3E}">
        <p14:creationId xmlns:p14="http://schemas.microsoft.com/office/powerpoint/2010/main" val="8755593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fld id="{9580CA9A-E081-474E-A1DC-744BA20986C3}" type="datetimeFigureOut">
              <a:rPr kumimoji="1" lang="ja-JP" altLang="en-US" smtClean="0"/>
              <a:t>2026/7/3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B291BB3E-94FD-4266-89F3-CB99BA58B99B}" type="slidenum">
              <a:rPr kumimoji="1" lang="ja-JP" altLang="en-US" smtClean="0"/>
              <a:t>‹#›</a:t>
            </a:fld>
            <a:endParaRPr kumimoji="1" lang="ja-JP" altLang="en-US"/>
          </a:p>
        </p:txBody>
      </p:sp>
    </p:spTree>
    <p:extLst>
      <p:ext uri="{BB962C8B-B14F-4D97-AF65-F5344CB8AC3E}">
        <p14:creationId xmlns:p14="http://schemas.microsoft.com/office/powerpoint/2010/main" val="2088576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80CA9A-E081-474E-A1DC-744BA20986C3}" type="datetimeFigureOut">
              <a:rPr kumimoji="1" lang="ja-JP" altLang="en-US" smtClean="0"/>
              <a:t>2026/7/3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291BB3E-94FD-4266-89F3-CB99BA58B99B}" type="slidenum">
              <a:rPr kumimoji="1" lang="ja-JP" altLang="en-US" smtClean="0"/>
              <a:t>‹#›</a:t>
            </a:fld>
            <a:endParaRPr kumimoji="1" lang="ja-JP" altLang="en-US"/>
          </a:p>
        </p:txBody>
      </p:sp>
    </p:spTree>
    <p:extLst>
      <p:ext uri="{BB962C8B-B14F-4D97-AF65-F5344CB8AC3E}">
        <p14:creationId xmlns:p14="http://schemas.microsoft.com/office/powerpoint/2010/main" val="37410791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580CA9A-E081-474E-A1DC-744BA20986C3}" type="datetimeFigureOut">
              <a:rPr kumimoji="1" lang="ja-JP" altLang="en-US" smtClean="0"/>
              <a:t>2026/7/3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291BB3E-94FD-4266-89F3-CB99BA58B99B}" type="slidenum">
              <a:rPr kumimoji="1" lang="ja-JP" altLang="en-US" smtClean="0"/>
              <a:t>‹#›</a:t>
            </a:fld>
            <a:endParaRPr kumimoji="1" lang="ja-JP" altLang="en-US"/>
          </a:p>
        </p:txBody>
      </p:sp>
    </p:spTree>
    <p:extLst>
      <p:ext uri="{BB962C8B-B14F-4D97-AF65-F5344CB8AC3E}">
        <p14:creationId xmlns:p14="http://schemas.microsoft.com/office/powerpoint/2010/main" val="39648838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ja-JP" altLang="en-US"/>
              <a:t>アイコンをクリックして図を追加</a:t>
            </a:r>
            <a:endParaRPr lang="en-US"/>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580CA9A-E081-474E-A1DC-744BA20986C3}" type="datetimeFigureOut">
              <a:rPr kumimoji="1" lang="ja-JP" altLang="en-US" smtClean="0"/>
              <a:t>2026/7/3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291BB3E-94FD-4266-89F3-CB99BA58B99B}" type="slidenum">
              <a:rPr kumimoji="1" lang="ja-JP" altLang="en-US" smtClean="0"/>
              <a:t>‹#›</a:t>
            </a:fld>
            <a:endParaRPr kumimoji="1" lang="ja-JP" altLang="en-US"/>
          </a:p>
        </p:txBody>
      </p:sp>
    </p:spTree>
    <p:extLst>
      <p:ext uri="{BB962C8B-B14F-4D97-AF65-F5344CB8AC3E}">
        <p14:creationId xmlns:p14="http://schemas.microsoft.com/office/powerpoint/2010/main" val="17046035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82000"/>
                  </a:schemeClr>
                </a:solidFill>
              </a:defRPr>
            </a:lvl1pPr>
          </a:lstStyle>
          <a:p>
            <a:fld id="{9580CA9A-E081-474E-A1DC-744BA20986C3}" type="datetimeFigureOut">
              <a:rPr kumimoji="1" lang="ja-JP" altLang="en-US" smtClean="0"/>
              <a:t>2026/7/3</a:t>
            </a:fld>
            <a:endParaRPr kumimoji="1" lang="ja-JP" altLang="en-US"/>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82000"/>
                  </a:schemeClr>
                </a:solidFill>
              </a:defRPr>
            </a:lvl1pPr>
          </a:lstStyle>
          <a:p>
            <a:endParaRPr kumimoji="1" lang="ja-JP" altLang="en-US"/>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82000"/>
                  </a:schemeClr>
                </a:solidFill>
              </a:defRPr>
            </a:lvl1pPr>
          </a:lstStyle>
          <a:p>
            <a:fld id="{B291BB3E-94FD-4266-89F3-CB99BA58B99B}" type="slidenum">
              <a:rPr kumimoji="1" lang="ja-JP" altLang="en-US" smtClean="0"/>
              <a:t>‹#›</a:t>
            </a:fld>
            <a:endParaRPr kumimoji="1" lang="ja-JP" altLang="en-US"/>
          </a:p>
        </p:txBody>
      </p:sp>
    </p:spTree>
    <p:extLst>
      <p:ext uri="{BB962C8B-B14F-4D97-AF65-F5344CB8AC3E}">
        <p14:creationId xmlns:p14="http://schemas.microsoft.com/office/powerpoint/2010/main" val="13797249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55934" rtl="0" eaLnBrk="1" latinLnBrk="0" hangingPunct="1">
        <a:lnSpc>
          <a:spcPct val="90000"/>
        </a:lnSpc>
        <a:spcBef>
          <a:spcPct val="0"/>
        </a:spcBef>
        <a:buNone/>
        <a:defRPr kumimoji="1"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kumimoji="1"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kumimoji="1"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kumimoji="1"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9pPr>
    </p:bodyStyle>
    <p:otherStyle>
      <a:defPPr>
        <a:defRPr lang="en-US"/>
      </a:defPPr>
      <a:lvl1pPr marL="0" algn="l" defTabSz="755934" rtl="0" eaLnBrk="1" latinLnBrk="0" hangingPunct="1">
        <a:defRPr kumimoji="1" sz="1488" kern="1200">
          <a:solidFill>
            <a:schemeClr val="tx1"/>
          </a:solidFill>
          <a:latin typeface="+mn-lt"/>
          <a:ea typeface="+mn-ea"/>
          <a:cs typeface="+mn-cs"/>
        </a:defRPr>
      </a:lvl1pPr>
      <a:lvl2pPr marL="377967" algn="l" defTabSz="755934" rtl="0" eaLnBrk="1" latinLnBrk="0" hangingPunct="1">
        <a:defRPr kumimoji="1" sz="1488" kern="1200">
          <a:solidFill>
            <a:schemeClr val="tx1"/>
          </a:solidFill>
          <a:latin typeface="+mn-lt"/>
          <a:ea typeface="+mn-ea"/>
          <a:cs typeface="+mn-cs"/>
        </a:defRPr>
      </a:lvl2pPr>
      <a:lvl3pPr marL="755934" algn="l" defTabSz="755934" rtl="0" eaLnBrk="1" latinLnBrk="0" hangingPunct="1">
        <a:defRPr kumimoji="1" sz="1488" kern="1200">
          <a:solidFill>
            <a:schemeClr val="tx1"/>
          </a:solidFill>
          <a:latin typeface="+mn-lt"/>
          <a:ea typeface="+mn-ea"/>
          <a:cs typeface="+mn-cs"/>
        </a:defRPr>
      </a:lvl3pPr>
      <a:lvl4pPr marL="1133902" algn="l" defTabSz="755934" rtl="0" eaLnBrk="1" latinLnBrk="0" hangingPunct="1">
        <a:defRPr kumimoji="1" sz="1488" kern="1200">
          <a:solidFill>
            <a:schemeClr val="tx1"/>
          </a:solidFill>
          <a:latin typeface="+mn-lt"/>
          <a:ea typeface="+mn-ea"/>
          <a:cs typeface="+mn-cs"/>
        </a:defRPr>
      </a:lvl4pPr>
      <a:lvl5pPr marL="1511869" algn="l" defTabSz="755934" rtl="0" eaLnBrk="1" latinLnBrk="0" hangingPunct="1">
        <a:defRPr kumimoji="1" sz="1488" kern="1200">
          <a:solidFill>
            <a:schemeClr val="tx1"/>
          </a:solidFill>
          <a:latin typeface="+mn-lt"/>
          <a:ea typeface="+mn-ea"/>
          <a:cs typeface="+mn-cs"/>
        </a:defRPr>
      </a:lvl5pPr>
      <a:lvl6pPr marL="1889836" algn="l" defTabSz="755934" rtl="0" eaLnBrk="1" latinLnBrk="0" hangingPunct="1">
        <a:defRPr kumimoji="1" sz="1488" kern="1200">
          <a:solidFill>
            <a:schemeClr val="tx1"/>
          </a:solidFill>
          <a:latin typeface="+mn-lt"/>
          <a:ea typeface="+mn-ea"/>
          <a:cs typeface="+mn-cs"/>
        </a:defRPr>
      </a:lvl6pPr>
      <a:lvl7pPr marL="2267803" algn="l" defTabSz="755934" rtl="0" eaLnBrk="1" latinLnBrk="0" hangingPunct="1">
        <a:defRPr kumimoji="1" sz="1488" kern="1200">
          <a:solidFill>
            <a:schemeClr val="tx1"/>
          </a:solidFill>
          <a:latin typeface="+mn-lt"/>
          <a:ea typeface="+mn-ea"/>
          <a:cs typeface="+mn-cs"/>
        </a:defRPr>
      </a:lvl7pPr>
      <a:lvl8pPr marL="2645771" algn="l" defTabSz="755934" rtl="0" eaLnBrk="1" latinLnBrk="0" hangingPunct="1">
        <a:defRPr kumimoji="1" sz="1488" kern="1200">
          <a:solidFill>
            <a:schemeClr val="tx1"/>
          </a:solidFill>
          <a:latin typeface="+mn-lt"/>
          <a:ea typeface="+mn-ea"/>
          <a:cs typeface="+mn-cs"/>
        </a:defRPr>
      </a:lvl8pPr>
      <a:lvl9pPr marL="3023738" algn="l" defTabSz="755934" rtl="0" eaLnBrk="1" latinLnBrk="0" hangingPunct="1">
        <a:defRPr kumimoji="1"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1.png"/><Relationship Id="rId4" Type="http://schemas.openxmlformats.org/officeDocument/2006/relationships/image" Target="../media/image7.svg"/><Relationship Id="rId9" Type="http://schemas.openxmlformats.org/officeDocument/2006/relationships/image" Target="../media/image11.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100519-952D-0893-7B12-11038AB0F633}"/>
            </a:ext>
          </a:extLst>
        </p:cNvPr>
        <p:cNvGrpSpPr/>
        <p:nvPr/>
      </p:nvGrpSpPr>
      <p:grpSpPr>
        <a:xfrm>
          <a:off x="0" y="0"/>
          <a:ext cx="0" cy="0"/>
          <a:chOff x="0" y="0"/>
          <a:chExt cx="0" cy="0"/>
        </a:xfrm>
      </p:grpSpPr>
      <p:grpSp>
        <p:nvGrpSpPr>
          <p:cNvPr id="129" name="グループ化 128">
            <a:extLst>
              <a:ext uri="{FF2B5EF4-FFF2-40B4-BE49-F238E27FC236}">
                <a16:creationId xmlns:a16="http://schemas.microsoft.com/office/drawing/2014/main" id="{8B47FE45-B1D7-F288-B09E-98D7A43D486F}"/>
              </a:ext>
            </a:extLst>
          </p:cNvPr>
          <p:cNvGrpSpPr/>
          <p:nvPr/>
        </p:nvGrpSpPr>
        <p:grpSpPr>
          <a:xfrm>
            <a:off x="5198781" y="0"/>
            <a:ext cx="2357956" cy="10691813"/>
            <a:chOff x="5198781" y="0"/>
            <a:chExt cx="2357956" cy="10691813"/>
          </a:xfrm>
        </p:grpSpPr>
        <p:sp>
          <p:nvSpPr>
            <p:cNvPr id="110" name="正方形/長方形 109">
              <a:extLst>
                <a:ext uri="{FF2B5EF4-FFF2-40B4-BE49-F238E27FC236}">
                  <a16:creationId xmlns:a16="http://schemas.microsoft.com/office/drawing/2014/main" id="{ADFFD39D-7E46-231D-495F-94A39725DB88}"/>
                </a:ext>
              </a:extLst>
            </p:cNvPr>
            <p:cNvSpPr/>
            <p:nvPr/>
          </p:nvSpPr>
          <p:spPr>
            <a:xfrm>
              <a:off x="5208354" y="0"/>
              <a:ext cx="2348383" cy="10691813"/>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8" name="二等辺三角形 127">
              <a:extLst>
                <a:ext uri="{FF2B5EF4-FFF2-40B4-BE49-F238E27FC236}">
                  <a16:creationId xmlns:a16="http://schemas.microsoft.com/office/drawing/2014/main" id="{2B6E6812-3315-C7FE-2890-9CB9DD0A8C7E}"/>
                </a:ext>
              </a:extLst>
            </p:cNvPr>
            <p:cNvSpPr/>
            <p:nvPr/>
          </p:nvSpPr>
          <p:spPr>
            <a:xfrm flipV="1">
              <a:off x="5198781" y="6696"/>
              <a:ext cx="2276805" cy="2300251"/>
            </a:xfrm>
            <a:prstGeom prst="triangle">
              <a:avLst>
                <a:gd name="adj" fmla="val 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10" name="星: 24 pt 9">
            <a:extLst>
              <a:ext uri="{FF2B5EF4-FFF2-40B4-BE49-F238E27FC236}">
                <a16:creationId xmlns:a16="http://schemas.microsoft.com/office/drawing/2014/main" id="{624AB306-5E6A-B13B-FE27-112987B7CEF9}"/>
              </a:ext>
            </a:extLst>
          </p:cNvPr>
          <p:cNvSpPr/>
          <p:nvPr/>
        </p:nvSpPr>
        <p:spPr>
          <a:xfrm>
            <a:off x="3541379" y="178950"/>
            <a:ext cx="1737360" cy="1706880"/>
          </a:xfrm>
          <a:prstGeom prst="star24">
            <a:avLst>
              <a:gd name="adj" fmla="val 49999"/>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676AA706-D459-B3A8-11BB-4890DE2DAD2B}"/>
              </a:ext>
            </a:extLst>
          </p:cNvPr>
          <p:cNvSpPr txBox="1"/>
          <p:nvPr/>
        </p:nvSpPr>
        <p:spPr>
          <a:xfrm>
            <a:off x="3541379" y="706917"/>
            <a:ext cx="1737361" cy="650947"/>
          </a:xfrm>
          <a:prstGeom prst="rect">
            <a:avLst/>
          </a:prstGeom>
          <a:noFill/>
          <a:ln>
            <a:noFill/>
          </a:ln>
        </p:spPr>
        <p:txBody>
          <a:bodyPr wrap="square" lIns="0" tIns="0" rIns="0" bIns="0" rtlCol="0">
            <a:spAutoFit/>
          </a:bodyPr>
          <a:lstStyle/>
          <a:p>
            <a:pPr algn="ctr" hangingPunct="0">
              <a:lnSpc>
                <a:spcPct val="114000"/>
              </a:lnSpc>
            </a:pPr>
            <a:r>
              <a:rPr lang="ja-JP" altLang="en-US" sz="2000" b="1" dirty="0">
                <a:latin typeface="BIZ UDPGothic" panose="020B0400000000000000" pitchFamily="34" charset="-128"/>
                <a:ea typeface="BIZ UDPGothic" panose="020B0400000000000000" pitchFamily="34" charset="-128"/>
              </a:rPr>
              <a:t>こども・子育て世帯を応援！</a:t>
            </a:r>
            <a:endParaRPr lang="en-US" altLang="ja-JP" sz="2000" dirty="0">
              <a:latin typeface="BIZ UDPGothic" panose="020B0400000000000000" pitchFamily="34" charset="-128"/>
              <a:ea typeface="BIZ UDPGothic" panose="020B0400000000000000" pitchFamily="34" charset="-128"/>
            </a:endParaRPr>
          </a:p>
        </p:txBody>
      </p:sp>
      <p:pic>
        <p:nvPicPr>
          <p:cNvPr id="21" name="図 20" descr="テキスト&#10;&#10;AI 生成コンテンツは誤りを含む可能性があります。">
            <a:extLst>
              <a:ext uri="{FF2B5EF4-FFF2-40B4-BE49-F238E27FC236}">
                <a16:creationId xmlns:a16="http://schemas.microsoft.com/office/drawing/2014/main" id="{568F56E4-6957-8662-2631-CBD49F6385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386" y="257537"/>
            <a:ext cx="1416627" cy="489612"/>
          </a:xfrm>
          <a:prstGeom prst="rect">
            <a:avLst/>
          </a:prstGeom>
        </p:spPr>
      </p:pic>
      <p:sp>
        <p:nvSpPr>
          <p:cNvPr id="2" name="テキスト ボックス 1">
            <a:extLst>
              <a:ext uri="{FF2B5EF4-FFF2-40B4-BE49-F238E27FC236}">
                <a16:creationId xmlns:a16="http://schemas.microsoft.com/office/drawing/2014/main" id="{76FFE500-F956-B1BF-BEE6-21BF30BF0D7B}"/>
              </a:ext>
            </a:extLst>
          </p:cNvPr>
          <p:cNvSpPr txBox="1"/>
          <p:nvPr/>
        </p:nvSpPr>
        <p:spPr>
          <a:xfrm>
            <a:off x="5347043" y="757128"/>
            <a:ext cx="2149563" cy="9500562"/>
          </a:xfrm>
          <a:prstGeom prst="rect">
            <a:avLst/>
          </a:prstGeom>
          <a:noFill/>
        </p:spPr>
        <p:txBody>
          <a:bodyPr vert="eaVert" wrap="square" rtlCol="0">
            <a:spAutoFit/>
          </a:bodyPr>
          <a:lstStyle/>
          <a:p>
            <a:pPr marL="0" marR="0" lvl="0" indent="0" algn="l" defTabSz="457200" rtl="0" eaLnBrk="1" fontAlgn="auto" latinLnBrk="0" hangingPunct="1">
              <a:lnSpc>
                <a:spcPct val="114000"/>
              </a:lnSpc>
              <a:spcBef>
                <a:spcPts val="0"/>
              </a:spcBef>
              <a:spcAft>
                <a:spcPts val="0"/>
              </a:spcAft>
              <a:buClrTx/>
              <a:buSzTx/>
              <a:buFontTx/>
              <a:buNone/>
              <a:tabLst/>
              <a:defRPr/>
            </a:pPr>
            <a:r>
              <a:rPr kumimoji="0" lang="ja-JP" altLang="en-US" sz="2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児童手当の拡充や妊婦のための支援給付など</a:t>
            </a:r>
            <a:endParaRPr kumimoji="0" lang="en-US" altLang="ja-JP" sz="2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14000"/>
              </a:lnSpc>
              <a:spcBef>
                <a:spcPts val="0"/>
              </a:spcBef>
              <a:spcAft>
                <a:spcPts val="0"/>
              </a:spcAft>
              <a:buClrTx/>
              <a:buSzTx/>
              <a:buFontTx/>
              <a:buNone/>
              <a:tabLst/>
              <a:defRPr/>
            </a:pPr>
            <a:r>
              <a:rPr kumimoji="0" lang="ja-JP" altLang="en-US" sz="2800" b="1" i="0" u="none" strike="noStrike" kern="1200" cap="none" spc="0" normalizeH="0" baseline="0" noProof="0" dirty="0">
                <a:ln>
                  <a:noFill/>
                </a:ln>
                <a:solidFill>
                  <a:schemeClr val="accent2"/>
                </a:solidFill>
                <a:effectLst/>
                <a:uLnTx/>
                <a:uFillTx/>
                <a:latin typeface="BIZ UDPゴシック" panose="020B0400000000000000" pitchFamily="50" charset="-128"/>
                <a:ea typeface="BIZ UDPゴシック" panose="020B0400000000000000" pitchFamily="50" charset="-128"/>
                <a:cs typeface="+mn-cs"/>
              </a:rPr>
              <a:t>こども</a:t>
            </a:r>
            <a:r>
              <a:rPr kumimoji="0" lang="ja-JP" altLang="en-US" sz="2800" b="0" i="0" u="none" strike="noStrike" kern="1200" cap="none" spc="0" normalizeH="0" baseline="0" noProof="0" dirty="0">
                <a:ln>
                  <a:noFill/>
                </a:ln>
                <a:solidFill>
                  <a:schemeClr val="accent2"/>
                </a:solidFill>
                <a:effectLst/>
                <a:uLnTx/>
                <a:uFillTx/>
                <a:latin typeface="BIZ UDPゴシック" panose="020B0400000000000000" pitchFamily="50" charset="-128"/>
                <a:ea typeface="BIZ UDPゴシック" panose="020B0400000000000000" pitchFamily="50" charset="-128"/>
                <a:cs typeface="+mn-cs"/>
              </a:rPr>
              <a:t>・</a:t>
            </a:r>
            <a:r>
              <a:rPr kumimoji="0" lang="ja-JP" altLang="en-US" sz="2800" b="1" i="0" u="none" strike="noStrike" kern="1200" cap="none" spc="0" normalizeH="0" baseline="0" noProof="0" dirty="0">
                <a:ln>
                  <a:noFill/>
                </a:ln>
                <a:solidFill>
                  <a:schemeClr val="accent2"/>
                </a:solidFill>
                <a:effectLst/>
                <a:uLnTx/>
                <a:uFillTx/>
                <a:latin typeface="BIZ UDPゴシック" panose="020B0400000000000000" pitchFamily="50" charset="-128"/>
                <a:ea typeface="BIZ UDPゴシック" panose="020B0400000000000000" pitchFamily="50" charset="-128"/>
                <a:cs typeface="+mn-cs"/>
              </a:rPr>
              <a:t>子育て支援の拡充</a:t>
            </a:r>
            <a:r>
              <a:rPr kumimoji="0" lang="ja-JP" altLang="en-US" sz="2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が既に始まっています。</a:t>
            </a:r>
            <a:endParaRPr kumimoji="0" lang="en-US" altLang="ja-JP" sz="2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14000"/>
              </a:lnSpc>
              <a:spcBef>
                <a:spcPts val="0"/>
              </a:spcBef>
              <a:spcAft>
                <a:spcPts val="0"/>
              </a:spcAft>
              <a:buClrTx/>
              <a:buSzTx/>
              <a:buFontTx/>
              <a:buNone/>
              <a:tabLst/>
              <a:defRPr/>
            </a:pPr>
            <a:r>
              <a:rPr kumimoji="0" lang="ja-JP" altLang="en-US" sz="2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給付の拡充には、令和８年度から始まる</a:t>
            </a:r>
            <a:endParaRPr kumimoji="0" lang="en-US" altLang="ja-JP" sz="2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14000"/>
              </a:lnSpc>
              <a:spcBef>
                <a:spcPts val="0"/>
              </a:spcBef>
              <a:spcAft>
                <a:spcPts val="0"/>
              </a:spcAft>
              <a:buClrTx/>
              <a:buSzTx/>
              <a:buFontTx/>
              <a:buNone/>
              <a:tabLst/>
              <a:defRPr/>
            </a:pPr>
            <a:r>
              <a:rPr kumimoji="0" lang="ja-JP" altLang="en-US" sz="2800" b="1" i="0" u="none" strike="noStrike" kern="1200" cap="none" spc="0" normalizeH="0" baseline="0" noProof="0" dirty="0">
                <a:ln>
                  <a:noFill/>
                </a:ln>
                <a:solidFill>
                  <a:schemeClr val="accent2"/>
                </a:solidFill>
                <a:effectLst/>
                <a:uLnTx/>
                <a:uFillTx/>
                <a:latin typeface="BIZ UDPゴシック" panose="020B0400000000000000" pitchFamily="50" charset="-128"/>
                <a:ea typeface="BIZ UDPゴシック" panose="020B0400000000000000" pitchFamily="50" charset="-128"/>
                <a:cs typeface="+mn-cs"/>
              </a:rPr>
              <a:t>子ども・子育て支援金</a:t>
            </a:r>
            <a:r>
              <a:rPr kumimoji="0" lang="ja-JP" altLang="en-US" sz="2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が充てられます。</a:t>
            </a:r>
          </a:p>
        </p:txBody>
      </p:sp>
      <p:grpSp>
        <p:nvGrpSpPr>
          <p:cNvPr id="81" name="グループ化 80">
            <a:extLst>
              <a:ext uri="{FF2B5EF4-FFF2-40B4-BE49-F238E27FC236}">
                <a16:creationId xmlns:a16="http://schemas.microsoft.com/office/drawing/2014/main" id="{BB4F3CB3-56B2-D7B3-797D-DB6EAFD8EE17}"/>
              </a:ext>
            </a:extLst>
          </p:cNvPr>
          <p:cNvGrpSpPr/>
          <p:nvPr/>
        </p:nvGrpSpPr>
        <p:grpSpPr>
          <a:xfrm>
            <a:off x="-34082" y="4783015"/>
            <a:ext cx="5268421" cy="5933064"/>
            <a:chOff x="-34082" y="5268302"/>
            <a:chExt cx="5268421" cy="5447776"/>
          </a:xfrm>
        </p:grpSpPr>
        <p:sp>
          <p:nvSpPr>
            <p:cNvPr id="82" name="正方形/長方形 81">
              <a:extLst>
                <a:ext uri="{FF2B5EF4-FFF2-40B4-BE49-F238E27FC236}">
                  <a16:creationId xmlns:a16="http://schemas.microsoft.com/office/drawing/2014/main" id="{4161CDD9-B262-1F82-2551-A2C34C146D4C}"/>
                </a:ext>
              </a:extLst>
            </p:cNvPr>
            <p:cNvSpPr/>
            <p:nvPr/>
          </p:nvSpPr>
          <p:spPr>
            <a:xfrm>
              <a:off x="-34082" y="5268302"/>
              <a:ext cx="5268421" cy="5447776"/>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ptos" panose="02110004020202020204"/>
                <a:ea typeface="游ゴシック" panose="020B0400000000000000" pitchFamily="50" charset="-128"/>
                <a:cs typeface="+mn-cs"/>
              </a:endParaRPr>
            </a:p>
          </p:txBody>
        </p:sp>
        <p:sp>
          <p:nvSpPr>
            <p:cNvPr id="83" name="四角形: 角を丸くする 82">
              <a:extLst>
                <a:ext uri="{FF2B5EF4-FFF2-40B4-BE49-F238E27FC236}">
                  <a16:creationId xmlns:a16="http://schemas.microsoft.com/office/drawing/2014/main" id="{F0E867B2-CF6F-EE2F-1DBE-21570F5F30FB}"/>
                </a:ext>
              </a:extLst>
            </p:cNvPr>
            <p:cNvSpPr/>
            <p:nvPr/>
          </p:nvSpPr>
          <p:spPr>
            <a:xfrm>
              <a:off x="170619" y="5783039"/>
              <a:ext cx="4847917" cy="4565454"/>
            </a:xfrm>
            <a:prstGeom prst="roundRect">
              <a:avLst>
                <a:gd name="adj" fmla="val 5938"/>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ptos" panose="02110004020202020204"/>
                <a:ea typeface="游ゴシック" panose="020B0400000000000000" pitchFamily="50" charset="-128"/>
                <a:cs typeface="+mn-cs"/>
              </a:endParaRPr>
            </a:p>
          </p:txBody>
        </p:sp>
      </p:grpSp>
      <p:cxnSp>
        <p:nvCxnSpPr>
          <p:cNvPr id="84" name="直線コネクタ 83">
            <a:extLst>
              <a:ext uri="{FF2B5EF4-FFF2-40B4-BE49-F238E27FC236}">
                <a16:creationId xmlns:a16="http://schemas.microsoft.com/office/drawing/2014/main" id="{D7F33075-E669-18B2-8AB3-32BD5AF394FE}"/>
              </a:ext>
            </a:extLst>
          </p:cNvPr>
          <p:cNvCxnSpPr>
            <a:cxnSpLocks/>
          </p:cNvCxnSpPr>
          <p:nvPr/>
        </p:nvCxnSpPr>
        <p:spPr>
          <a:xfrm>
            <a:off x="2584450" y="5489512"/>
            <a:ext cx="0" cy="4680000"/>
          </a:xfrm>
          <a:prstGeom prst="line">
            <a:avLst/>
          </a:prstGeom>
          <a:ln w="12700">
            <a:solidFill>
              <a:schemeClr val="tx1"/>
            </a:solidFill>
            <a:prstDash val="sysDash"/>
          </a:ln>
        </p:spPr>
        <p:style>
          <a:lnRef idx="2">
            <a:schemeClr val="accent1"/>
          </a:lnRef>
          <a:fillRef idx="0">
            <a:schemeClr val="accent1"/>
          </a:fillRef>
          <a:effectRef idx="1">
            <a:schemeClr val="accent1"/>
          </a:effectRef>
          <a:fontRef idx="minor">
            <a:schemeClr val="tx1"/>
          </a:fontRef>
        </p:style>
      </p:cxnSp>
      <p:grpSp>
        <p:nvGrpSpPr>
          <p:cNvPr id="85" name="グループ化 84">
            <a:extLst>
              <a:ext uri="{FF2B5EF4-FFF2-40B4-BE49-F238E27FC236}">
                <a16:creationId xmlns:a16="http://schemas.microsoft.com/office/drawing/2014/main" id="{4635BA8E-67F8-CA89-0F15-DF336C0889C6}"/>
              </a:ext>
            </a:extLst>
          </p:cNvPr>
          <p:cNvGrpSpPr/>
          <p:nvPr/>
        </p:nvGrpSpPr>
        <p:grpSpPr>
          <a:xfrm>
            <a:off x="330624" y="5530520"/>
            <a:ext cx="4472070" cy="4563048"/>
            <a:chOff x="354070" y="5863024"/>
            <a:chExt cx="4472070" cy="4498984"/>
          </a:xfrm>
        </p:grpSpPr>
        <p:grpSp>
          <p:nvGrpSpPr>
            <p:cNvPr id="86" name="グループ化 85">
              <a:extLst>
                <a:ext uri="{FF2B5EF4-FFF2-40B4-BE49-F238E27FC236}">
                  <a16:creationId xmlns:a16="http://schemas.microsoft.com/office/drawing/2014/main" id="{E467ABCA-F71E-15D5-2EF0-5617C134F2EF}"/>
                </a:ext>
              </a:extLst>
            </p:cNvPr>
            <p:cNvGrpSpPr/>
            <p:nvPr/>
          </p:nvGrpSpPr>
          <p:grpSpPr>
            <a:xfrm>
              <a:off x="354070" y="5863024"/>
              <a:ext cx="2095726" cy="2200268"/>
              <a:chOff x="354070" y="5863024"/>
              <a:chExt cx="2095726" cy="2200268"/>
            </a:xfrm>
          </p:grpSpPr>
          <p:sp>
            <p:nvSpPr>
              <p:cNvPr id="99" name="テキスト ボックス 98">
                <a:extLst>
                  <a:ext uri="{FF2B5EF4-FFF2-40B4-BE49-F238E27FC236}">
                    <a16:creationId xmlns:a16="http://schemas.microsoft.com/office/drawing/2014/main" id="{91A8F201-9102-7C4E-C6CC-F4DA6E47AF16}"/>
                  </a:ext>
                </a:extLst>
              </p:cNvPr>
              <p:cNvSpPr txBox="1"/>
              <p:nvPr/>
            </p:nvSpPr>
            <p:spPr>
              <a:xfrm>
                <a:off x="411294" y="5863024"/>
                <a:ext cx="1517486" cy="240130"/>
              </a:xfrm>
              <a:prstGeom prst="rect">
                <a:avLst/>
              </a:prstGeom>
              <a:noFill/>
            </p:spPr>
            <p:txBody>
              <a:bodyPr wrap="square" lIns="0" tIns="0" rIns="0" bIns="0">
                <a:spAutoFit/>
              </a:bodyPr>
              <a:lstStyle/>
              <a:p>
                <a:pPr marL="0" marR="0" lvl="0" indent="0" algn="just" defTabSz="457200" rtl="0" eaLnBrk="1" fontAlgn="auto" latinLnBrk="0" hangingPunct="0">
                  <a:lnSpc>
                    <a:spcPct val="114000"/>
                  </a:lnSpc>
                  <a:spcBef>
                    <a:spcPts val="0"/>
                  </a:spcBef>
                  <a:spcAft>
                    <a:spcPts val="0"/>
                  </a:spcAft>
                  <a:buClrTx/>
                  <a:buSzTx/>
                  <a:buFontTx/>
                  <a:buNone/>
                  <a:tabLst/>
                  <a:defRPr/>
                </a:pPr>
                <a:r>
                  <a:rPr kumimoji="0" lang="ja-JP" altLang="en-US" sz="1600" b="1" i="0" u="none" strike="noStrike" kern="1200" cap="none" spc="0" normalizeH="0" baseline="0" noProof="0" dirty="0">
                    <a:ln>
                      <a:noFill/>
                    </a:ln>
                    <a:solidFill>
                      <a:schemeClr val="accent2"/>
                    </a:solidFill>
                    <a:effectLst/>
                    <a:uLnTx/>
                    <a:uFillTx/>
                    <a:latin typeface="BIZ UDPGothic" panose="020B0400000000000000" pitchFamily="34" charset="-128"/>
                    <a:ea typeface="BIZ UDPGothic" panose="020B0400000000000000" pitchFamily="34" charset="-128"/>
                    <a:cs typeface="+mn-cs"/>
                  </a:rPr>
                  <a:t>児童手当の拡充</a:t>
                </a:r>
                <a:endParaRPr kumimoji="0" lang="en-US" altLang="ja-JP" sz="1600" b="1" i="0" u="none" strike="noStrike" kern="1200" cap="none" spc="0" normalizeH="0" baseline="0" noProof="0" dirty="0">
                  <a:ln>
                    <a:noFill/>
                  </a:ln>
                  <a:solidFill>
                    <a:schemeClr val="accent2"/>
                  </a:solidFill>
                  <a:effectLst/>
                  <a:uLnTx/>
                  <a:uFillTx/>
                  <a:latin typeface="BIZ UDPGothic" panose="020B0400000000000000" pitchFamily="34" charset="-128"/>
                  <a:ea typeface="BIZ UDPGothic" panose="020B0400000000000000" pitchFamily="34" charset="-128"/>
                  <a:cs typeface="+mn-cs"/>
                </a:endParaRPr>
              </a:p>
            </p:txBody>
          </p:sp>
          <p:sp>
            <p:nvSpPr>
              <p:cNvPr id="100" name="テキスト ボックス 99">
                <a:extLst>
                  <a:ext uri="{FF2B5EF4-FFF2-40B4-BE49-F238E27FC236}">
                    <a16:creationId xmlns:a16="http://schemas.microsoft.com/office/drawing/2014/main" id="{651A58B7-365A-62AC-816C-B9677BDEC5AF}"/>
                  </a:ext>
                </a:extLst>
              </p:cNvPr>
              <p:cNvSpPr txBox="1"/>
              <p:nvPr/>
            </p:nvSpPr>
            <p:spPr>
              <a:xfrm>
                <a:off x="354070" y="6186407"/>
                <a:ext cx="2095726" cy="1553502"/>
              </a:xfrm>
              <a:prstGeom prst="rect">
                <a:avLst/>
              </a:prstGeom>
              <a:noFill/>
            </p:spPr>
            <p:txBody>
              <a:bodyPr wrap="square" lIns="0" tIns="0" rIns="0" bIns="0">
                <a:spAutoFit/>
              </a:bodyPr>
              <a:lstStyle/>
              <a:p>
                <a:pPr marL="171450" marR="0" lvl="0" indent="-171450" algn="just" defTabSz="457200" rtl="0" eaLnBrk="1" fontAlgn="auto" latinLnBrk="0" hangingPunct="0">
                  <a:lnSpc>
                    <a:spcPct val="114000"/>
                  </a:lnSpc>
                  <a:spcBef>
                    <a:spcPts val="0"/>
                  </a:spcBef>
                  <a:spcAft>
                    <a:spcPts val="0"/>
                  </a:spcAft>
                  <a:buClrTx/>
                  <a:buSzTx/>
                  <a:buFont typeface="Wingdings" panose="05000000000000000000" pitchFamily="2" charset="2"/>
                  <a:buChar char="l"/>
                  <a:tabLst/>
                  <a:defRPr/>
                </a:pPr>
                <a:r>
                  <a:rPr kumimoji="0" lang="ja-JP" altLang="en-US" sz="10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rPr>
                  <a:t>所得によらず、支給の対象となります。</a:t>
                </a:r>
              </a:p>
              <a:p>
                <a:pPr marL="171450" marR="0" lvl="0" indent="-171450" algn="just" defTabSz="457200" rtl="0" eaLnBrk="1" fontAlgn="auto" latinLnBrk="0" hangingPunct="0">
                  <a:lnSpc>
                    <a:spcPct val="114000"/>
                  </a:lnSpc>
                  <a:spcBef>
                    <a:spcPts val="0"/>
                  </a:spcBef>
                  <a:spcAft>
                    <a:spcPts val="0"/>
                  </a:spcAft>
                  <a:buClrTx/>
                  <a:buSzTx/>
                  <a:buFont typeface="Wingdings" panose="05000000000000000000" pitchFamily="2" charset="2"/>
                  <a:buChar char="l"/>
                  <a:tabLst/>
                  <a:defRPr/>
                </a:pPr>
                <a:r>
                  <a:rPr kumimoji="0" lang="ja-JP" altLang="en-US" sz="10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rPr>
                  <a:t>支給期間を高校生年代まで延長します。</a:t>
                </a:r>
              </a:p>
              <a:p>
                <a:pPr marL="171450" marR="0" lvl="0" indent="-171450" algn="just" defTabSz="457200" rtl="0" eaLnBrk="1" fontAlgn="auto" latinLnBrk="0" hangingPunct="0">
                  <a:lnSpc>
                    <a:spcPct val="114000"/>
                  </a:lnSpc>
                  <a:spcBef>
                    <a:spcPts val="0"/>
                  </a:spcBef>
                  <a:spcAft>
                    <a:spcPts val="0"/>
                  </a:spcAft>
                  <a:buClrTx/>
                  <a:buSzTx/>
                  <a:buFont typeface="Wingdings" panose="05000000000000000000" pitchFamily="2" charset="2"/>
                  <a:buChar char="l"/>
                  <a:tabLst/>
                  <a:defRPr/>
                </a:pPr>
                <a:r>
                  <a:rPr kumimoji="0" lang="ja-JP" altLang="en-US" sz="10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rPr>
                  <a:t>第</a:t>
                </a:r>
                <a:r>
                  <a:rPr kumimoji="0" lang="en-US" altLang="ja-JP" sz="10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rPr>
                  <a:t>3</a:t>
                </a:r>
                <a:r>
                  <a:rPr kumimoji="0" lang="ja-JP" altLang="en-US" sz="10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rPr>
                  <a:t>子以降はより手厚く、一人当たり月</a:t>
                </a:r>
                <a:r>
                  <a:rPr kumimoji="0" lang="en-US" altLang="ja-JP" sz="10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rPr>
                  <a:t>3</a:t>
                </a:r>
                <a:r>
                  <a:rPr kumimoji="0" lang="ja-JP" altLang="en-US" sz="10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rPr>
                  <a:t>万円に大幅増額します。</a:t>
                </a:r>
              </a:p>
              <a:p>
                <a:pPr marL="171450" marR="0" lvl="0" indent="-171450" algn="just" defTabSz="457200" rtl="0" eaLnBrk="1" fontAlgn="auto" latinLnBrk="0" hangingPunct="0">
                  <a:lnSpc>
                    <a:spcPct val="114000"/>
                  </a:lnSpc>
                  <a:spcBef>
                    <a:spcPts val="0"/>
                  </a:spcBef>
                  <a:spcAft>
                    <a:spcPts val="0"/>
                  </a:spcAft>
                  <a:buClrTx/>
                  <a:buSzTx/>
                  <a:buFont typeface="Wingdings" panose="05000000000000000000" pitchFamily="2" charset="2"/>
                  <a:buChar char="l"/>
                  <a:tabLst/>
                  <a:defRPr/>
                </a:pPr>
                <a:r>
                  <a:rPr kumimoji="0" lang="en-US" altLang="ja-JP" sz="10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rPr>
                  <a:t>4</a:t>
                </a:r>
                <a:r>
                  <a:rPr kumimoji="0" lang="ja-JP" altLang="en-US" sz="10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rPr>
                  <a:t>か月に</a:t>
                </a:r>
                <a:r>
                  <a:rPr kumimoji="0" lang="en-US" altLang="ja-JP" sz="10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rPr>
                  <a:t>1</a:t>
                </a:r>
                <a:r>
                  <a:rPr kumimoji="0" lang="ja-JP" altLang="en-US" sz="10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rPr>
                  <a:t>回から、</a:t>
                </a:r>
                <a:r>
                  <a:rPr kumimoji="0" lang="en-US" altLang="ja-JP" sz="10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rPr>
                  <a:t>2</a:t>
                </a:r>
                <a:r>
                  <a:rPr kumimoji="0" lang="ja-JP" altLang="en-US" sz="10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rPr>
                  <a:t>か月に</a:t>
                </a:r>
                <a:r>
                  <a:rPr kumimoji="0" lang="en-US" altLang="ja-JP" sz="10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rPr>
                  <a:t>1</a:t>
                </a:r>
                <a:r>
                  <a:rPr kumimoji="0" lang="ja-JP" altLang="en-US" sz="10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rPr>
                  <a:t>回の支給になります。</a:t>
                </a:r>
                <a:endParaRPr kumimoji="0" lang="en-US" altLang="ja-JP" sz="10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endParaRPr>
              </a:p>
              <a:p>
                <a:pPr marL="0" marR="0" lvl="0" indent="0" algn="l" defTabSz="457200" rtl="0" eaLnBrk="1" fontAlgn="auto" latinLnBrk="0" hangingPunct="0">
                  <a:lnSpc>
                    <a:spcPct val="114000"/>
                  </a:lnSpc>
                  <a:spcBef>
                    <a:spcPts val="0"/>
                  </a:spcBef>
                  <a:spcAft>
                    <a:spcPts val="0"/>
                  </a:spcAft>
                  <a:buClrTx/>
                  <a:buSzTx/>
                  <a:buFontTx/>
                  <a:buNone/>
                  <a:tabLst/>
                  <a:defRPr/>
                </a:pPr>
                <a:r>
                  <a:rPr kumimoji="0" lang="ja-JP" altLang="en-US" sz="10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rPr>
                  <a:t>　　</a:t>
                </a:r>
                <a:r>
                  <a:rPr kumimoji="0" lang="en-US" altLang="ja-JP" sz="10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rPr>
                  <a:t>※</a:t>
                </a:r>
                <a:r>
                  <a:rPr kumimoji="0" lang="ja-JP" altLang="en-US" sz="10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rPr>
                  <a:t>　令和６年</a:t>
                </a:r>
                <a:r>
                  <a:rPr kumimoji="0" lang="en-US" altLang="ja-JP" sz="10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rPr>
                  <a:t>10</a:t>
                </a:r>
                <a:r>
                  <a:rPr kumimoji="0" lang="ja-JP" altLang="en-US" sz="10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rPr>
                  <a:t>月分から拡充</a:t>
                </a:r>
                <a:endParaRPr kumimoji="0" lang="en-US" altLang="ja-JP" sz="10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endParaRPr>
              </a:p>
            </p:txBody>
          </p:sp>
          <p:sp>
            <p:nvSpPr>
              <p:cNvPr id="101" name="テキスト ボックス 100">
                <a:extLst>
                  <a:ext uri="{FF2B5EF4-FFF2-40B4-BE49-F238E27FC236}">
                    <a16:creationId xmlns:a16="http://schemas.microsoft.com/office/drawing/2014/main" id="{44E60CB6-AB62-4D0C-6797-01E5B018A993}"/>
                  </a:ext>
                </a:extLst>
              </p:cNvPr>
              <p:cNvSpPr txBox="1"/>
              <p:nvPr/>
            </p:nvSpPr>
            <p:spPr>
              <a:xfrm>
                <a:off x="411294" y="7823162"/>
                <a:ext cx="1706329" cy="240130"/>
              </a:xfrm>
              <a:prstGeom prst="rect">
                <a:avLst/>
              </a:prstGeom>
              <a:noFill/>
            </p:spPr>
            <p:txBody>
              <a:bodyPr wrap="square" lIns="0" tIns="0" rIns="0" bIns="0">
                <a:spAutoFit/>
              </a:bodyPr>
              <a:lstStyle/>
              <a:p>
                <a:pPr marL="0" marR="0" lvl="0" indent="0" algn="just" defTabSz="457200" rtl="0" eaLnBrk="1" fontAlgn="auto" latinLnBrk="0" hangingPunct="0">
                  <a:lnSpc>
                    <a:spcPct val="114000"/>
                  </a:lnSpc>
                  <a:spcBef>
                    <a:spcPts val="0"/>
                  </a:spcBef>
                  <a:spcAft>
                    <a:spcPts val="0"/>
                  </a:spcAft>
                  <a:buClrTx/>
                  <a:buSzTx/>
                  <a:buFontTx/>
                  <a:buNone/>
                  <a:tabLst/>
                  <a:defRPr/>
                </a:pPr>
                <a:r>
                  <a:rPr kumimoji="0" lang="zh-TW" altLang="en-US" sz="1600" b="1" i="0" u="none" strike="noStrike" kern="1200" cap="none" spc="0" normalizeH="0" baseline="0" noProof="0" dirty="0">
                    <a:ln>
                      <a:noFill/>
                    </a:ln>
                    <a:solidFill>
                      <a:schemeClr val="accent2"/>
                    </a:solidFill>
                    <a:effectLst/>
                    <a:uLnTx/>
                    <a:uFillTx/>
                    <a:latin typeface="BIZ UDPGothic" panose="020B0400000000000000" pitchFamily="34" charset="-128"/>
                    <a:ea typeface="BIZ UDPGothic" panose="020B0400000000000000" pitchFamily="34" charset="-128"/>
                    <a:cs typeface="+mn-cs"/>
                  </a:rPr>
                  <a:t>育児時短就業給付</a:t>
                </a:r>
                <a:endParaRPr kumimoji="0" lang="en-US" altLang="ja-JP" sz="1600" b="1" i="0" u="none" strike="noStrike" kern="1200" cap="none" spc="0" normalizeH="0" baseline="0" noProof="0" dirty="0">
                  <a:ln>
                    <a:noFill/>
                  </a:ln>
                  <a:solidFill>
                    <a:schemeClr val="accent2"/>
                  </a:solidFill>
                  <a:effectLst/>
                  <a:uLnTx/>
                  <a:uFillTx/>
                  <a:latin typeface="BIZ UDPGothic" panose="020B0400000000000000" pitchFamily="34" charset="-128"/>
                  <a:ea typeface="BIZ UDPGothic" panose="020B0400000000000000" pitchFamily="34" charset="-128"/>
                  <a:cs typeface="+mn-cs"/>
                </a:endParaRPr>
              </a:p>
            </p:txBody>
          </p:sp>
        </p:grpSp>
        <p:sp>
          <p:nvSpPr>
            <p:cNvPr id="87" name="テキスト ボックス 86">
              <a:extLst>
                <a:ext uri="{FF2B5EF4-FFF2-40B4-BE49-F238E27FC236}">
                  <a16:creationId xmlns:a16="http://schemas.microsoft.com/office/drawing/2014/main" id="{9B49F928-9E3B-CE2A-9715-298CF82BA816}"/>
                </a:ext>
              </a:extLst>
            </p:cNvPr>
            <p:cNvSpPr txBox="1"/>
            <p:nvPr/>
          </p:nvSpPr>
          <p:spPr>
            <a:xfrm>
              <a:off x="354070" y="8146545"/>
              <a:ext cx="2095726" cy="851772"/>
            </a:xfrm>
            <a:prstGeom prst="rect">
              <a:avLst/>
            </a:prstGeom>
            <a:noFill/>
          </p:spPr>
          <p:txBody>
            <a:bodyPr wrap="square" lIns="0" tIns="0" rIns="0" bIns="0">
              <a:spAutoFit/>
            </a:bodyPr>
            <a:lstStyle/>
            <a:p>
              <a:pPr marL="171450" marR="0" lvl="0" indent="-171450" algn="just" defTabSz="457200" rtl="0" eaLnBrk="1" fontAlgn="auto" latinLnBrk="0" hangingPunct="0">
                <a:lnSpc>
                  <a:spcPct val="114000"/>
                </a:lnSpc>
                <a:spcBef>
                  <a:spcPts val="0"/>
                </a:spcBef>
                <a:spcAft>
                  <a:spcPts val="0"/>
                </a:spcAft>
                <a:buClrTx/>
                <a:buSzTx/>
                <a:buFont typeface="Wingdings" panose="05000000000000000000" pitchFamily="2" charset="2"/>
                <a:buChar char="l"/>
                <a:tabLst/>
                <a:defRPr/>
              </a:pPr>
              <a:r>
                <a:rPr kumimoji="0" lang="ja-JP" altLang="en-US" sz="10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rPr>
                <a:t>「育児時短就業給付」を創設し、こどもが２歳未満の期間に、時短勤務を選択した場合、時短勤務時の賃金の原則</a:t>
              </a:r>
              <a:r>
                <a:rPr kumimoji="0" lang="en-US" altLang="ja-JP" sz="10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rPr>
                <a:t>10</a:t>
              </a:r>
              <a:r>
                <a:rPr kumimoji="0" lang="ja-JP" altLang="en-US" sz="10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rPr>
                <a:t>％を支給します。</a:t>
              </a:r>
            </a:p>
            <a:p>
              <a:pPr marL="0" marR="0" lvl="0" indent="0" algn="just" defTabSz="457200" rtl="0" eaLnBrk="1" fontAlgn="auto" latinLnBrk="0" hangingPunct="0">
                <a:lnSpc>
                  <a:spcPct val="114000"/>
                </a:lnSpc>
                <a:spcBef>
                  <a:spcPts val="0"/>
                </a:spcBef>
                <a:spcAft>
                  <a:spcPts val="0"/>
                </a:spcAft>
                <a:buClrTx/>
                <a:buSzTx/>
                <a:buFontTx/>
                <a:buNone/>
                <a:tabLst/>
                <a:defRPr/>
              </a:pPr>
              <a:r>
                <a:rPr kumimoji="0" lang="ja-JP" altLang="en-US" sz="10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rPr>
                <a:t>　　</a:t>
              </a:r>
              <a:r>
                <a:rPr kumimoji="0" lang="en-US" altLang="ja-JP" sz="10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rPr>
                <a:t>※</a:t>
              </a:r>
              <a:r>
                <a:rPr kumimoji="0" lang="ja-JP" altLang="en-US" sz="10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rPr>
                <a:t>　令和</a:t>
              </a:r>
              <a:r>
                <a:rPr kumimoji="0" lang="en-US" altLang="ja-JP" sz="10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rPr>
                <a:t>7</a:t>
              </a:r>
              <a:r>
                <a:rPr kumimoji="0" lang="ja-JP" altLang="en-US" sz="10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rPr>
                <a:t>年度から実施</a:t>
              </a:r>
              <a:endParaRPr kumimoji="0" lang="en-US" altLang="ja-JP" sz="10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endParaRPr>
            </a:p>
          </p:txBody>
        </p:sp>
        <p:sp>
          <p:nvSpPr>
            <p:cNvPr id="88" name="テキスト ボックス 87">
              <a:extLst>
                <a:ext uri="{FF2B5EF4-FFF2-40B4-BE49-F238E27FC236}">
                  <a16:creationId xmlns:a16="http://schemas.microsoft.com/office/drawing/2014/main" id="{5801EDA9-5570-4A27-A24B-F8F2871BC874}"/>
                </a:ext>
              </a:extLst>
            </p:cNvPr>
            <p:cNvSpPr txBox="1"/>
            <p:nvPr/>
          </p:nvSpPr>
          <p:spPr>
            <a:xfrm>
              <a:off x="411294" y="9081570"/>
              <a:ext cx="1941827" cy="520848"/>
            </a:xfrm>
            <a:prstGeom prst="rect">
              <a:avLst/>
            </a:prstGeom>
            <a:noFill/>
          </p:spPr>
          <p:txBody>
            <a:bodyPr wrap="square" lIns="0" tIns="0" rIns="0" bIns="0">
              <a:spAutoFit/>
            </a:bodyPr>
            <a:lstStyle/>
            <a:p>
              <a:pPr marL="0" marR="0" lvl="0" indent="0" algn="just" defTabSz="457200" rtl="0" eaLnBrk="1" fontAlgn="auto" latinLnBrk="0" hangingPunct="0">
                <a:lnSpc>
                  <a:spcPct val="114000"/>
                </a:lnSpc>
                <a:spcBef>
                  <a:spcPts val="0"/>
                </a:spcBef>
                <a:spcAft>
                  <a:spcPts val="0"/>
                </a:spcAft>
                <a:buClrTx/>
                <a:buSzTx/>
                <a:buFontTx/>
                <a:buNone/>
                <a:tabLst/>
                <a:defRPr/>
              </a:pPr>
              <a:r>
                <a:rPr kumimoji="0" lang="ja-JP" altLang="en-US" sz="1600" b="1" i="0" u="none" strike="noStrike" kern="1200" cap="none" spc="0" normalizeH="0" baseline="0" noProof="0" dirty="0">
                  <a:ln>
                    <a:noFill/>
                  </a:ln>
                  <a:solidFill>
                    <a:schemeClr val="accent2"/>
                  </a:solidFill>
                  <a:effectLst/>
                  <a:uLnTx/>
                  <a:uFillTx/>
                  <a:latin typeface="BIZ UDPGothic" panose="020B0400000000000000" pitchFamily="34" charset="-128"/>
                  <a:ea typeface="BIZ UDPGothic" panose="020B0400000000000000" pitchFamily="34" charset="-128"/>
                  <a:cs typeface="+mn-cs"/>
                </a:rPr>
                <a:t>育児期間中の</a:t>
              </a:r>
            </a:p>
            <a:p>
              <a:pPr marL="0" marR="0" lvl="0" indent="0" algn="just" defTabSz="457200" rtl="0" eaLnBrk="1" fontAlgn="auto" latinLnBrk="0" hangingPunct="0">
                <a:lnSpc>
                  <a:spcPct val="114000"/>
                </a:lnSpc>
                <a:spcBef>
                  <a:spcPts val="0"/>
                </a:spcBef>
                <a:spcAft>
                  <a:spcPts val="0"/>
                </a:spcAft>
                <a:buClrTx/>
                <a:buSzTx/>
                <a:buFontTx/>
                <a:buNone/>
                <a:tabLst/>
                <a:defRPr/>
              </a:pPr>
              <a:r>
                <a:rPr kumimoji="0" lang="ja-JP" altLang="en-US" sz="1600" b="1" i="0" u="none" strike="noStrike" kern="1200" cap="none" spc="0" normalizeH="0" baseline="0" noProof="0" dirty="0">
                  <a:ln>
                    <a:noFill/>
                  </a:ln>
                  <a:solidFill>
                    <a:schemeClr val="accent2"/>
                  </a:solidFill>
                  <a:effectLst/>
                  <a:uLnTx/>
                  <a:uFillTx/>
                  <a:latin typeface="BIZ UDPGothic" panose="020B0400000000000000" pitchFamily="34" charset="-128"/>
                  <a:ea typeface="BIZ UDPGothic" panose="020B0400000000000000" pitchFamily="34" charset="-128"/>
                  <a:cs typeface="+mn-cs"/>
                </a:rPr>
                <a:t>国民年金保険料免除</a:t>
              </a:r>
              <a:endParaRPr kumimoji="0" lang="en-US" altLang="ja-JP" sz="1600" b="1" i="0" u="none" strike="noStrike" kern="1200" cap="none" spc="0" normalizeH="0" baseline="0" noProof="0" dirty="0">
                <a:ln>
                  <a:noFill/>
                </a:ln>
                <a:solidFill>
                  <a:schemeClr val="accent2"/>
                </a:solidFill>
                <a:effectLst/>
                <a:uLnTx/>
                <a:uFillTx/>
                <a:latin typeface="BIZ UDPGothic" panose="020B0400000000000000" pitchFamily="34" charset="-128"/>
                <a:ea typeface="BIZ UDPGothic" panose="020B0400000000000000" pitchFamily="34" charset="-128"/>
                <a:cs typeface="+mn-cs"/>
              </a:endParaRPr>
            </a:p>
          </p:txBody>
        </p:sp>
        <p:sp>
          <p:nvSpPr>
            <p:cNvPr id="89" name="テキスト ボックス 88">
              <a:extLst>
                <a:ext uri="{FF2B5EF4-FFF2-40B4-BE49-F238E27FC236}">
                  <a16:creationId xmlns:a16="http://schemas.microsoft.com/office/drawing/2014/main" id="{8DDBA108-FC2B-D49B-A9D4-F0CE57431660}"/>
                </a:ext>
              </a:extLst>
            </p:cNvPr>
            <p:cNvSpPr txBox="1"/>
            <p:nvPr/>
          </p:nvSpPr>
          <p:spPr>
            <a:xfrm>
              <a:off x="354070" y="9685669"/>
              <a:ext cx="2095726" cy="676339"/>
            </a:xfrm>
            <a:prstGeom prst="rect">
              <a:avLst/>
            </a:prstGeom>
            <a:noFill/>
          </p:spPr>
          <p:txBody>
            <a:bodyPr wrap="square" lIns="0" tIns="0" rIns="0" bIns="0">
              <a:spAutoFit/>
            </a:bodyPr>
            <a:lstStyle/>
            <a:p>
              <a:pPr marL="171450" marR="0" lvl="0" indent="-171450" algn="just" defTabSz="457200" rtl="0" eaLnBrk="1" fontAlgn="auto" latinLnBrk="0" hangingPunct="0">
                <a:lnSpc>
                  <a:spcPct val="114000"/>
                </a:lnSpc>
                <a:spcBef>
                  <a:spcPts val="0"/>
                </a:spcBef>
                <a:spcAft>
                  <a:spcPts val="0"/>
                </a:spcAft>
                <a:buClrTx/>
                <a:buSzTx/>
                <a:buFont typeface="Wingdings" panose="05000000000000000000" pitchFamily="2" charset="2"/>
                <a:buChar char="l"/>
                <a:tabLst/>
                <a:defRPr/>
              </a:pPr>
              <a:r>
                <a:rPr kumimoji="0" lang="ja-JP" altLang="en-US" sz="10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rPr>
                <a:t>国民年金の第</a:t>
              </a:r>
              <a:r>
                <a:rPr kumimoji="0" lang="en-US" altLang="ja-JP" sz="10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rPr>
                <a:t>1</a:t>
              </a:r>
              <a:r>
                <a:rPr kumimoji="0" lang="ja-JP" altLang="en-US" sz="10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rPr>
                <a:t>号被保険者の方を対象に、育児期間中の国民年金保険料免除措置を創設します。</a:t>
              </a:r>
            </a:p>
            <a:p>
              <a:pPr marL="0" marR="0" lvl="0" indent="0" algn="just" defTabSz="457200" rtl="0" eaLnBrk="1" fontAlgn="auto" latinLnBrk="0" hangingPunct="0">
                <a:lnSpc>
                  <a:spcPct val="114000"/>
                </a:lnSpc>
                <a:spcBef>
                  <a:spcPts val="0"/>
                </a:spcBef>
                <a:spcAft>
                  <a:spcPts val="0"/>
                </a:spcAft>
                <a:buClrTx/>
                <a:buSzTx/>
                <a:buFontTx/>
                <a:buNone/>
                <a:tabLst/>
                <a:defRPr/>
              </a:pPr>
              <a:r>
                <a:rPr kumimoji="0" lang="ja-JP" altLang="en-US" sz="10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rPr>
                <a:t>　　</a:t>
              </a:r>
              <a:r>
                <a:rPr kumimoji="0" lang="en-US" altLang="ja-JP" sz="10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rPr>
                <a:t>※</a:t>
              </a:r>
              <a:r>
                <a:rPr kumimoji="0" lang="ja-JP" altLang="en-US" sz="10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rPr>
                <a:t>　令和</a:t>
              </a:r>
              <a:r>
                <a:rPr kumimoji="0" lang="en-US" altLang="ja-JP" sz="10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rPr>
                <a:t>8</a:t>
              </a:r>
              <a:r>
                <a:rPr kumimoji="0" lang="ja-JP" altLang="en-US" sz="10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rPr>
                <a:t>年</a:t>
              </a:r>
              <a:r>
                <a:rPr kumimoji="0" lang="en-US" altLang="ja-JP" sz="10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rPr>
                <a:t>10</a:t>
              </a:r>
              <a:r>
                <a:rPr kumimoji="0" lang="ja-JP" altLang="en-US" sz="10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rPr>
                <a:t>月分から実施</a:t>
              </a:r>
              <a:endParaRPr kumimoji="0" lang="en-US" altLang="ja-JP" sz="10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endParaRPr>
            </a:p>
          </p:txBody>
        </p:sp>
        <p:grpSp>
          <p:nvGrpSpPr>
            <p:cNvPr id="90" name="グループ化 89">
              <a:extLst>
                <a:ext uri="{FF2B5EF4-FFF2-40B4-BE49-F238E27FC236}">
                  <a16:creationId xmlns:a16="http://schemas.microsoft.com/office/drawing/2014/main" id="{FCBBE16A-4513-1269-D64E-E2950DB86C14}"/>
                </a:ext>
              </a:extLst>
            </p:cNvPr>
            <p:cNvGrpSpPr/>
            <p:nvPr/>
          </p:nvGrpSpPr>
          <p:grpSpPr>
            <a:xfrm>
              <a:off x="2716270" y="5869717"/>
              <a:ext cx="2109256" cy="1187512"/>
              <a:chOff x="354070" y="5850667"/>
              <a:chExt cx="2109256" cy="1187512"/>
            </a:xfrm>
          </p:grpSpPr>
          <p:sp>
            <p:nvSpPr>
              <p:cNvPr id="97" name="テキスト ボックス 96">
                <a:extLst>
                  <a:ext uri="{FF2B5EF4-FFF2-40B4-BE49-F238E27FC236}">
                    <a16:creationId xmlns:a16="http://schemas.microsoft.com/office/drawing/2014/main" id="{A56F374A-4404-3855-7CDA-AA2A55F4531A}"/>
                  </a:ext>
                </a:extLst>
              </p:cNvPr>
              <p:cNvSpPr txBox="1"/>
              <p:nvPr/>
            </p:nvSpPr>
            <p:spPr>
              <a:xfrm>
                <a:off x="411293" y="5850667"/>
                <a:ext cx="2052033" cy="240130"/>
              </a:xfrm>
              <a:prstGeom prst="rect">
                <a:avLst/>
              </a:prstGeom>
              <a:noFill/>
            </p:spPr>
            <p:txBody>
              <a:bodyPr wrap="square" lIns="0" tIns="0" rIns="0" bIns="0">
                <a:spAutoFit/>
              </a:bodyPr>
              <a:lstStyle/>
              <a:p>
                <a:pPr marL="0" marR="0" lvl="0" indent="0" algn="just" defTabSz="457200" rtl="0" eaLnBrk="1" fontAlgn="auto" latinLnBrk="0" hangingPunct="0">
                  <a:lnSpc>
                    <a:spcPct val="114000"/>
                  </a:lnSpc>
                  <a:spcBef>
                    <a:spcPts val="0"/>
                  </a:spcBef>
                  <a:spcAft>
                    <a:spcPts val="0"/>
                  </a:spcAft>
                  <a:buClrTx/>
                  <a:buSzTx/>
                  <a:buFontTx/>
                  <a:buNone/>
                  <a:tabLst/>
                  <a:defRPr/>
                </a:pPr>
                <a:r>
                  <a:rPr kumimoji="0" lang="ja-JP" altLang="en-US" sz="1600" b="1" i="0" u="none" strike="noStrike" kern="1200" cap="none" spc="0" normalizeH="0" baseline="0" noProof="0" dirty="0">
                    <a:ln>
                      <a:noFill/>
                    </a:ln>
                    <a:solidFill>
                      <a:schemeClr val="accent2"/>
                    </a:solidFill>
                    <a:effectLst/>
                    <a:uLnTx/>
                    <a:uFillTx/>
                    <a:latin typeface="BIZ UDPGothic" panose="020B0400000000000000" pitchFamily="34" charset="-128"/>
                    <a:ea typeface="BIZ UDPGothic" panose="020B0400000000000000" pitchFamily="34" charset="-128"/>
                    <a:cs typeface="+mn-cs"/>
                  </a:rPr>
                  <a:t>妊婦のための支援給付</a:t>
                </a:r>
                <a:endParaRPr kumimoji="0" lang="en-US" altLang="ja-JP" sz="1600" b="1" i="0" u="none" strike="noStrike" kern="1200" cap="none" spc="0" normalizeH="0" baseline="0" noProof="0" dirty="0">
                  <a:ln>
                    <a:noFill/>
                  </a:ln>
                  <a:solidFill>
                    <a:schemeClr val="accent2"/>
                  </a:solidFill>
                  <a:effectLst/>
                  <a:uLnTx/>
                  <a:uFillTx/>
                  <a:latin typeface="BIZ UDPGothic" panose="020B0400000000000000" pitchFamily="34" charset="-128"/>
                  <a:ea typeface="BIZ UDPGothic" panose="020B0400000000000000" pitchFamily="34" charset="-128"/>
                  <a:cs typeface="+mn-cs"/>
                </a:endParaRPr>
              </a:p>
            </p:txBody>
          </p:sp>
          <p:sp>
            <p:nvSpPr>
              <p:cNvPr id="98" name="テキスト ボックス 97">
                <a:extLst>
                  <a:ext uri="{FF2B5EF4-FFF2-40B4-BE49-F238E27FC236}">
                    <a16:creationId xmlns:a16="http://schemas.microsoft.com/office/drawing/2014/main" id="{A3585900-B659-406D-D6DB-F42039F079E8}"/>
                  </a:ext>
                </a:extLst>
              </p:cNvPr>
              <p:cNvSpPr txBox="1"/>
              <p:nvPr/>
            </p:nvSpPr>
            <p:spPr>
              <a:xfrm>
                <a:off x="354070" y="6186407"/>
                <a:ext cx="2095726" cy="851772"/>
              </a:xfrm>
              <a:prstGeom prst="rect">
                <a:avLst/>
              </a:prstGeom>
              <a:noFill/>
            </p:spPr>
            <p:txBody>
              <a:bodyPr wrap="square" lIns="0" tIns="0" rIns="0" bIns="0">
                <a:spAutoFit/>
              </a:bodyPr>
              <a:lstStyle/>
              <a:p>
                <a:pPr marL="177194" marR="0" lvl="0" indent="-177194" algn="just" defTabSz="457200" rtl="0" eaLnBrk="1" fontAlgn="auto" latinLnBrk="0" hangingPunct="0">
                  <a:lnSpc>
                    <a:spcPct val="114000"/>
                  </a:lnSpc>
                  <a:spcBef>
                    <a:spcPts val="0"/>
                  </a:spcBef>
                  <a:spcAft>
                    <a:spcPts val="0"/>
                  </a:spcAft>
                  <a:buClrTx/>
                  <a:buSzTx/>
                  <a:buFont typeface="Wingdings" panose="05000000000000000000" pitchFamily="2" charset="2"/>
                  <a:buChar char="l"/>
                  <a:tabLst/>
                  <a:defRPr/>
                </a:pPr>
                <a:r>
                  <a:rPr kumimoji="0" lang="ja-JP" altLang="en-US" sz="10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rPr>
                  <a:t>「伴走型相談支援」の面談と合わせて、妊娠届出時に</a:t>
                </a:r>
                <a:r>
                  <a:rPr kumimoji="0" lang="en-US" altLang="ja-JP" sz="10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rPr>
                  <a:t>5</a:t>
                </a:r>
                <a:r>
                  <a:rPr kumimoji="0" lang="ja-JP" altLang="en-US" sz="10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rPr>
                  <a:t>万円、妊娠後期以降に妊娠しているこどもの数</a:t>
                </a:r>
                <a:r>
                  <a:rPr kumimoji="0" lang="en-US" altLang="ja-JP" sz="10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rPr>
                  <a:t>×5</a:t>
                </a:r>
                <a:r>
                  <a:rPr kumimoji="0" lang="ja-JP" altLang="en-US" sz="10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rPr>
                  <a:t>万円、を支給します。</a:t>
                </a:r>
                <a:endParaRPr kumimoji="0" lang="en-US" altLang="ja-JP" sz="10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endParaRPr>
              </a:p>
              <a:p>
                <a:pPr marL="0" marR="0" lvl="0" indent="0" algn="just" defTabSz="457200" rtl="0" eaLnBrk="1" fontAlgn="auto" latinLnBrk="0" hangingPunct="0">
                  <a:lnSpc>
                    <a:spcPct val="114000"/>
                  </a:lnSpc>
                  <a:spcBef>
                    <a:spcPts val="0"/>
                  </a:spcBef>
                  <a:spcAft>
                    <a:spcPts val="0"/>
                  </a:spcAft>
                  <a:buClrTx/>
                  <a:buSzTx/>
                  <a:buFontTx/>
                  <a:buNone/>
                  <a:tabLst/>
                  <a:defRPr/>
                </a:pPr>
                <a:r>
                  <a:rPr kumimoji="0" lang="ja-JP" altLang="en-US" sz="10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rPr>
                  <a:t>　　</a:t>
                </a:r>
                <a:r>
                  <a:rPr kumimoji="0" lang="en-US" altLang="ja-JP" sz="10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rPr>
                  <a:t>※</a:t>
                </a:r>
                <a:r>
                  <a:rPr kumimoji="0" lang="ja-JP" altLang="en-US" sz="10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rPr>
                  <a:t>　令和</a:t>
                </a:r>
                <a:r>
                  <a:rPr kumimoji="0" lang="en-US" altLang="ja-JP" sz="10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rPr>
                  <a:t>7</a:t>
                </a:r>
                <a:r>
                  <a:rPr kumimoji="0" lang="ja-JP" altLang="en-US" sz="10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rPr>
                  <a:t>年度から実施</a:t>
                </a:r>
                <a:endParaRPr kumimoji="0" lang="en-US" altLang="ja-JP" sz="10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endParaRPr>
              </a:p>
            </p:txBody>
          </p:sp>
        </p:grpSp>
        <p:grpSp>
          <p:nvGrpSpPr>
            <p:cNvPr id="91" name="グループ化 90">
              <a:extLst>
                <a:ext uri="{FF2B5EF4-FFF2-40B4-BE49-F238E27FC236}">
                  <a16:creationId xmlns:a16="http://schemas.microsoft.com/office/drawing/2014/main" id="{37966BC5-907E-794B-3DE8-65E778BB5993}"/>
                </a:ext>
              </a:extLst>
            </p:cNvPr>
            <p:cNvGrpSpPr/>
            <p:nvPr/>
          </p:nvGrpSpPr>
          <p:grpSpPr>
            <a:xfrm>
              <a:off x="2716884" y="7161890"/>
              <a:ext cx="2109256" cy="1350587"/>
              <a:chOff x="354070" y="5863024"/>
              <a:chExt cx="2109256" cy="1350587"/>
            </a:xfrm>
          </p:grpSpPr>
          <p:sp>
            <p:nvSpPr>
              <p:cNvPr id="95" name="テキスト ボックス 94">
                <a:extLst>
                  <a:ext uri="{FF2B5EF4-FFF2-40B4-BE49-F238E27FC236}">
                    <a16:creationId xmlns:a16="http://schemas.microsoft.com/office/drawing/2014/main" id="{D4110314-BB42-7AF8-FCE4-19443E3F1576}"/>
                  </a:ext>
                </a:extLst>
              </p:cNvPr>
              <p:cNvSpPr txBox="1"/>
              <p:nvPr/>
            </p:nvSpPr>
            <p:spPr>
              <a:xfrm>
                <a:off x="411293" y="5863024"/>
                <a:ext cx="2052033" cy="240130"/>
              </a:xfrm>
              <a:prstGeom prst="rect">
                <a:avLst/>
              </a:prstGeom>
              <a:noFill/>
            </p:spPr>
            <p:txBody>
              <a:bodyPr wrap="square" lIns="0" tIns="0" rIns="0" bIns="0">
                <a:spAutoFit/>
              </a:bodyPr>
              <a:lstStyle/>
              <a:p>
                <a:pPr marL="0" marR="0" lvl="0" indent="0" algn="just" defTabSz="457200" rtl="0" eaLnBrk="1" fontAlgn="auto" latinLnBrk="0" hangingPunct="0">
                  <a:lnSpc>
                    <a:spcPct val="114000"/>
                  </a:lnSpc>
                  <a:spcBef>
                    <a:spcPts val="0"/>
                  </a:spcBef>
                  <a:spcAft>
                    <a:spcPts val="0"/>
                  </a:spcAft>
                  <a:buClrTx/>
                  <a:buSzTx/>
                  <a:buFontTx/>
                  <a:buNone/>
                  <a:tabLst/>
                  <a:defRPr/>
                </a:pPr>
                <a:r>
                  <a:rPr kumimoji="0" lang="zh-TW" altLang="en-US" sz="1600" b="1" i="0" u="none" strike="noStrike" kern="1200" cap="none" spc="0" normalizeH="0" baseline="0" noProof="0" dirty="0">
                    <a:ln>
                      <a:noFill/>
                    </a:ln>
                    <a:solidFill>
                      <a:schemeClr val="accent2"/>
                    </a:solidFill>
                    <a:effectLst/>
                    <a:uLnTx/>
                    <a:uFillTx/>
                    <a:latin typeface="BIZ UDPGothic" panose="020B0400000000000000" pitchFamily="34" charset="-128"/>
                    <a:ea typeface="BIZ UDPGothic" panose="020B0400000000000000" pitchFamily="34" charset="-128"/>
                    <a:cs typeface="+mn-cs"/>
                  </a:rPr>
                  <a:t>出生後休業支援給付</a:t>
                </a:r>
                <a:endParaRPr kumimoji="0" lang="en-US" altLang="ja-JP" sz="1600" b="1" i="0" u="none" strike="noStrike" kern="1200" cap="none" spc="0" normalizeH="0" baseline="0" noProof="0" dirty="0">
                  <a:ln>
                    <a:noFill/>
                  </a:ln>
                  <a:solidFill>
                    <a:schemeClr val="accent2"/>
                  </a:solidFill>
                  <a:effectLst/>
                  <a:uLnTx/>
                  <a:uFillTx/>
                  <a:latin typeface="BIZ UDPGothic" panose="020B0400000000000000" pitchFamily="34" charset="-128"/>
                  <a:ea typeface="BIZ UDPGothic" panose="020B0400000000000000" pitchFamily="34" charset="-128"/>
                  <a:cs typeface="+mn-cs"/>
                </a:endParaRPr>
              </a:p>
            </p:txBody>
          </p:sp>
          <p:sp>
            <p:nvSpPr>
              <p:cNvPr id="96" name="テキスト ボックス 95">
                <a:extLst>
                  <a:ext uri="{FF2B5EF4-FFF2-40B4-BE49-F238E27FC236}">
                    <a16:creationId xmlns:a16="http://schemas.microsoft.com/office/drawing/2014/main" id="{839718D2-5A60-D1E0-D018-B5F4F9D304D9}"/>
                  </a:ext>
                </a:extLst>
              </p:cNvPr>
              <p:cNvSpPr txBox="1"/>
              <p:nvPr/>
            </p:nvSpPr>
            <p:spPr>
              <a:xfrm>
                <a:off x="354070" y="6186407"/>
                <a:ext cx="2095726" cy="1027204"/>
              </a:xfrm>
              <a:prstGeom prst="rect">
                <a:avLst/>
              </a:prstGeom>
              <a:noFill/>
            </p:spPr>
            <p:txBody>
              <a:bodyPr wrap="square" lIns="0" tIns="0" rIns="0" bIns="0">
                <a:spAutoFit/>
              </a:bodyPr>
              <a:lstStyle/>
              <a:p>
                <a:pPr marL="177194" marR="0" lvl="0" indent="-177194" algn="just" defTabSz="457200" rtl="0" eaLnBrk="1" fontAlgn="auto" latinLnBrk="0" hangingPunct="0">
                  <a:lnSpc>
                    <a:spcPct val="114000"/>
                  </a:lnSpc>
                  <a:spcBef>
                    <a:spcPts val="0"/>
                  </a:spcBef>
                  <a:spcAft>
                    <a:spcPts val="0"/>
                  </a:spcAft>
                  <a:buClrTx/>
                  <a:buSzTx/>
                  <a:buFont typeface="Wingdings" panose="05000000000000000000" pitchFamily="2" charset="2"/>
                  <a:buChar char="l"/>
                  <a:tabLst/>
                  <a:defRPr/>
                </a:pPr>
                <a:r>
                  <a:rPr kumimoji="0" lang="ja-JP" altLang="en-US" sz="10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rPr>
                  <a:t>「出生後休業支援給付」を創設し、子の出生直後の一定期間内に両親ともに</a:t>
                </a:r>
                <a:r>
                  <a:rPr kumimoji="0" lang="en-US" altLang="ja-JP" sz="10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rPr>
                  <a:t>14</a:t>
                </a:r>
                <a:r>
                  <a:rPr kumimoji="0" lang="ja-JP" altLang="en-US" sz="10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rPr>
                  <a:t>日以上の育児休業を取った場合、最大</a:t>
                </a:r>
                <a:r>
                  <a:rPr kumimoji="0" lang="en-US" altLang="ja-JP" sz="10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rPr>
                  <a:t>28</a:t>
                </a:r>
                <a:r>
                  <a:rPr kumimoji="0" lang="ja-JP" altLang="en-US" sz="10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rPr>
                  <a:t>日間、手取りの</a:t>
                </a:r>
                <a:r>
                  <a:rPr kumimoji="0" lang="en-US" altLang="ja-JP" sz="10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rPr>
                  <a:t>10</a:t>
                </a:r>
                <a:r>
                  <a:rPr kumimoji="0" lang="ja-JP" altLang="en-US" sz="10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rPr>
                  <a:t>割相当を支給します。</a:t>
                </a:r>
                <a:endParaRPr kumimoji="0" lang="en-US" altLang="ja-JP" sz="10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endParaRPr>
              </a:p>
              <a:p>
                <a:pPr marL="0" marR="0" lvl="0" indent="0" algn="just" defTabSz="457200" rtl="0" eaLnBrk="1" fontAlgn="auto" latinLnBrk="0" hangingPunct="0">
                  <a:lnSpc>
                    <a:spcPct val="114000"/>
                  </a:lnSpc>
                  <a:spcBef>
                    <a:spcPts val="0"/>
                  </a:spcBef>
                  <a:spcAft>
                    <a:spcPts val="0"/>
                  </a:spcAft>
                  <a:buClrTx/>
                  <a:buSzTx/>
                  <a:buFontTx/>
                  <a:buNone/>
                  <a:tabLst/>
                  <a:defRPr/>
                </a:pPr>
                <a:r>
                  <a:rPr kumimoji="0" lang="ja-JP" altLang="en-US" sz="10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rPr>
                  <a:t>　　</a:t>
                </a:r>
                <a:r>
                  <a:rPr kumimoji="0" lang="en-US" altLang="ja-JP" sz="10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rPr>
                  <a:t>※</a:t>
                </a:r>
                <a:r>
                  <a:rPr kumimoji="0" lang="ja-JP" altLang="en-US" sz="10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rPr>
                  <a:t>　令和</a:t>
                </a:r>
                <a:r>
                  <a:rPr kumimoji="0" lang="en-US" altLang="ja-JP" sz="10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rPr>
                  <a:t>7</a:t>
                </a:r>
                <a:r>
                  <a:rPr kumimoji="0" lang="ja-JP" altLang="en-US" sz="10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rPr>
                  <a:t>年度から実施</a:t>
                </a:r>
                <a:endParaRPr kumimoji="0" lang="en-US" altLang="ja-JP" sz="10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endParaRPr>
              </a:p>
            </p:txBody>
          </p:sp>
        </p:grpSp>
        <p:grpSp>
          <p:nvGrpSpPr>
            <p:cNvPr id="92" name="グループ化 91">
              <a:extLst>
                <a:ext uri="{FF2B5EF4-FFF2-40B4-BE49-F238E27FC236}">
                  <a16:creationId xmlns:a16="http://schemas.microsoft.com/office/drawing/2014/main" id="{D083B9CC-42BB-FB2C-663E-158646F99244}"/>
                </a:ext>
              </a:extLst>
            </p:cNvPr>
            <p:cNvGrpSpPr/>
            <p:nvPr/>
          </p:nvGrpSpPr>
          <p:grpSpPr>
            <a:xfrm>
              <a:off x="2716884" y="8647790"/>
              <a:ext cx="2109256" cy="1350587"/>
              <a:chOff x="354070" y="5863024"/>
              <a:chExt cx="2109256" cy="1350587"/>
            </a:xfrm>
          </p:grpSpPr>
          <p:sp>
            <p:nvSpPr>
              <p:cNvPr id="93" name="テキスト ボックス 92">
                <a:extLst>
                  <a:ext uri="{FF2B5EF4-FFF2-40B4-BE49-F238E27FC236}">
                    <a16:creationId xmlns:a16="http://schemas.microsoft.com/office/drawing/2014/main" id="{80035E13-AFE7-64B7-6627-A3330EA02ECF}"/>
                  </a:ext>
                </a:extLst>
              </p:cNvPr>
              <p:cNvSpPr txBox="1"/>
              <p:nvPr/>
            </p:nvSpPr>
            <p:spPr>
              <a:xfrm>
                <a:off x="411293" y="5863024"/>
                <a:ext cx="2052033" cy="240130"/>
              </a:xfrm>
              <a:prstGeom prst="rect">
                <a:avLst/>
              </a:prstGeom>
              <a:noFill/>
            </p:spPr>
            <p:txBody>
              <a:bodyPr wrap="square" lIns="0" tIns="0" rIns="0" bIns="0">
                <a:spAutoFit/>
              </a:bodyPr>
              <a:lstStyle/>
              <a:p>
                <a:pPr marL="0" marR="0" lvl="0" indent="0" algn="just" defTabSz="457200" rtl="0" eaLnBrk="1" fontAlgn="auto" latinLnBrk="0" hangingPunct="0">
                  <a:lnSpc>
                    <a:spcPct val="114000"/>
                  </a:lnSpc>
                  <a:spcBef>
                    <a:spcPts val="0"/>
                  </a:spcBef>
                  <a:spcAft>
                    <a:spcPts val="0"/>
                  </a:spcAft>
                  <a:buClrTx/>
                  <a:buSzTx/>
                  <a:buFontTx/>
                  <a:buNone/>
                  <a:tabLst/>
                  <a:defRPr/>
                </a:pPr>
                <a:r>
                  <a:rPr kumimoji="0" lang="ja-JP" altLang="en-US" sz="1600" b="1" i="0" u="none" strike="noStrike" kern="1200" cap="none" spc="0" normalizeH="0" baseline="0" noProof="0" dirty="0">
                    <a:ln>
                      <a:noFill/>
                    </a:ln>
                    <a:solidFill>
                      <a:schemeClr val="accent2"/>
                    </a:solidFill>
                    <a:effectLst/>
                    <a:uLnTx/>
                    <a:uFillTx/>
                    <a:latin typeface="BIZ UDPGothic" panose="020B0400000000000000" pitchFamily="34" charset="-128"/>
                    <a:ea typeface="BIZ UDPGothic" panose="020B0400000000000000" pitchFamily="34" charset="-128"/>
                    <a:cs typeface="+mn-cs"/>
                  </a:rPr>
                  <a:t>こども誰でも通園制度</a:t>
                </a:r>
                <a:endParaRPr kumimoji="0" lang="en-US" altLang="ja-JP" sz="1600" b="1" i="0" u="none" strike="noStrike" kern="1200" cap="none" spc="0" normalizeH="0" baseline="0" noProof="0" dirty="0">
                  <a:ln>
                    <a:noFill/>
                  </a:ln>
                  <a:solidFill>
                    <a:schemeClr val="accent2"/>
                  </a:solidFill>
                  <a:effectLst/>
                  <a:uLnTx/>
                  <a:uFillTx/>
                  <a:latin typeface="BIZ UDPGothic" panose="020B0400000000000000" pitchFamily="34" charset="-128"/>
                  <a:ea typeface="BIZ UDPGothic" panose="020B0400000000000000" pitchFamily="34" charset="-128"/>
                  <a:cs typeface="+mn-cs"/>
                </a:endParaRPr>
              </a:p>
            </p:txBody>
          </p:sp>
          <p:sp>
            <p:nvSpPr>
              <p:cNvPr id="94" name="テキスト ボックス 93">
                <a:extLst>
                  <a:ext uri="{FF2B5EF4-FFF2-40B4-BE49-F238E27FC236}">
                    <a16:creationId xmlns:a16="http://schemas.microsoft.com/office/drawing/2014/main" id="{B54B2322-ACDF-AB7E-26D7-241BED87F198}"/>
                  </a:ext>
                </a:extLst>
              </p:cNvPr>
              <p:cNvSpPr txBox="1"/>
              <p:nvPr/>
            </p:nvSpPr>
            <p:spPr>
              <a:xfrm>
                <a:off x="354070" y="6186407"/>
                <a:ext cx="2095726" cy="1027204"/>
              </a:xfrm>
              <a:prstGeom prst="rect">
                <a:avLst/>
              </a:prstGeom>
              <a:noFill/>
            </p:spPr>
            <p:txBody>
              <a:bodyPr wrap="square" lIns="0" tIns="0" rIns="0" bIns="0">
                <a:spAutoFit/>
              </a:bodyPr>
              <a:lstStyle/>
              <a:p>
                <a:pPr marL="177194" marR="0" lvl="0" indent="-177194" algn="just" defTabSz="457200" rtl="0" eaLnBrk="1" fontAlgn="auto" latinLnBrk="0" hangingPunct="0">
                  <a:lnSpc>
                    <a:spcPct val="114000"/>
                  </a:lnSpc>
                  <a:spcBef>
                    <a:spcPts val="0"/>
                  </a:spcBef>
                  <a:spcAft>
                    <a:spcPts val="0"/>
                  </a:spcAft>
                  <a:buClrTx/>
                  <a:buSzTx/>
                  <a:buFont typeface="Wingdings" panose="05000000000000000000" pitchFamily="2" charset="2"/>
                  <a:buChar char="l"/>
                  <a:tabLst/>
                  <a:defRPr/>
                </a:pPr>
                <a:r>
                  <a:rPr kumimoji="0" lang="ja-JP" altLang="en-US" sz="10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rPr>
                  <a:t>保育所等に通っていない</a:t>
                </a:r>
                <a:r>
                  <a:rPr kumimoji="0" lang="en-US" altLang="ja-JP" sz="10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rPr>
                  <a:t>0</a:t>
                </a:r>
                <a:r>
                  <a:rPr kumimoji="0" lang="ja-JP" altLang="en-US" sz="10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rPr>
                  <a:t>歳</a:t>
                </a:r>
                <a:r>
                  <a:rPr kumimoji="0" lang="en-US" altLang="ja-JP" sz="10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rPr>
                  <a:t>6</a:t>
                </a:r>
                <a:r>
                  <a:rPr kumimoji="0" lang="ja-JP" altLang="en-US" sz="10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rPr>
                  <a:t>カ月から満</a:t>
                </a:r>
                <a:r>
                  <a:rPr kumimoji="0" lang="en-US" altLang="ja-JP" sz="10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rPr>
                  <a:t>3</a:t>
                </a:r>
                <a:r>
                  <a:rPr kumimoji="0" lang="ja-JP" altLang="en-US" sz="10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rPr>
                  <a:t>歳未満のこどもが時間単位等で柔軟に利用できる制度です。こども１人当たり</a:t>
                </a:r>
                <a:r>
                  <a:rPr kumimoji="0" lang="en-US" altLang="ja-JP" sz="10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rPr>
                  <a:t>10</a:t>
                </a:r>
                <a:r>
                  <a:rPr kumimoji="0" lang="ja-JP" altLang="en-US" sz="10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rPr>
                  <a:t>時間／月の利用が可能です。</a:t>
                </a:r>
              </a:p>
              <a:p>
                <a:pPr marR="0" lvl="0" algn="just" defTabSz="457200" rtl="0" eaLnBrk="1" fontAlgn="auto" latinLnBrk="0" hangingPunct="0">
                  <a:lnSpc>
                    <a:spcPct val="114000"/>
                  </a:lnSpc>
                  <a:spcBef>
                    <a:spcPts val="0"/>
                  </a:spcBef>
                  <a:spcAft>
                    <a:spcPts val="0"/>
                  </a:spcAft>
                  <a:buClrTx/>
                  <a:buSzTx/>
                  <a:tabLst/>
                  <a:defRPr/>
                </a:pPr>
                <a:r>
                  <a:rPr kumimoji="0" lang="ja-JP" altLang="en-US" sz="10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rPr>
                  <a:t>　　</a:t>
                </a:r>
                <a:r>
                  <a:rPr kumimoji="0" lang="en-US" altLang="ja-JP" sz="10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rPr>
                  <a:t>※</a:t>
                </a:r>
                <a:r>
                  <a:rPr kumimoji="0" lang="ja-JP" altLang="en-US" sz="10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rPr>
                  <a:t>　令和８年度より全国実施</a:t>
                </a:r>
                <a:endParaRPr kumimoji="0" lang="en-US" altLang="ja-JP" sz="10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endParaRPr>
              </a:p>
            </p:txBody>
          </p:sp>
        </p:grpSp>
      </p:grpSp>
      <p:sp>
        <p:nvSpPr>
          <p:cNvPr id="102" name="テキスト ボックス 101">
            <a:extLst>
              <a:ext uri="{FF2B5EF4-FFF2-40B4-BE49-F238E27FC236}">
                <a16:creationId xmlns:a16="http://schemas.microsoft.com/office/drawing/2014/main" id="{251AEF38-E3EB-2A89-3228-91AA27E2B131}"/>
              </a:ext>
            </a:extLst>
          </p:cNvPr>
          <p:cNvSpPr txBox="1"/>
          <p:nvPr/>
        </p:nvSpPr>
        <p:spPr>
          <a:xfrm>
            <a:off x="236463" y="4893484"/>
            <a:ext cx="4746111" cy="360163"/>
          </a:xfrm>
          <a:prstGeom prst="rect">
            <a:avLst/>
          </a:prstGeom>
          <a:noFill/>
          <a:ln>
            <a:noFill/>
          </a:ln>
        </p:spPr>
        <p:txBody>
          <a:bodyPr wrap="square" lIns="0" tIns="0" rIns="0" bIns="0" rtlCol="0">
            <a:spAutoFit/>
          </a:bodyPr>
          <a:lstStyle/>
          <a:p>
            <a:pPr marL="0" marR="0" lvl="0" indent="0" algn="ctr" defTabSz="457200" rtl="0" eaLnBrk="1" fontAlgn="auto" latinLnBrk="0" hangingPunct="0">
              <a:lnSpc>
                <a:spcPct val="114000"/>
              </a:lnSpc>
              <a:spcBef>
                <a:spcPts val="0"/>
              </a:spcBef>
              <a:spcAft>
                <a:spcPts val="0"/>
              </a:spcAft>
              <a:buClrTx/>
              <a:buSzTx/>
              <a:buFontTx/>
              <a:buNone/>
              <a:tabLst/>
              <a:defRPr/>
            </a:pPr>
            <a:r>
              <a:rPr kumimoji="0" lang="ja-JP" altLang="en-US" sz="2400" b="1" i="0" u="none" strike="noStrike" kern="1200" cap="none" spc="0" normalizeH="0" baseline="0" noProof="0" dirty="0">
                <a:ln>
                  <a:noFill/>
                </a:ln>
                <a:solidFill>
                  <a:prstClr val="white"/>
                </a:solidFill>
                <a:effectLst/>
                <a:uLnTx/>
                <a:uFillTx/>
                <a:latin typeface="BIZ UDPGothic" panose="020B0400000000000000" pitchFamily="34" charset="-128"/>
                <a:ea typeface="BIZ UDPGothic" panose="020B0400000000000000" pitchFamily="34" charset="-128"/>
                <a:cs typeface="+mn-cs"/>
              </a:rPr>
              <a:t>拡充される給付の例</a:t>
            </a:r>
          </a:p>
        </p:txBody>
      </p:sp>
      <p:sp>
        <p:nvSpPr>
          <p:cNvPr id="103" name="テキスト ボックス 102">
            <a:extLst>
              <a:ext uri="{FF2B5EF4-FFF2-40B4-BE49-F238E27FC236}">
                <a16:creationId xmlns:a16="http://schemas.microsoft.com/office/drawing/2014/main" id="{16411EB7-AC6B-48DC-2C0A-54D6256D7535}"/>
              </a:ext>
            </a:extLst>
          </p:cNvPr>
          <p:cNvSpPr txBox="1"/>
          <p:nvPr/>
        </p:nvSpPr>
        <p:spPr>
          <a:xfrm rot="16200000">
            <a:off x="2190378" y="8873085"/>
            <a:ext cx="334707" cy="3244412"/>
          </a:xfrm>
          <a:prstGeom prst="rect">
            <a:avLst/>
          </a:prstGeom>
          <a:noFill/>
        </p:spPr>
        <p:txBody>
          <a:bodyPr vert="eaVert" wrap="square" rtlCol="0">
            <a:spAutoFit/>
          </a:bodyPr>
          <a:lstStyle/>
          <a:p>
            <a:pPr marL="0" marR="0" lvl="0" indent="0" algn="l" defTabSz="457200" rtl="0" eaLnBrk="1" fontAlgn="auto" latinLnBrk="0" hangingPunct="1">
              <a:lnSpc>
                <a:spcPct val="114000"/>
              </a:lnSpc>
              <a:spcBef>
                <a:spcPts val="0"/>
              </a:spcBef>
              <a:spcAft>
                <a:spcPts val="0"/>
              </a:spcAft>
              <a:buClrTx/>
              <a:buSzTx/>
              <a:buFontTx/>
              <a:buNone/>
              <a:tabLst/>
              <a:defRPr/>
            </a:pPr>
            <a:r>
              <a:rPr lang="ja-JP" altLang="en-US" sz="1000" u="sng">
                <a:solidFill>
                  <a:schemeClr val="accent2">
                    <a:lumMod val="50000"/>
                  </a:schemeClr>
                </a:solidFill>
                <a:latin typeface="BIZ UDPゴシック" panose="020B0400000000000000" pitchFamily="50" charset="-128"/>
                <a:ea typeface="BIZ UDPゴシック" panose="020B0400000000000000" pitchFamily="50" charset="-128"/>
              </a:rPr>
              <a:t>子ども・子育て支援金については、裏面に詳細があります。</a:t>
            </a:r>
            <a:endParaRPr kumimoji="0" lang="ja-JP" altLang="ja-JP" sz="1000" b="0" i="0" u="sng" strike="noStrike" kern="1200" cap="none" spc="0" normalizeH="0" baseline="0" noProof="0" dirty="0">
              <a:ln>
                <a:noFill/>
              </a:ln>
              <a:solidFill>
                <a:schemeClr val="accent2">
                  <a:lumMod val="50000"/>
                </a:schemeClr>
              </a:solidFill>
              <a:effectLst/>
              <a:uLnTx/>
              <a:uFillTx/>
              <a:latin typeface="BIZ UDPゴシック" panose="020B0400000000000000" pitchFamily="50" charset="-128"/>
              <a:ea typeface="BIZ UDPゴシック" panose="020B0400000000000000" pitchFamily="50" charset="-128"/>
              <a:cs typeface="+mn-cs"/>
            </a:endParaRPr>
          </a:p>
        </p:txBody>
      </p:sp>
      <p:cxnSp>
        <p:nvCxnSpPr>
          <p:cNvPr id="104" name="直線矢印コネクタ 103">
            <a:extLst>
              <a:ext uri="{FF2B5EF4-FFF2-40B4-BE49-F238E27FC236}">
                <a16:creationId xmlns:a16="http://schemas.microsoft.com/office/drawing/2014/main" id="{9DD2D301-F873-2934-EE2A-06526F281B8D}"/>
              </a:ext>
            </a:extLst>
          </p:cNvPr>
          <p:cNvCxnSpPr>
            <a:cxnSpLocks/>
          </p:cNvCxnSpPr>
          <p:nvPr/>
        </p:nvCxnSpPr>
        <p:spPr>
          <a:xfrm flipH="1">
            <a:off x="306797" y="10501600"/>
            <a:ext cx="347740" cy="0"/>
          </a:xfrm>
          <a:prstGeom prst="straightConnector1">
            <a:avLst/>
          </a:prstGeom>
          <a:ln w="38100">
            <a:solidFill>
              <a:schemeClr val="accent2">
                <a:lumMod val="75000"/>
              </a:schemeClr>
            </a:solidFill>
            <a:tailEnd type="triangle"/>
          </a:ln>
        </p:spPr>
        <p:style>
          <a:lnRef idx="2">
            <a:schemeClr val="dk1"/>
          </a:lnRef>
          <a:fillRef idx="0">
            <a:schemeClr val="dk1"/>
          </a:fillRef>
          <a:effectRef idx="1">
            <a:schemeClr val="dk1"/>
          </a:effectRef>
          <a:fontRef idx="minor">
            <a:schemeClr val="tx1"/>
          </a:fontRef>
        </p:style>
      </p:cxnSp>
      <p:cxnSp>
        <p:nvCxnSpPr>
          <p:cNvPr id="108" name="直線コネクタ 107">
            <a:extLst>
              <a:ext uri="{FF2B5EF4-FFF2-40B4-BE49-F238E27FC236}">
                <a16:creationId xmlns:a16="http://schemas.microsoft.com/office/drawing/2014/main" id="{30DC6CAE-BDF4-096C-1E71-D78B8883FA26}"/>
              </a:ext>
            </a:extLst>
          </p:cNvPr>
          <p:cNvCxnSpPr/>
          <p:nvPr/>
        </p:nvCxnSpPr>
        <p:spPr>
          <a:xfrm flipH="1">
            <a:off x="-34082" y="5068360"/>
            <a:ext cx="1092115" cy="0"/>
          </a:xfrm>
          <a:prstGeom prst="line">
            <a:avLst/>
          </a:prstGeom>
          <a:ln w="3810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09" name="直線コネクタ 108">
            <a:extLst>
              <a:ext uri="{FF2B5EF4-FFF2-40B4-BE49-F238E27FC236}">
                <a16:creationId xmlns:a16="http://schemas.microsoft.com/office/drawing/2014/main" id="{8517D51F-D469-F83E-2B1E-53D13FC758BF}"/>
              </a:ext>
            </a:extLst>
          </p:cNvPr>
          <p:cNvCxnSpPr/>
          <p:nvPr/>
        </p:nvCxnSpPr>
        <p:spPr>
          <a:xfrm flipH="1">
            <a:off x="4138773" y="5061106"/>
            <a:ext cx="1092115" cy="0"/>
          </a:xfrm>
          <a:prstGeom prst="line">
            <a:avLst/>
          </a:prstGeom>
          <a:ln w="38100">
            <a:solidFill>
              <a:schemeClr val="bg1"/>
            </a:solidFill>
          </a:ln>
        </p:spPr>
        <p:style>
          <a:lnRef idx="2">
            <a:schemeClr val="accent1"/>
          </a:lnRef>
          <a:fillRef idx="0">
            <a:schemeClr val="accent1"/>
          </a:fillRef>
          <a:effectRef idx="1">
            <a:schemeClr val="accent1"/>
          </a:effectRef>
          <a:fontRef idx="minor">
            <a:schemeClr val="tx1"/>
          </a:fontRef>
        </p:style>
      </p:cxnSp>
      <p:grpSp>
        <p:nvGrpSpPr>
          <p:cNvPr id="111" name="グループ化 110">
            <a:extLst>
              <a:ext uri="{FF2B5EF4-FFF2-40B4-BE49-F238E27FC236}">
                <a16:creationId xmlns:a16="http://schemas.microsoft.com/office/drawing/2014/main" id="{58850D30-211F-A70F-0426-412EA3DA7ECA}"/>
              </a:ext>
            </a:extLst>
          </p:cNvPr>
          <p:cNvGrpSpPr/>
          <p:nvPr/>
        </p:nvGrpSpPr>
        <p:grpSpPr>
          <a:xfrm>
            <a:off x="2938" y="238759"/>
            <a:ext cx="5275911" cy="4876493"/>
            <a:chOff x="141317" y="193925"/>
            <a:chExt cx="5275911" cy="4876493"/>
          </a:xfrm>
        </p:grpSpPr>
        <p:grpSp>
          <p:nvGrpSpPr>
            <p:cNvPr id="112" name="グループ化 111">
              <a:extLst>
                <a:ext uri="{FF2B5EF4-FFF2-40B4-BE49-F238E27FC236}">
                  <a16:creationId xmlns:a16="http://schemas.microsoft.com/office/drawing/2014/main" id="{22DA3C34-78C0-DFA4-967B-703D8DAA69D6}"/>
                </a:ext>
              </a:extLst>
            </p:cNvPr>
            <p:cNvGrpSpPr/>
            <p:nvPr/>
          </p:nvGrpSpPr>
          <p:grpSpPr>
            <a:xfrm>
              <a:off x="1305798" y="925675"/>
              <a:ext cx="1440115" cy="1084344"/>
              <a:chOff x="-5287200" y="-94785"/>
              <a:chExt cx="1646219" cy="1239532"/>
            </a:xfrm>
          </p:grpSpPr>
          <p:sp>
            <p:nvSpPr>
              <p:cNvPr id="126" name="楕円 125">
                <a:extLst>
                  <a:ext uri="{FF2B5EF4-FFF2-40B4-BE49-F238E27FC236}">
                    <a16:creationId xmlns:a16="http://schemas.microsoft.com/office/drawing/2014/main" id="{9B4E11D3-2B73-E36F-A96A-B71F603F3F91}"/>
                  </a:ext>
                </a:extLst>
              </p:cNvPr>
              <p:cNvSpPr/>
              <p:nvPr/>
            </p:nvSpPr>
            <p:spPr>
              <a:xfrm>
                <a:off x="-4992719" y="-34549"/>
                <a:ext cx="1179296" cy="1179296"/>
              </a:xfrm>
              <a:prstGeom prst="ellipse">
                <a:avLst/>
              </a:prstGeom>
              <a:solidFill>
                <a:srgbClr val="FFDD7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7" name="図 126">
                <a:extLst>
                  <a:ext uri="{FF2B5EF4-FFF2-40B4-BE49-F238E27FC236}">
                    <a16:creationId xmlns:a16="http://schemas.microsoft.com/office/drawing/2014/main" id="{5E38E1FF-EBCA-EDF3-1447-837FDD43B7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87200" y="-94785"/>
                <a:ext cx="1646219" cy="1234665"/>
              </a:xfrm>
              <a:prstGeom prst="rect">
                <a:avLst/>
              </a:prstGeom>
            </p:spPr>
          </p:pic>
        </p:grpSp>
        <p:grpSp>
          <p:nvGrpSpPr>
            <p:cNvPr id="113" name="グループ化 112">
              <a:extLst>
                <a:ext uri="{FF2B5EF4-FFF2-40B4-BE49-F238E27FC236}">
                  <a16:creationId xmlns:a16="http://schemas.microsoft.com/office/drawing/2014/main" id="{AFDF8ED2-C9B6-BFFB-5D61-69D984A0A2F8}"/>
                </a:ext>
              </a:extLst>
            </p:cNvPr>
            <p:cNvGrpSpPr/>
            <p:nvPr/>
          </p:nvGrpSpPr>
          <p:grpSpPr>
            <a:xfrm>
              <a:off x="2307534" y="193925"/>
              <a:ext cx="1599780" cy="1199835"/>
              <a:chOff x="-3776215" y="-307221"/>
              <a:chExt cx="1828736" cy="1371552"/>
            </a:xfrm>
          </p:grpSpPr>
          <p:sp>
            <p:nvSpPr>
              <p:cNvPr id="124" name="楕円 123">
                <a:extLst>
                  <a:ext uri="{FF2B5EF4-FFF2-40B4-BE49-F238E27FC236}">
                    <a16:creationId xmlns:a16="http://schemas.microsoft.com/office/drawing/2014/main" id="{3643ED58-80F4-6CA0-196A-BF7B90B84FC8}"/>
                  </a:ext>
                </a:extLst>
              </p:cNvPr>
              <p:cNvSpPr/>
              <p:nvPr/>
            </p:nvSpPr>
            <p:spPr>
              <a:xfrm>
                <a:off x="-3458048" y="-151269"/>
                <a:ext cx="1179296" cy="1179296"/>
              </a:xfrm>
              <a:prstGeom prst="ellipse">
                <a:avLst/>
              </a:prstGeom>
              <a:solidFill>
                <a:srgbClr val="FFDD7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5" name="図 124">
                <a:extLst>
                  <a:ext uri="{FF2B5EF4-FFF2-40B4-BE49-F238E27FC236}">
                    <a16:creationId xmlns:a16="http://schemas.microsoft.com/office/drawing/2014/main" id="{54F05780-D50E-236E-0B28-C5FA578E69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76215" y="-307221"/>
                <a:ext cx="1828736" cy="1371552"/>
              </a:xfrm>
              <a:prstGeom prst="rect">
                <a:avLst/>
              </a:prstGeom>
            </p:spPr>
          </p:pic>
        </p:grpSp>
        <p:grpSp>
          <p:nvGrpSpPr>
            <p:cNvPr id="114" name="グループ化 113">
              <a:extLst>
                <a:ext uri="{FF2B5EF4-FFF2-40B4-BE49-F238E27FC236}">
                  <a16:creationId xmlns:a16="http://schemas.microsoft.com/office/drawing/2014/main" id="{CBCD24BC-3A22-9E84-0472-A9E0CED0F408}"/>
                </a:ext>
              </a:extLst>
            </p:cNvPr>
            <p:cNvGrpSpPr/>
            <p:nvPr/>
          </p:nvGrpSpPr>
          <p:grpSpPr>
            <a:xfrm>
              <a:off x="4274358" y="1410143"/>
              <a:ext cx="1136225" cy="1241477"/>
              <a:chOff x="-5016147" y="-338217"/>
              <a:chExt cx="1298838" cy="1419153"/>
            </a:xfrm>
          </p:grpSpPr>
          <p:sp>
            <p:nvSpPr>
              <p:cNvPr id="122" name="楕円 121">
                <a:extLst>
                  <a:ext uri="{FF2B5EF4-FFF2-40B4-BE49-F238E27FC236}">
                    <a16:creationId xmlns:a16="http://schemas.microsoft.com/office/drawing/2014/main" id="{C934260A-93A6-88BA-0199-B463D505B073}"/>
                  </a:ext>
                </a:extLst>
              </p:cNvPr>
              <p:cNvSpPr/>
              <p:nvPr/>
            </p:nvSpPr>
            <p:spPr>
              <a:xfrm>
                <a:off x="-5016147" y="-98360"/>
                <a:ext cx="1179296" cy="1179296"/>
              </a:xfrm>
              <a:prstGeom prst="ellipse">
                <a:avLst/>
              </a:prstGeom>
              <a:solidFill>
                <a:srgbClr val="FFDD7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3" name="図 122">
                <a:extLst>
                  <a:ext uri="{FF2B5EF4-FFF2-40B4-BE49-F238E27FC236}">
                    <a16:creationId xmlns:a16="http://schemas.microsoft.com/office/drawing/2014/main" id="{ED062475-AA74-5668-E470-31318CE6B5BF}"/>
                  </a:ext>
                </a:extLst>
              </p:cNvPr>
              <p:cNvPicPr>
                <a:picLocks noChangeAspect="1"/>
              </p:cNvPicPr>
              <p:nvPr/>
            </p:nvPicPr>
            <p:blipFill>
              <a:blip r:embed="rId5">
                <a:extLst>
                  <a:ext uri="{28A0092B-C50C-407E-A947-70E740481C1C}">
                    <a14:useLocalDpi xmlns:a14="http://schemas.microsoft.com/office/drawing/2010/main" val="0"/>
                  </a:ext>
                </a:extLst>
              </a:blip>
              <a:srcRect l="53100" t="10923" b="6602"/>
              <a:stretch>
                <a:fillRect/>
              </a:stretch>
            </p:blipFill>
            <p:spPr>
              <a:xfrm>
                <a:off x="-4777452" y="-338217"/>
                <a:ext cx="1060143" cy="1398210"/>
              </a:xfrm>
              <a:prstGeom prst="rect">
                <a:avLst/>
              </a:prstGeom>
            </p:spPr>
          </p:pic>
        </p:grpSp>
        <p:grpSp>
          <p:nvGrpSpPr>
            <p:cNvPr id="115" name="グループ化 114">
              <a:extLst>
                <a:ext uri="{FF2B5EF4-FFF2-40B4-BE49-F238E27FC236}">
                  <a16:creationId xmlns:a16="http://schemas.microsoft.com/office/drawing/2014/main" id="{20E9C8A9-64AD-DDA1-9148-E8174AC36E83}"/>
                </a:ext>
              </a:extLst>
            </p:cNvPr>
            <p:cNvGrpSpPr/>
            <p:nvPr/>
          </p:nvGrpSpPr>
          <p:grpSpPr>
            <a:xfrm>
              <a:off x="141317" y="893713"/>
              <a:ext cx="1169158" cy="1297580"/>
              <a:chOff x="-6693447" y="-333382"/>
              <a:chExt cx="1336485" cy="1483286"/>
            </a:xfrm>
          </p:grpSpPr>
          <p:sp>
            <p:nvSpPr>
              <p:cNvPr id="120" name="楕円 119">
                <a:extLst>
                  <a:ext uri="{FF2B5EF4-FFF2-40B4-BE49-F238E27FC236}">
                    <a16:creationId xmlns:a16="http://schemas.microsoft.com/office/drawing/2014/main" id="{2F68DD9E-BED4-89E5-2028-D943732E81D9}"/>
                  </a:ext>
                </a:extLst>
              </p:cNvPr>
              <p:cNvSpPr/>
              <p:nvPr/>
            </p:nvSpPr>
            <p:spPr>
              <a:xfrm>
                <a:off x="-6536258" y="-76777"/>
                <a:ext cx="1179296" cy="1179296"/>
              </a:xfrm>
              <a:prstGeom prst="ellipse">
                <a:avLst/>
              </a:prstGeom>
              <a:solidFill>
                <a:srgbClr val="FFDD7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1" name="図 120">
                <a:extLst>
                  <a:ext uri="{FF2B5EF4-FFF2-40B4-BE49-F238E27FC236}">
                    <a16:creationId xmlns:a16="http://schemas.microsoft.com/office/drawing/2014/main" id="{51CBBB19-4D70-BB29-0411-5E0211B18AB2}"/>
                  </a:ext>
                </a:extLst>
              </p:cNvPr>
              <p:cNvPicPr>
                <a:picLocks noChangeAspect="1"/>
              </p:cNvPicPr>
              <p:nvPr/>
            </p:nvPicPr>
            <p:blipFill>
              <a:blip r:embed="rId5">
                <a:extLst>
                  <a:ext uri="{28A0092B-C50C-407E-A947-70E740481C1C}">
                    <a14:useLocalDpi xmlns:a14="http://schemas.microsoft.com/office/drawing/2010/main" val="0"/>
                  </a:ext>
                </a:extLst>
              </a:blip>
              <a:srcRect l="-544" t="8763" r="48373" b="3744"/>
              <a:stretch>
                <a:fillRect/>
              </a:stretch>
            </p:blipFill>
            <p:spPr>
              <a:xfrm>
                <a:off x="-6693447" y="-333382"/>
                <a:ext cx="1179296" cy="1483286"/>
              </a:xfrm>
              <a:prstGeom prst="rect">
                <a:avLst/>
              </a:prstGeom>
            </p:spPr>
          </p:pic>
        </p:grpSp>
        <p:sp>
          <p:nvSpPr>
            <p:cNvPr id="116" name="楕円 115">
              <a:extLst>
                <a:ext uri="{FF2B5EF4-FFF2-40B4-BE49-F238E27FC236}">
                  <a16:creationId xmlns:a16="http://schemas.microsoft.com/office/drawing/2014/main" id="{61063577-B48B-7145-C2F2-C48A3E377A46}"/>
                </a:ext>
              </a:extLst>
            </p:cNvPr>
            <p:cNvSpPr/>
            <p:nvPr/>
          </p:nvSpPr>
          <p:spPr>
            <a:xfrm>
              <a:off x="4464119" y="3619500"/>
              <a:ext cx="673804" cy="673804"/>
            </a:xfrm>
            <a:prstGeom prst="ellipse">
              <a:avLst/>
            </a:prstGeom>
            <a:solidFill>
              <a:srgbClr val="FFDD7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7" name="楕円 116">
              <a:extLst>
                <a:ext uri="{FF2B5EF4-FFF2-40B4-BE49-F238E27FC236}">
                  <a16:creationId xmlns:a16="http://schemas.microsoft.com/office/drawing/2014/main" id="{AE04A987-A515-DFAD-1AF7-9EB7833251F4}"/>
                </a:ext>
              </a:extLst>
            </p:cNvPr>
            <p:cNvSpPr/>
            <p:nvPr/>
          </p:nvSpPr>
          <p:spPr>
            <a:xfrm>
              <a:off x="2772785" y="1520307"/>
              <a:ext cx="343637" cy="343637"/>
            </a:xfrm>
            <a:prstGeom prst="ellipse">
              <a:avLst/>
            </a:prstGeom>
            <a:solidFill>
              <a:srgbClr val="FFDD7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8" name="楕円 117">
              <a:extLst>
                <a:ext uri="{FF2B5EF4-FFF2-40B4-BE49-F238E27FC236}">
                  <a16:creationId xmlns:a16="http://schemas.microsoft.com/office/drawing/2014/main" id="{F89B3290-F000-6793-483F-CA51FCC8AD72}"/>
                </a:ext>
              </a:extLst>
            </p:cNvPr>
            <p:cNvSpPr/>
            <p:nvPr/>
          </p:nvSpPr>
          <p:spPr>
            <a:xfrm>
              <a:off x="352775" y="3689874"/>
              <a:ext cx="343637" cy="343637"/>
            </a:xfrm>
            <a:prstGeom prst="ellipse">
              <a:avLst/>
            </a:prstGeom>
            <a:solidFill>
              <a:srgbClr val="FFDD7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9" name="図 118">
              <a:extLst>
                <a:ext uri="{FF2B5EF4-FFF2-40B4-BE49-F238E27FC236}">
                  <a16:creationId xmlns:a16="http://schemas.microsoft.com/office/drawing/2014/main" id="{8B0C2B9F-83FD-A86C-EF1B-E4EC3755E61A}"/>
                </a:ext>
              </a:extLst>
            </p:cNvPr>
            <p:cNvPicPr>
              <a:picLocks noChangeAspect="1"/>
            </p:cNvPicPr>
            <p:nvPr/>
          </p:nvPicPr>
          <p:blipFill>
            <a:blip r:embed="rId6">
              <a:extLst>
                <a:ext uri="{28A0092B-C50C-407E-A947-70E740481C1C}">
                  <a14:useLocalDpi xmlns:a14="http://schemas.microsoft.com/office/drawing/2010/main" val="0"/>
                </a:ext>
              </a:extLst>
            </a:blip>
            <a:srcRect t="11984"/>
            <a:stretch>
              <a:fillRect/>
            </a:stretch>
          </p:blipFill>
          <p:spPr>
            <a:xfrm>
              <a:off x="262425" y="1667610"/>
              <a:ext cx="5154803" cy="3402808"/>
            </a:xfrm>
            <a:prstGeom prst="rect">
              <a:avLst/>
            </a:prstGeom>
          </p:spPr>
        </p:pic>
      </p:grpSp>
      <p:sp>
        <p:nvSpPr>
          <p:cNvPr id="130" name="二等辺三角形 129">
            <a:extLst>
              <a:ext uri="{FF2B5EF4-FFF2-40B4-BE49-F238E27FC236}">
                <a16:creationId xmlns:a16="http://schemas.microsoft.com/office/drawing/2014/main" id="{5035B7EC-7CE3-88D0-6FFA-E225600A46E8}"/>
              </a:ext>
            </a:extLst>
          </p:cNvPr>
          <p:cNvSpPr/>
          <p:nvPr/>
        </p:nvSpPr>
        <p:spPr>
          <a:xfrm rot="10800000" flipV="1">
            <a:off x="5279932" y="8415756"/>
            <a:ext cx="2276805" cy="2300251"/>
          </a:xfrm>
          <a:prstGeom prst="triangle">
            <a:avLst>
              <a:gd name="adj" fmla="val 0"/>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26330213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97A974-BB56-34B8-0859-33452DAF0C10}"/>
            </a:ext>
          </a:extLst>
        </p:cNvPr>
        <p:cNvGrpSpPr/>
        <p:nvPr/>
      </p:nvGrpSpPr>
      <p:grpSpPr>
        <a:xfrm>
          <a:off x="0" y="0"/>
          <a:ext cx="0" cy="0"/>
          <a:chOff x="0" y="0"/>
          <a:chExt cx="0" cy="0"/>
        </a:xfrm>
      </p:grpSpPr>
      <p:pic>
        <p:nvPicPr>
          <p:cNvPr id="11" name="グラフィックス 10">
            <a:extLst>
              <a:ext uri="{FF2B5EF4-FFF2-40B4-BE49-F238E27FC236}">
                <a16:creationId xmlns:a16="http://schemas.microsoft.com/office/drawing/2014/main" id="{D052F1FA-F4EB-3315-53C8-966CCC673FF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737980" y="4592316"/>
            <a:ext cx="3734265" cy="2793834"/>
          </a:xfrm>
          <a:prstGeom prst="rect">
            <a:avLst/>
          </a:prstGeom>
        </p:spPr>
      </p:pic>
      <p:sp>
        <p:nvSpPr>
          <p:cNvPr id="254" name="正方形/長方形 253">
            <a:extLst>
              <a:ext uri="{FF2B5EF4-FFF2-40B4-BE49-F238E27FC236}">
                <a16:creationId xmlns:a16="http://schemas.microsoft.com/office/drawing/2014/main" id="{85C020EC-44DB-F281-E08A-91AC48225E40}"/>
              </a:ext>
            </a:extLst>
          </p:cNvPr>
          <p:cNvSpPr/>
          <p:nvPr/>
        </p:nvSpPr>
        <p:spPr>
          <a:xfrm>
            <a:off x="0" y="10084843"/>
            <a:ext cx="7559675" cy="618270"/>
          </a:xfrm>
          <a:prstGeom prst="rect">
            <a:avLst/>
          </a:prstGeom>
          <a:solidFill>
            <a:srgbClr val="FFDD7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1" name="グループ化 30">
            <a:extLst>
              <a:ext uri="{FF2B5EF4-FFF2-40B4-BE49-F238E27FC236}">
                <a16:creationId xmlns:a16="http://schemas.microsoft.com/office/drawing/2014/main" id="{ABDD1755-8ECD-2B82-AB76-49E3828B6ED4}"/>
              </a:ext>
            </a:extLst>
          </p:cNvPr>
          <p:cNvGrpSpPr/>
          <p:nvPr/>
        </p:nvGrpSpPr>
        <p:grpSpPr>
          <a:xfrm>
            <a:off x="0" y="0"/>
            <a:ext cx="7559675" cy="2259203"/>
            <a:chOff x="0" y="0"/>
            <a:chExt cx="7559675" cy="2259203"/>
          </a:xfrm>
        </p:grpSpPr>
        <p:sp>
          <p:nvSpPr>
            <p:cNvPr id="29" name="正方形/長方形 28">
              <a:extLst>
                <a:ext uri="{FF2B5EF4-FFF2-40B4-BE49-F238E27FC236}">
                  <a16:creationId xmlns:a16="http://schemas.microsoft.com/office/drawing/2014/main" id="{B36FBDAD-4C47-BAE5-8E19-C662D7EC7131}"/>
                </a:ext>
              </a:extLst>
            </p:cNvPr>
            <p:cNvSpPr/>
            <p:nvPr/>
          </p:nvSpPr>
          <p:spPr>
            <a:xfrm>
              <a:off x="0" y="0"/>
              <a:ext cx="7559675" cy="2259203"/>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ptos" panose="02110004020202020204"/>
                <a:ea typeface="游ゴシック" panose="020B0400000000000000" pitchFamily="50" charset="-128"/>
                <a:cs typeface="+mn-cs"/>
              </a:endParaRPr>
            </a:p>
          </p:txBody>
        </p:sp>
        <p:sp>
          <p:nvSpPr>
            <p:cNvPr id="30" name="四角形: 角を丸くする 29">
              <a:extLst>
                <a:ext uri="{FF2B5EF4-FFF2-40B4-BE49-F238E27FC236}">
                  <a16:creationId xmlns:a16="http://schemas.microsoft.com/office/drawing/2014/main" id="{2389167F-43E6-4902-5208-E0B3A0443D20}"/>
                </a:ext>
              </a:extLst>
            </p:cNvPr>
            <p:cNvSpPr/>
            <p:nvPr/>
          </p:nvSpPr>
          <p:spPr>
            <a:xfrm>
              <a:off x="188684" y="580450"/>
              <a:ext cx="7166475" cy="1542992"/>
            </a:xfrm>
            <a:prstGeom prst="roundRect">
              <a:avLst>
                <a:gd name="adj" fmla="val 6922"/>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ptos" panose="02110004020202020204"/>
                <a:ea typeface="游ゴシック" panose="020B0400000000000000" pitchFamily="50" charset="-128"/>
                <a:cs typeface="+mn-cs"/>
              </a:endParaRPr>
            </a:p>
          </p:txBody>
        </p:sp>
      </p:grpSp>
      <p:cxnSp>
        <p:nvCxnSpPr>
          <p:cNvPr id="13" name="直線コネクタ 12">
            <a:extLst>
              <a:ext uri="{FF2B5EF4-FFF2-40B4-BE49-F238E27FC236}">
                <a16:creationId xmlns:a16="http://schemas.microsoft.com/office/drawing/2014/main" id="{1393B16E-2A4A-A93F-BD80-0076378B5B57}"/>
              </a:ext>
            </a:extLst>
          </p:cNvPr>
          <p:cNvCxnSpPr/>
          <p:nvPr/>
        </p:nvCxnSpPr>
        <p:spPr>
          <a:xfrm>
            <a:off x="309309" y="9358122"/>
            <a:ext cx="6941057" cy="0"/>
          </a:xfrm>
          <a:prstGeom prst="line">
            <a:avLst/>
          </a:prstGeom>
          <a:ln w="19050">
            <a:solidFill>
              <a:schemeClr val="tx1"/>
            </a:solidFill>
            <a:prstDash val="sysDot"/>
          </a:ln>
        </p:spPr>
        <p:style>
          <a:lnRef idx="2">
            <a:schemeClr val="accent1"/>
          </a:lnRef>
          <a:fillRef idx="0">
            <a:schemeClr val="accent1"/>
          </a:fillRef>
          <a:effectRef idx="1">
            <a:schemeClr val="accent1"/>
          </a:effectRef>
          <a:fontRef idx="minor">
            <a:schemeClr val="tx1"/>
          </a:fontRef>
        </p:style>
      </p:cxnSp>
      <p:pic>
        <p:nvPicPr>
          <p:cNvPr id="17" name="図 16" descr="テキスト&#10;&#10;AI 生成コンテンツは誤りを含む可能性があります。">
            <a:extLst>
              <a:ext uri="{FF2B5EF4-FFF2-40B4-BE49-F238E27FC236}">
                <a16:creationId xmlns:a16="http://schemas.microsoft.com/office/drawing/2014/main" id="{C610703A-6C2A-A30A-D2BB-B8A2167CF7B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732" y="9469949"/>
            <a:ext cx="1241452" cy="429068"/>
          </a:xfrm>
          <a:prstGeom prst="rect">
            <a:avLst/>
          </a:prstGeom>
        </p:spPr>
      </p:pic>
      <p:grpSp>
        <p:nvGrpSpPr>
          <p:cNvPr id="4" name="グループ化 3">
            <a:extLst>
              <a:ext uri="{FF2B5EF4-FFF2-40B4-BE49-F238E27FC236}">
                <a16:creationId xmlns:a16="http://schemas.microsoft.com/office/drawing/2014/main" id="{2787A313-A84C-3E3D-3756-426E9CE1659A}"/>
              </a:ext>
            </a:extLst>
          </p:cNvPr>
          <p:cNvGrpSpPr/>
          <p:nvPr/>
        </p:nvGrpSpPr>
        <p:grpSpPr>
          <a:xfrm>
            <a:off x="2084585" y="9392591"/>
            <a:ext cx="5088944" cy="683141"/>
            <a:chOff x="2084585" y="9869230"/>
            <a:chExt cx="5088944" cy="683141"/>
          </a:xfrm>
        </p:grpSpPr>
        <p:sp>
          <p:nvSpPr>
            <p:cNvPr id="18" name="テキスト ボックス 17">
              <a:extLst>
                <a:ext uri="{FF2B5EF4-FFF2-40B4-BE49-F238E27FC236}">
                  <a16:creationId xmlns:a16="http://schemas.microsoft.com/office/drawing/2014/main" id="{C7F5E8E8-410A-1ED8-DA1B-C62CC9DBE837}"/>
                </a:ext>
              </a:extLst>
            </p:cNvPr>
            <p:cNvSpPr txBox="1"/>
            <p:nvPr/>
          </p:nvSpPr>
          <p:spPr>
            <a:xfrm>
              <a:off x="2084585" y="9965582"/>
              <a:ext cx="1590293" cy="500906"/>
            </a:xfrm>
            <a:prstGeom prst="rect">
              <a:avLst/>
            </a:prstGeom>
            <a:noFill/>
            <a:ln>
              <a:noFill/>
            </a:ln>
          </p:spPr>
          <p:txBody>
            <a:bodyPr wrap="square" lIns="0" tIns="0" rIns="0" bIns="0" rtlCol="0">
              <a:spAutoFit/>
            </a:bodyPr>
            <a:lstStyle/>
            <a:p>
              <a:pPr marL="0" marR="0" lvl="0" indent="0" algn="just" defTabSz="457200" rtl="0" eaLnBrk="1" fontAlgn="auto" latinLnBrk="0" hangingPunct="1">
                <a:lnSpc>
                  <a:spcPct val="114000"/>
                </a:lnSpc>
                <a:spcBef>
                  <a:spcPts val="0"/>
                </a:spcBef>
                <a:spcAft>
                  <a:spcPts val="0"/>
                </a:spcAft>
                <a:buClrTx/>
                <a:buSzTx/>
                <a:buFontTx/>
                <a:buNone/>
                <a:tabLst/>
                <a:defRPr/>
              </a:pPr>
              <a:r>
                <a:rPr kumimoji="0" lang="ja-JP" altLang="en-US" sz="1000" b="1" i="0" u="none" strike="noStrike" kern="1200" cap="none" spc="0" normalizeH="0" baseline="0" noProof="0" dirty="0">
                  <a:ln>
                    <a:noFill/>
                  </a:ln>
                  <a:solidFill>
                    <a:schemeClr val="bg2">
                      <a:lumMod val="25000"/>
                    </a:schemeClr>
                  </a:solidFill>
                  <a:effectLst/>
                  <a:uLnTx/>
                  <a:uFillTx/>
                  <a:latin typeface="BIZ UDPGothic" panose="020B0400000000000000" pitchFamily="34" charset="-128"/>
                  <a:ea typeface="BIZ UDPGothic" panose="020B0400000000000000" pitchFamily="34" charset="-128"/>
                  <a:cs typeface="+mn-cs"/>
                </a:rPr>
                <a:t>こども家庭庁ホームページ</a:t>
              </a:r>
            </a:p>
            <a:p>
              <a:pPr marL="0" marR="0" lvl="0" indent="0" algn="just" defTabSz="457200" rtl="0" eaLnBrk="1" fontAlgn="auto" latinLnBrk="0" hangingPunct="1">
                <a:lnSpc>
                  <a:spcPct val="114000"/>
                </a:lnSpc>
                <a:spcBef>
                  <a:spcPts val="0"/>
                </a:spcBef>
                <a:spcAft>
                  <a:spcPts val="0"/>
                </a:spcAft>
                <a:buClrTx/>
                <a:buSzTx/>
                <a:buFontTx/>
                <a:buNone/>
                <a:tabLst/>
                <a:defRPr/>
              </a:pPr>
              <a:r>
                <a:rPr kumimoji="0" lang="ja-JP" altLang="en-US" sz="1000" b="1" i="0" u="none" strike="noStrike" kern="1200" cap="none" spc="0" normalizeH="0" baseline="0" noProof="0" dirty="0">
                  <a:ln>
                    <a:noFill/>
                  </a:ln>
                  <a:solidFill>
                    <a:schemeClr val="bg2">
                      <a:lumMod val="25000"/>
                    </a:schemeClr>
                  </a:solidFill>
                  <a:effectLst/>
                  <a:uLnTx/>
                  <a:uFillTx/>
                  <a:latin typeface="BIZ UDPGothic" panose="020B0400000000000000" pitchFamily="34" charset="-128"/>
                  <a:ea typeface="BIZ UDPGothic" panose="020B0400000000000000" pitchFamily="34" charset="-128"/>
                  <a:cs typeface="+mn-cs"/>
                </a:rPr>
                <a:t>「子ども・子育て支援金</a:t>
              </a:r>
              <a:endParaRPr kumimoji="0" lang="en-US" altLang="ja-JP" sz="1000" b="1" i="0" u="none" strike="noStrike" kern="1200" cap="none" spc="0" normalizeH="0" baseline="0" noProof="0" dirty="0">
                <a:ln>
                  <a:noFill/>
                </a:ln>
                <a:solidFill>
                  <a:schemeClr val="bg2">
                    <a:lumMod val="25000"/>
                  </a:schemeClr>
                </a:solidFill>
                <a:effectLst/>
                <a:uLnTx/>
                <a:uFillTx/>
                <a:latin typeface="BIZ UDPGothic" panose="020B0400000000000000" pitchFamily="34" charset="-128"/>
                <a:ea typeface="BIZ UDPGothic" panose="020B0400000000000000" pitchFamily="34" charset="-128"/>
                <a:cs typeface="+mn-cs"/>
              </a:endParaRPr>
            </a:p>
            <a:p>
              <a:pPr marL="0" marR="0" lvl="0" indent="0" algn="just" defTabSz="457200" rtl="0" eaLnBrk="1" fontAlgn="auto" latinLnBrk="0" hangingPunct="1">
                <a:lnSpc>
                  <a:spcPct val="114000"/>
                </a:lnSpc>
                <a:spcBef>
                  <a:spcPts val="0"/>
                </a:spcBef>
                <a:spcAft>
                  <a:spcPts val="0"/>
                </a:spcAft>
                <a:buClrTx/>
                <a:buSzTx/>
                <a:buFontTx/>
                <a:buNone/>
                <a:tabLst/>
                <a:defRPr/>
              </a:pPr>
              <a:r>
                <a:rPr kumimoji="0" lang="ja-JP" altLang="en-US" sz="1000" b="1" i="0" u="none" strike="noStrike" kern="1200" cap="none" spc="0" normalizeH="0" baseline="0" noProof="0" dirty="0">
                  <a:ln>
                    <a:noFill/>
                  </a:ln>
                  <a:solidFill>
                    <a:schemeClr val="bg2">
                      <a:lumMod val="25000"/>
                    </a:schemeClr>
                  </a:solidFill>
                  <a:effectLst/>
                  <a:uLnTx/>
                  <a:uFillTx/>
                  <a:latin typeface="BIZ UDPGothic" panose="020B0400000000000000" pitchFamily="34" charset="-128"/>
                  <a:ea typeface="BIZ UDPGothic" panose="020B0400000000000000" pitchFamily="34" charset="-128"/>
                  <a:cs typeface="+mn-cs"/>
                </a:rPr>
                <a:t>　制度について」</a:t>
              </a:r>
              <a:endParaRPr kumimoji="0" lang="ja-JP" altLang="en-US" sz="1000" b="0" i="0" u="none" strike="noStrike" kern="1200" cap="none" spc="0" normalizeH="0" baseline="0" noProof="0" dirty="0">
                <a:ln>
                  <a:noFill/>
                </a:ln>
                <a:solidFill>
                  <a:schemeClr val="bg2">
                    <a:lumMod val="25000"/>
                  </a:schemeClr>
                </a:solidFill>
                <a:effectLst/>
                <a:uLnTx/>
                <a:uFillTx/>
                <a:latin typeface="BIZ UDPGothic" panose="020B0400000000000000" pitchFamily="34" charset="-128"/>
                <a:ea typeface="BIZ UDPGothic" panose="020B0400000000000000" pitchFamily="34" charset="-128"/>
                <a:cs typeface="+mn-cs"/>
              </a:endParaRPr>
            </a:p>
          </p:txBody>
        </p:sp>
        <p:sp>
          <p:nvSpPr>
            <p:cNvPr id="19" name="テキスト ボックス 18">
              <a:extLst>
                <a:ext uri="{FF2B5EF4-FFF2-40B4-BE49-F238E27FC236}">
                  <a16:creationId xmlns:a16="http://schemas.microsoft.com/office/drawing/2014/main" id="{8D0236D4-2CEC-77BD-770B-7C040AC3D0BC}"/>
                </a:ext>
              </a:extLst>
            </p:cNvPr>
            <p:cNvSpPr txBox="1"/>
            <p:nvPr/>
          </p:nvSpPr>
          <p:spPr>
            <a:xfrm>
              <a:off x="4672948" y="9946532"/>
              <a:ext cx="1686262" cy="500906"/>
            </a:xfrm>
            <a:prstGeom prst="rect">
              <a:avLst/>
            </a:prstGeom>
            <a:noFill/>
            <a:ln>
              <a:noFill/>
            </a:ln>
          </p:spPr>
          <p:txBody>
            <a:bodyPr wrap="square" lIns="0" tIns="0" rIns="0" bIns="0" rtlCol="0">
              <a:spAutoFit/>
            </a:bodyPr>
            <a:lstStyle/>
            <a:p>
              <a:pPr marL="0" marR="0" lvl="0" indent="0" algn="just" defTabSz="457200" rtl="0" eaLnBrk="1" fontAlgn="auto" latinLnBrk="0" hangingPunct="1">
                <a:lnSpc>
                  <a:spcPct val="114000"/>
                </a:lnSpc>
                <a:spcBef>
                  <a:spcPts val="0"/>
                </a:spcBef>
                <a:spcAft>
                  <a:spcPts val="0"/>
                </a:spcAft>
                <a:buClrTx/>
                <a:buSzTx/>
                <a:buFontTx/>
                <a:buNone/>
                <a:tabLst/>
                <a:defRPr/>
              </a:pPr>
              <a:r>
                <a:rPr kumimoji="0" lang="ja-JP" altLang="en-US" sz="1000" b="1" i="0" u="none" strike="noStrike" kern="1200" cap="none" spc="0" normalizeH="0" baseline="0" noProof="0" dirty="0">
                  <a:ln>
                    <a:noFill/>
                  </a:ln>
                  <a:solidFill>
                    <a:schemeClr val="bg2">
                      <a:lumMod val="25000"/>
                    </a:schemeClr>
                  </a:solidFill>
                  <a:effectLst/>
                  <a:uLnTx/>
                  <a:uFillTx/>
                  <a:latin typeface="BIZ UDPGothic" panose="020B0400000000000000" pitchFamily="34" charset="-128"/>
                  <a:ea typeface="BIZ UDPGothic" panose="020B0400000000000000" pitchFamily="34" charset="-128"/>
                  <a:cs typeface="+mn-cs"/>
                </a:rPr>
                <a:t>こども家庭庁公式</a:t>
              </a:r>
              <a:r>
                <a:rPr kumimoji="0" lang="en-US" altLang="ja-JP" sz="1000" b="1" i="0" u="none" strike="noStrike" kern="1200" cap="none" spc="0" normalizeH="0" baseline="0" noProof="0" dirty="0">
                  <a:ln>
                    <a:noFill/>
                  </a:ln>
                  <a:solidFill>
                    <a:schemeClr val="bg2">
                      <a:lumMod val="25000"/>
                    </a:schemeClr>
                  </a:solidFill>
                  <a:effectLst/>
                  <a:uLnTx/>
                  <a:uFillTx/>
                  <a:latin typeface="BIZ UDPGothic" panose="020B0400000000000000" pitchFamily="34" charset="-128"/>
                  <a:ea typeface="BIZ UDPGothic" panose="020B0400000000000000" pitchFamily="34" charset="-128"/>
                  <a:cs typeface="+mn-cs"/>
                </a:rPr>
                <a:t>note</a:t>
              </a:r>
            </a:p>
            <a:p>
              <a:pPr marL="0" marR="0" lvl="0" indent="0" algn="just" defTabSz="457200" rtl="0" eaLnBrk="1" fontAlgn="auto" latinLnBrk="0" hangingPunct="1">
                <a:lnSpc>
                  <a:spcPct val="114000"/>
                </a:lnSpc>
                <a:spcBef>
                  <a:spcPts val="0"/>
                </a:spcBef>
                <a:spcAft>
                  <a:spcPts val="0"/>
                </a:spcAft>
                <a:buClrTx/>
                <a:buSzTx/>
                <a:buFontTx/>
                <a:buNone/>
                <a:tabLst/>
                <a:defRPr/>
              </a:pPr>
              <a:r>
                <a:rPr kumimoji="0" lang="ja-JP" altLang="en-US" sz="1000" b="1" i="0" u="none" strike="noStrike" kern="1200" cap="none" spc="0" normalizeH="0" baseline="0" noProof="0" dirty="0">
                  <a:ln>
                    <a:noFill/>
                  </a:ln>
                  <a:solidFill>
                    <a:schemeClr val="bg2">
                      <a:lumMod val="25000"/>
                    </a:schemeClr>
                  </a:solidFill>
                  <a:effectLst/>
                  <a:uLnTx/>
                  <a:uFillTx/>
                  <a:latin typeface="BIZ UDPGothic" panose="020B0400000000000000" pitchFamily="34" charset="-128"/>
                  <a:ea typeface="BIZ UDPGothic" panose="020B0400000000000000" pitchFamily="34" charset="-128"/>
                  <a:cs typeface="+mn-cs"/>
                </a:rPr>
                <a:t>「最近話題の「子ども・子育て</a:t>
              </a:r>
              <a:endParaRPr kumimoji="0" lang="en-US" altLang="ja-JP" sz="1000" b="1" i="0" u="none" strike="noStrike" kern="1200" cap="none" spc="0" normalizeH="0" baseline="0" noProof="0" dirty="0">
                <a:ln>
                  <a:noFill/>
                </a:ln>
                <a:solidFill>
                  <a:schemeClr val="bg2">
                    <a:lumMod val="25000"/>
                  </a:schemeClr>
                </a:solidFill>
                <a:effectLst/>
                <a:uLnTx/>
                <a:uFillTx/>
                <a:latin typeface="BIZ UDPGothic" panose="020B0400000000000000" pitchFamily="34" charset="-128"/>
                <a:ea typeface="BIZ UDPGothic" panose="020B0400000000000000" pitchFamily="34" charset="-128"/>
                <a:cs typeface="+mn-cs"/>
              </a:endParaRPr>
            </a:p>
            <a:p>
              <a:pPr marL="0" marR="0" lvl="0" indent="0" algn="just" defTabSz="457200" rtl="0" eaLnBrk="1" fontAlgn="auto" latinLnBrk="0" hangingPunct="1">
                <a:lnSpc>
                  <a:spcPct val="114000"/>
                </a:lnSpc>
                <a:spcBef>
                  <a:spcPts val="0"/>
                </a:spcBef>
                <a:spcAft>
                  <a:spcPts val="0"/>
                </a:spcAft>
                <a:buClrTx/>
                <a:buSzTx/>
                <a:buFontTx/>
                <a:buNone/>
                <a:tabLst/>
                <a:defRPr/>
              </a:pPr>
              <a:r>
                <a:rPr kumimoji="0" lang="ja-JP" altLang="en-US" sz="1000" b="1" i="0" u="none" strike="noStrike" kern="1200" cap="none" spc="0" normalizeH="0" baseline="0" noProof="0" dirty="0">
                  <a:ln>
                    <a:noFill/>
                  </a:ln>
                  <a:solidFill>
                    <a:schemeClr val="bg2">
                      <a:lumMod val="25000"/>
                    </a:schemeClr>
                  </a:solidFill>
                  <a:effectLst/>
                  <a:uLnTx/>
                  <a:uFillTx/>
                  <a:latin typeface="BIZ UDPGothic" panose="020B0400000000000000" pitchFamily="34" charset="-128"/>
                  <a:ea typeface="BIZ UDPGothic" panose="020B0400000000000000" pitchFamily="34" charset="-128"/>
                  <a:cs typeface="+mn-cs"/>
                </a:rPr>
                <a:t>　支援金制度」について」</a:t>
              </a:r>
              <a:endParaRPr kumimoji="0" lang="ja-JP" altLang="en-US" sz="1000" b="0" i="0" u="none" strike="noStrike" kern="1200" cap="none" spc="0" normalizeH="0" baseline="0" noProof="0" dirty="0">
                <a:ln>
                  <a:noFill/>
                </a:ln>
                <a:solidFill>
                  <a:schemeClr val="bg2">
                    <a:lumMod val="25000"/>
                  </a:schemeClr>
                </a:solidFill>
                <a:effectLst/>
                <a:uLnTx/>
                <a:uFillTx/>
                <a:latin typeface="BIZ UDPGothic" panose="020B0400000000000000" pitchFamily="34" charset="-128"/>
                <a:ea typeface="BIZ UDPGothic" panose="020B0400000000000000" pitchFamily="34" charset="-128"/>
                <a:cs typeface="+mn-cs"/>
              </a:endParaRPr>
            </a:p>
          </p:txBody>
        </p:sp>
        <p:pic>
          <p:nvPicPr>
            <p:cNvPr id="21" name="図 20" descr="QR コード&#10;&#10;AI 生成コンテンツは誤りを含む可能性があります。">
              <a:extLst>
                <a:ext uri="{FF2B5EF4-FFF2-40B4-BE49-F238E27FC236}">
                  <a16:creationId xmlns:a16="http://schemas.microsoft.com/office/drawing/2014/main" id="{7BE112B8-D1EB-63AA-2C12-5A40A975E37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00327" y="9869230"/>
              <a:ext cx="673202" cy="673202"/>
            </a:xfrm>
            <a:prstGeom prst="rect">
              <a:avLst/>
            </a:prstGeom>
          </p:spPr>
        </p:pic>
        <p:pic>
          <p:nvPicPr>
            <p:cNvPr id="23" name="図 22" descr="QR コード&#10;&#10;AI 生成コンテンツは誤りを含む可能性があります。">
              <a:extLst>
                <a:ext uri="{FF2B5EF4-FFF2-40B4-BE49-F238E27FC236}">
                  <a16:creationId xmlns:a16="http://schemas.microsoft.com/office/drawing/2014/main" id="{6C444F19-15A1-AA92-AD8F-954CC676715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63602" y="9879512"/>
              <a:ext cx="672859" cy="672859"/>
            </a:xfrm>
            <a:prstGeom prst="rect">
              <a:avLst/>
            </a:prstGeom>
          </p:spPr>
        </p:pic>
        <p:sp>
          <p:nvSpPr>
            <p:cNvPr id="24" name="二等辺三角形 23">
              <a:extLst>
                <a:ext uri="{FF2B5EF4-FFF2-40B4-BE49-F238E27FC236}">
                  <a16:creationId xmlns:a16="http://schemas.microsoft.com/office/drawing/2014/main" id="{E38B9084-5EB2-6FD6-2C41-27045D0CE4D9}"/>
                </a:ext>
              </a:extLst>
            </p:cNvPr>
            <p:cNvSpPr/>
            <p:nvPr/>
          </p:nvSpPr>
          <p:spPr>
            <a:xfrm rot="5400000">
              <a:off x="3494799" y="10140098"/>
              <a:ext cx="444500" cy="139700"/>
            </a:xfrm>
            <a:prstGeom prst="triangl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ptos" panose="02110004020202020204"/>
                <a:ea typeface="游ゴシック" panose="020B0400000000000000" pitchFamily="50" charset="-128"/>
                <a:cs typeface="+mn-cs"/>
              </a:endParaRPr>
            </a:p>
          </p:txBody>
        </p:sp>
        <p:sp>
          <p:nvSpPr>
            <p:cNvPr id="25" name="二等辺三角形 24">
              <a:extLst>
                <a:ext uri="{FF2B5EF4-FFF2-40B4-BE49-F238E27FC236}">
                  <a16:creationId xmlns:a16="http://schemas.microsoft.com/office/drawing/2014/main" id="{88958A49-B994-2B7B-7A60-E8924C7C01BB}"/>
                </a:ext>
              </a:extLst>
            </p:cNvPr>
            <p:cNvSpPr/>
            <p:nvPr/>
          </p:nvSpPr>
          <p:spPr>
            <a:xfrm rot="5400000">
              <a:off x="6190373" y="10158956"/>
              <a:ext cx="444500" cy="139700"/>
            </a:xfrm>
            <a:prstGeom prst="triangl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Aptos" panose="02110004020202020204"/>
                <a:ea typeface="游ゴシック" panose="020B0400000000000000" pitchFamily="50" charset="-128"/>
                <a:cs typeface="+mn-cs"/>
              </a:endParaRPr>
            </a:p>
          </p:txBody>
        </p:sp>
      </p:grpSp>
      <p:cxnSp>
        <p:nvCxnSpPr>
          <p:cNvPr id="26" name="直線コネクタ 25">
            <a:extLst>
              <a:ext uri="{FF2B5EF4-FFF2-40B4-BE49-F238E27FC236}">
                <a16:creationId xmlns:a16="http://schemas.microsoft.com/office/drawing/2014/main" id="{AD5B2C24-1215-E3CB-8B3F-750CDD6E2C00}"/>
              </a:ext>
            </a:extLst>
          </p:cNvPr>
          <p:cNvCxnSpPr>
            <a:cxnSpLocks/>
          </p:cNvCxnSpPr>
          <p:nvPr/>
        </p:nvCxnSpPr>
        <p:spPr>
          <a:xfrm>
            <a:off x="3779837" y="3310914"/>
            <a:ext cx="0" cy="5760000"/>
          </a:xfrm>
          <a:prstGeom prst="line">
            <a:avLst/>
          </a:prstGeom>
          <a:ln w="12700">
            <a:solidFill>
              <a:schemeClr val="tx1"/>
            </a:solidFill>
            <a:prstDash val="sysDash"/>
          </a:ln>
        </p:spPr>
        <p:style>
          <a:lnRef idx="2">
            <a:schemeClr val="accent1"/>
          </a:lnRef>
          <a:fillRef idx="0">
            <a:schemeClr val="accent1"/>
          </a:fillRef>
          <a:effectRef idx="1">
            <a:schemeClr val="accent1"/>
          </a:effectRef>
          <a:fontRef idx="minor">
            <a:schemeClr val="tx1"/>
          </a:fontRef>
        </p:style>
      </p:cxnSp>
      <p:grpSp>
        <p:nvGrpSpPr>
          <p:cNvPr id="7" name="グループ化 6">
            <a:extLst>
              <a:ext uri="{FF2B5EF4-FFF2-40B4-BE49-F238E27FC236}">
                <a16:creationId xmlns:a16="http://schemas.microsoft.com/office/drawing/2014/main" id="{65EABC5A-E177-95FD-768F-11465C837741}"/>
              </a:ext>
            </a:extLst>
          </p:cNvPr>
          <p:cNvGrpSpPr/>
          <p:nvPr/>
        </p:nvGrpSpPr>
        <p:grpSpPr>
          <a:xfrm>
            <a:off x="499566" y="6698204"/>
            <a:ext cx="2912958" cy="2522518"/>
            <a:chOff x="4417119" y="6945451"/>
            <a:chExt cx="2912958" cy="2522518"/>
          </a:xfrm>
        </p:grpSpPr>
        <p:sp>
          <p:nvSpPr>
            <p:cNvPr id="57" name="object 30">
              <a:extLst>
                <a:ext uri="{FF2B5EF4-FFF2-40B4-BE49-F238E27FC236}">
                  <a16:creationId xmlns:a16="http://schemas.microsoft.com/office/drawing/2014/main" id="{DF7B56BD-540E-40F9-8B31-5F3ADD76B49D}"/>
                </a:ext>
              </a:extLst>
            </p:cNvPr>
            <p:cNvSpPr/>
            <p:nvPr/>
          </p:nvSpPr>
          <p:spPr>
            <a:xfrm>
              <a:off x="4417119" y="6945451"/>
              <a:ext cx="1419675" cy="368068"/>
            </a:xfrm>
            <a:custGeom>
              <a:avLst/>
              <a:gdLst/>
              <a:ahLst/>
              <a:cxnLst/>
              <a:rect l="l" t="t" r="r" b="b"/>
              <a:pathLst>
                <a:path w="694689" h="772795">
                  <a:moveTo>
                    <a:pt x="694537" y="0"/>
                  </a:moveTo>
                  <a:lnTo>
                    <a:pt x="0" y="0"/>
                  </a:lnTo>
                  <a:lnTo>
                    <a:pt x="0" y="772680"/>
                  </a:lnTo>
                  <a:lnTo>
                    <a:pt x="694537" y="772680"/>
                  </a:lnTo>
                  <a:lnTo>
                    <a:pt x="694537" y="0"/>
                  </a:lnTo>
                  <a:close/>
                </a:path>
              </a:pathLst>
            </a:custGeom>
            <a:solidFill>
              <a:srgbClr val="F4B083"/>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78" name="object 51">
              <a:extLst>
                <a:ext uri="{FF2B5EF4-FFF2-40B4-BE49-F238E27FC236}">
                  <a16:creationId xmlns:a16="http://schemas.microsoft.com/office/drawing/2014/main" id="{A89C278F-5A3D-5635-014C-55F7BB17DA8C}"/>
                </a:ext>
              </a:extLst>
            </p:cNvPr>
            <p:cNvSpPr txBox="1"/>
            <p:nvPr/>
          </p:nvSpPr>
          <p:spPr>
            <a:xfrm>
              <a:off x="5892893" y="9165063"/>
              <a:ext cx="1310820" cy="302006"/>
            </a:xfrm>
            <a:prstGeom prst="rect">
              <a:avLst/>
            </a:prstGeom>
          </p:spPr>
          <p:txBody>
            <a:bodyPr vert="horz" wrap="square" lIns="0" tIns="12065" rIns="0" bIns="0" rtlCol="0">
              <a:spAutoFit/>
            </a:bodyPr>
            <a:lstStyle/>
            <a:p>
              <a:pPr marL="180340" marR="5080" lvl="0" indent="-167640" algn="just" defTabSz="457200" rtl="0" eaLnBrk="1" fontAlgn="auto" latinLnBrk="0" hangingPunct="1">
                <a:lnSpc>
                  <a:spcPct val="100000"/>
                </a:lnSpc>
                <a:spcBef>
                  <a:spcPts val="95"/>
                </a:spcBef>
                <a:spcAft>
                  <a:spcPts val="0"/>
                </a:spcAft>
                <a:buClrTx/>
                <a:buSzTx/>
                <a:buFontTx/>
                <a:buNone/>
                <a:tabLst/>
                <a:defRPr/>
              </a:pPr>
              <a:r>
                <a:rPr kumimoji="0" sz="900" b="0" i="0" u="none" strike="noStrike" kern="1200" cap="none" spc="-10" normalizeH="0" baseline="0" noProof="0" err="1">
                  <a:ln>
                    <a:noFill/>
                  </a:ln>
                  <a:solidFill>
                    <a:prstClr val="black"/>
                  </a:solidFill>
                  <a:effectLst/>
                  <a:uLnTx/>
                  <a:uFillTx/>
                  <a:latin typeface="BIZ UDPゴシック" panose="020B0400000000000000" pitchFamily="50" charset="-128"/>
                  <a:ea typeface="BIZ UDPゴシック" panose="020B0400000000000000" pitchFamily="50" charset="-128"/>
                  <a:cs typeface="MS PGothic"/>
                </a:rPr>
                <a:t>注</a:t>
              </a:r>
              <a:r>
                <a:rPr kumimoji="0" sz="900" b="0" i="0" u="none" strike="noStrike" kern="1200" cap="none" spc="0" normalizeH="0" baseline="0" noProof="0" err="1">
                  <a:ln>
                    <a:noFill/>
                  </a:ln>
                  <a:solidFill>
                    <a:prstClr val="black"/>
                  </a:solidFill>
                  <a:effectLst/>
                  <a:uLnTx/>
                  <a:uFillTx/>
                  <a:latin typeface="BIZ UDPゴシック" panose="020B0400000000000000" pitchFamily="50" charset="-128"/>
                  <a:ea typeface="BIZ UDPゴシック" panose="020B0400000000000000" pitchFamily="50" charset="-128"/>
                  <a:cs typeface="MS PGothic"/>
                </a:rPr>
                <a:t>）</a:t>
              </a:r>
              <a:r>
                <a:rPr kumimoji="0" sz="900" b="0" i="0" u="none" strike="noStrike" kern="1200" cap="none" spc="-20" normalizeH="0" baseline="0" noProof="0" err="1">
                  <a:ln>
                    <a:noFill/>
                  </a:ln>
                  <a:solidFill>
                    <a:prstClr val="black"/>
                  </a:solidFill>
                  <a:effectLst/>
                  <a:uLnTx/>
                  <a:uFillTx/>
                  <a:latin typeface="BIZ UDPゴシック" panose="020B0400000000000000" pitchFamily="50" charset="-128"/>
                  <a:ea typeface="BIZ UDPゴシック" panose="020B0400000000000000" pitchFamily="50" charset="-128"/>
                  <a:cs typeface="MS PGothic"/>
                </a:rPr>
                <a:t>国保、後期は</a:t>
              </a:r>
              <a:endParaRPr kumimoji="0" lang="en-US" sz="900" b="0" i="0" u="none" strike="noStrike" kern="1200" cap="none" spc="-2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S PGothic"/>
              </a:endParaRPr>
            </a:p>
            <a:p>
              <a:pPr marL="180340" marR="5080" lvl="0" indent="-167640" algn="just" defTabSz="457200" rtl="0" eaLnBrk="1" fontAlgn="auto" latinLnBrk="0" hangingPunct="1">
                <a:lnSpc>
                  <a:spcPct val="100000"/>
                </a:lnSpc>
                <a:spcBef>
                  <a:spcPts val="95"/>
                </a:spcBef>
                <a:spcAft>
                  <a:spcPts val="0"/>
                </a:spcAft>
                <a:buClrTx/>
                <a:buSzTx/>
                <a:buFontTx/>
                <a:buNone/>
                <a:tabLst/>
                <a:defRPr/>
              </a:pPr>
              <a:r>
                <a:rPr kumimoji="0" lang="ja-JP" altLang="en-US" sz="900" b="0" i="0" u="none" strike="noStrike" kern="1200" cap="none" spc="-2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S PGothic"/>
                </a:rPr>
                <a:t>　　</a:t>
              </a:r>
              <a:r>
                <a:rPr kumimoji="0" sz="900" b="0" i="0" u="none" strike="noStrike" kern="1200" cap="none" spc="-25" normalizeH="0" baseline="0" noProof="0" err="1">
                  <a:ln>
                    <a:noFill/>
                  </a:ln>
                  <a:solidFill>
                    <a:prstClr val="black"/>
                  </a:solidFill>
                  <a:effectLst/>
                  <a:uLnTx/>
                  <a:uFillTx/>
                  <a:latin typeface="BIZ UDPゴシック" panose="020B0400000000000000" pitchFamily="50" charset="-128"/>
                  <a:ea typeface="BIZ UDPゴシック" panose="020B0400000000000000" pitchFamily="50" charset="-128"/>
                  <a:cs typeface="MS PGothic"/>
                </a:rPr>
                <a:t>被保険者のみが負担</a:t>
              </a:r>
              <a:endParaRPr kumimoji="0" sz="9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S PGothic"/>
              </a:endParaRPr>
            </a:p>
          </p:txBody>
        </p:sp>
        <p:sp>
          <p:nvSpPr>
            <p:cNvPr id="82" name="object 30">
              <a:extLst>
                <a:ext uri="{FF2B5EF4-FFF2-40B4-BE49-F238E27FC236}">
                  <a16:creationId xmlns:a16="http://schemas.microsoft.com/office/drawing/2014/main" id="{AB3242CC-4158-647F-B4AD-30586F86C31C}"/>
                </a:ext>
              </a:extLst>
            </p:cNvPr>
            <p:cNvSpPr/>
            <p:nvPr/>
          </p:nvSpPr>
          <p:spPr>
            <a:xfrm>
              <a:off x="4437543" y="8000469"/>
              <a:ext cx="1419675" cy="368068"/>
            </a:xfrm>
            <a:custGeom>
              <a:avLst/>
              <a:gdLst/>
              <a:ahLst/>
              <a:cxnLst/>
              <a:rect l="l" t="t" r="r" b="b"/>
              <a:pathLst>
                <a:path w="694689" h="772795">
                  <a:moveTo>
                    <a:pt x="694537" y="0"/>
                  </a:moveTo>
                  <a:lnTo>
                    <a:pt x="0" y="0"/>
                  </a:lnTo>
                  <a:lnTo>
                    <a:pt x="0" y="772680"/>
                  </a:lnTo>
                  <a:lnTo>
                    <a:pt x="694537" y="772680"/>
                  </a:lnTo>
                  <a:lnTo>
                    <a:pt x="694537" y="0"/>
                  </a:lnTo>
                  <a:close/>
                </a:path>
              </a:pathLst>
            </a:custGeom>
            <a:solidFill>
              <a:srgbClr val="F4B083"/>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59" name="object 32">
              <a:extLst>
                <a:ext uri="{FF2B5EF4-FFF2-40B4-BE49-F238E27FC236}">
                  <a16:creationId xmlns:a16="http://schemas.microsoft.com/office/drawing/2014/main" id="{5725C986-F82F-FDFA-F9FD-778E38B58858}"/>
                </a:ext>
              </a:extLst>
            </p:cNvPr>
            <p:cNvSpPr txBox="1"/>
            <p:nvPr/>
          </p:nvSpPr>
          <p:spPr>
            <a:xfrm>
              <a:off x="4785102" y="6970633"/>
              <a:ext cx="666115" cy="307975"/>
            </a:xfrm>
            <a:prstGeom prst="rect">
              <a:avLst/>
            </a:prstGeom>
          </p:spPr>
          <p:txBody>
            <a:bodyPr vert="horz" wrap="square" lIns="0" tIns="13335" rIns="0" bIns="0" rtlCol="0">
              <a:spAutoFit/>
            </a:bodyPr>
            <a:lstStyle/>
            <a:p>
              <a:pPr marL="0" marR="0" lvl="0" indent="0" algn="ctr" defTabSz="457200" rtl="0" eaLnBrk="1" fontAlgn="auto" latinLnBrk="0" hangingPunct="1">
                <a:lnSpc>
                  <a:spcPts val="1260"/>
                </a:lnSpc>
                <a:spcBef>
                  <a:spcPts val="105"/>
                </a:spcBef>
                <a:spcAft>
                  <a:spcPts val="0"/>
                </a:spcAft>
                <a:buClrTx/>
                <a:buSzTx/>
                <a:buFontTx/>
                <a:buNone/>
                <a:tabLst/>
                <a:defRPr/>
              </a:pPr>
              <a:r>
                <a:rPr kumimoji="0" sz="1050" b="0" i="0" u="none" strike="noStrike" kern="1200" cap="none" spc="-5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S PGothic"/>
                </a:rPr>
                <a:t>国</a:t>
              </a:r>
              <a:endParaRPr kumimoji="0" sz="105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S PGothic"/>
              </a:endParaRPr>
            </a:p>
            <a:p>
              <a:pPr marL="1270" marR="0" lvl="0" indent="0" algn="ctr" defTabSz="457200" rtl="0" eaLnBrk="1" fontAlgn="auto" latinLnBrk="0" hangingPunct="1">
                <a:lnSpc>
                  <a:spcPct val="100000"/>
                </a:lnSpc>
                <a:spcBef>
                  <a:spcPts val="0"/>
                </a:spcBef>
                <a:spcAft>
                  <a:spcPts val="0"/>
                </a:spcAft>
                <a:buClrTx/>
                <a:buSzTx/>
                <a:buFontTx/>
                <a:buNone/>
                <a:tabLst/>
                <a:defRPr/>
              </a:pPr>
              <a:r>
                <a:rPr kumimoji="0" sz="8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S PGothic"/>
                </a:rPr>
                <a:t>（</a:t>
              </a:r>
              <a:r>
                <a:rPr kumimoji="0" sz="800" b="0" i="0" u="none" strike="noStrike" kern="1200" cap="none" spc="-5"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S PGothic"/>
                </a:rPr>
                <a:t>支払基金</a:t>
              </a:r>
              <a:r>
                <a:rPr kumimoji="0" sz="800" b="0" i="0" u="none" strike="noStrike" kern="1200" cap="none" spc="-5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S PGothic"/>
                </a:rPr>
                <a:t>）</a:t>
              </a:r>
              <a:endParaRPr kumimoji="0" sz="8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S PGothic"/>
              </a:endParaRPr>
            </a:p>
          </p:txBody>
        </p:sp>
        <p:sp>
          <p:nvSpPr>
            <p:cNvPr id="64" name="object 37">
              <a:extLst>
                <a:ext uri="{FF2B5EF4-FFF2-40B4-BE49-F238E27FC236}">
                  <a16:creationId xmlns:a16="http://schemas.microsoft.com/office/drawing/2014/main" id="{9836C347-14FB-D8CE-4EFE-AD7F7364E2F3}"/>
                </a:ext>
              </a:extLst>
            </p:cNvPr>
            <p:cNvSpPr txBox="1"/>
            <p:nvPr/>
          </p:nvSpPr>
          <p:spPr>
            <a:xfrm>
              <a:off x="4632903" y="8079638"/>
              <a:ext cx="1019493" cy="175048"/>
            </a:xfrm>
            <a:prstGeom prst="rect">
              <a:avLst/>
            </a:prstGeom>
          </p:spPr>
          <p:txBody>
            <a:bodyPr vert="horz" wrap="square" lIns="0" tIns="13335" rIns="0" bIns="0" rtlCol="0">
              <a:spAutoFit/>
            </a:bodyPr>
            <a:lstStyle/>
            <a:p>
              <a:pPr marL="196850" marR="0" lvl="0" indent="0" algn="l" defTabSz="457200" rtl="0" eaLnBrk="1" fontAlgn="auto" latinLnBrk="0" hangingPunct="1">
                <a:lnSpc>
                  <a:spcPct val="100000"/>
                </a:lnSpc>
                <a:spcBef>
                  <a:spcPts val="105"/>
                </a:spcBef>
                <a:spcAft>
                  <a:spcPts val="0"/>
                </a:spcAft>
                <a:buClrTx/>
                <a:buSzTx/>
                <a:buFontTx/>
                <a:buNone/>
                <a:tabLst/>
                <a:defRPr/>
              </a:pPr>
              <a:r>
                <a:rPr kumimoji="0" sz="1050" b="0" i="0" u="none" strike="noStrike" kern="1200" cap="none" spc="-25" normalizeH="0" baseline="0" noProof="0" err="1">
                  <a:ln>
                    <a:noFill/>
                  </a:ln>
                  <a:solidFill>
                    <a:prstClr val="black"/>
                  </a:solidFill>
                  <a:effectLst/>
                  <a:uLnTx/>
                  <a:uFillTx/>
                  <a:latin typeface="BIZ UDPゴシック" panose="020B0400000000000000" pitchFamily="50" charset="-128"/>
                  <a:ea typeface="BIZ UDPゴシック" panose="020B0400000000000000" pitchFamily="50" charset="-128"/>
                  <a:cs typeface="MS PGothic"/>
                </a:rPr>
                <a:t>医療</a:t>
              </a:r>
              <a:r>
                <a:rPr kumimoji="0" sz="1050" b="0" i="0" u="none" strike="noStrike" kern="1200" cap="none" spc="-20" normalizeH="0" baseline="0" noProof="0" err="1">
                  <a:ln>
                    <a:noFill/>
                  </a:ln>
                  <a:solidFill>
                    <a:prstClr val="black"/>
                  </a:solidFill>
                  <a:effectLst/>
                  <a:uLnTx/>
                  <a:uFillTx/>
                  <a:latin typeface="BIZ UDPゴシック" panose="020B0400000000000000" pitchFamily="50" charset="-128"/>
                  <a:ea typeface="BIZ UDPゴシック" panose="020B0400000000000000" pitchFamily="50" charset="-128"/>
                  <a:cs typeface="MS PGothic"/>
                </a:rPr>
                <a:t>保険者</a:t>
              </a:r>
              <a:endParaRPr kumimoji="0" sz="105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S PGothic"/>
              </a:endParaRPr>
            </a:p>
          </p:txBody>
        </p:sp>
        <p:sp>
          <p:nvSpPr>
            <p:cNvPr id="66" name="object 39">
              <a:extLst>
                <a:ext uri="{FF2B5EF4-FFF2-40B4-BE49-F238E27FC236}">
                  <a16:creationId xmlns:a16="http://schemas.microsoft.com/office/drawing/2014/main" id="{958020E8-4BC1-7282-88AA-0225790FC578}"/>
                </a:ext>
              </a:extLst>
            </p:cNvPr>
            <p:cNvSpPr/>
            <p:nvPr/>
          </p:nvSpPr>
          <p:spPr>
            <a:xfrm rot="16200000">
              <a:off x="4792288" y="7210476"/>
              <a:ext cx="639455" cy="893377"/>
            </a:xfrm>
            <a:custGeom>
              <a:avLst/>
              <a:gdLst/>
              <a:ahLst/>
              <a:cxnLst/>
              <a:rect l="l" t="t" r="r" b="b"/>
              <a:pathLst>
                <a:path w="1115059" h="697229">
                  <a:moveTo>
                    <a:pt x="1101344" y="639699"/>
                  </a:moveTo>
                  <a:lnTo>
                    <a:pt x="85725" y="639699"/>
                  </a:lnTo>
                  <a:lnTo>
                    <a:pt x="85725" y="611124"/>
                  </a:lnTo>
                  <a:lnTo>
                    <a:pt x="0" y="654050"/>
                  </a:lnTo>
                  <a:lnTo>
                    <a:pt x="85725" y="696849"/>
                  </a:lnTo>
                  <a:lnTo>
                    <a:pt x="85725" y="668274"/>
                  </a:lnTo>
                  <a:lnTo>
                    <a:pt x="1101344" y="668274"/>
                  </a:lnTo>
                  <a:lnTo>
                    <a:pt x="1101344" y="639699"/>
                  </a:lnTo>
                  <a:close/>
                </a:path>
                <a:path w="1115059" h="697229">
                  <a:moveTo>
                    <a:pt x="1115060" y="42799"/>
                  </a:moveTo>
                  <a:lnTo>
                    <a:pt x="1086561" y="28575"/>
                  </a:lnTo>
                  <a:lnTo>
                    <a:pt x="1029335" y="0"/>
                  </a:lnTo>
                  <a:lnTo>
                    <a:pt x="1029335" y="28575"/>
                  </a:lnTo>
                  <a:lnTo>
                    <a:pt x="508" y="28575"/>
                  </a:lnTo>
                  <a:lnTo>
                    <a:pt x="508" y="57150"/>
                  </a:lnTo>
                  <a:lnTo>
                    <a:pt x="1029335" y="57150"/>
                  </a:lnTo>
                  <a:lnTo>
                    <a:pt x="1029335" y="85725"/>
                  </a:lnTo>
                  <a:lnTo>
                    <a:pt x="1086396" y="57150"/>
                  </a:lnTo>
                  <a:lnTo>
                    <a:pt x="1115060" y="42799"/>
                  </a:lnTo>
                  <a:close/>
                </a:path>
              </a:pathLst>
            </a:custGeom>
            <a:solidFill>
              <a:srgbClr val="EC7C30"/>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67" name="object 40">
              <a:extLst>
                <a:ext uri="{FF2B5EF4-FFF2-40B4-BE49-F238E27FC236}">
                  <a16:creationId xmlns:a16="http://schemas.microsoft.com/office/drawing/2014/main" id="{0C34CED4-BF8D-411A-A193-9EE87AA465FD}"/>
                </a:ext>
              </a:extLst>
            </p:cNvPr>
            <p:cNvSpPr/>
            <p:nvPr/>
          </p:nvSpPr>
          <p:spPr>
            <a:xfrm>
              <a:off x="4785308" y="7393522"/>
              <a:ext cx="658495" cy="470534"/>
            </a:xfrm>
            <a:custGeom>
              <a:avLst/>
              <a:gdLst/>
              <a:ahLst/>
              <a:cxnLst/>
              <a:rect l="l" t="t" r="r" b="b"/>
              <a:pathLst>
                <a:path w="658495" h="470535">
                  <a:moveTo>
                    <a:pt x="329184" y="0"/>
                  </a:moveTo>
                  <a:lnTo>
                    <a:pt x="275773" y="3077"/>
                  </a:lnTo>
                  <a:lnTo>
                    <a:pt x="225113" y="11988"/>
                  </a:lnTo>
                  <a:lnTo>
                    <a:pt x="177878" y="26248"/>
                  </a:lnTo>
                  <a:lnTo>
                    <a:pt x="134745" y="45374"/>
                  </a:lnTo>
                  <a:lnTo>
                    <a:pt x="96393" y="68881"/>
                  </a:lnTo>
                  <a:lnTo>
                    <a:pt x="63495" y="96286"/>
                  </a:lnTo>
                  <a:lnTo>
                    <a:pt x="36731" y="127104"/>
                  </a:lnTo>
                  <a:lnTo>
                    <a:pt x="16776" y="160853"/>
                  </a:lnTo>
                  <a:lnTo>
                    <a:pt x="4306" y="197047"/>
                  </a:lnTo>
                  <a:lnTo>
                    <a:pt x="0" y="235203"/>
                  </a:lnTo>
                  <a:lnTo>
                    <a:pt x="4306" y="273326"/>
                  </a:lnTo>
                  <a:lnTo>
                    <a:pt x="16776" y="309492"/>
                  </a:lnTo>
                  <a:lnTo>
                    <a:pt x="36731" y="343219"/>
                  </a:lnTo>
                  <a:lnTo>
                    <a:pt x="63495" y="374022"/>
                  </a:lnTo>
                  <a:lnTo>
                    <a:pt x="96392" y="401415"/>
                  </a:lnTo>
                  <a:lnTo>
                    <a:pt x="134745" y="424914"/>
                  </a:lnTo>
                  <a:lnTo>
                    <a:pt x="177878" y="444035"/>
                  </a:lnTo>
                  <a:lnTo>
                    <a:pt x="225113" y="458293"/>
                  </a:lnTo>
                  <a:lnTo>
                    <a:pt x="275773" y="467203"/>
                  </a:lnTo>
                  <a:lnTo>
                    <a:pt x="329184" y="470280"/>
                  </a:lnTo>
                  <a:lnTo>
                    <a:pt x="382559" y="467203"/>
                  </a:lnTo>
                  <a:lnTo>
                    <a:pt x="433192" y="458293"/>
                  </a:lnTo>
                  <a:lnTo>
                    <a:pt x="480406" y="444035"/>
                  </a:lnTo>
                  <a:lnTo>
                    <a:pt x="523522" y="424914"/>
                  </a:lnTo>
                  <a:lnTo>
                    <a:pt x="561863" y="401415"/>
                  </a:lnTo>
                  <a:lnTo>
                    <a:pt x="594753" y="374022"/>
                  </a:lnTo>
                  <a:lnTo>
                    <a:pt x="621512" y="343219"/>
                  </a:lnTo>
                  <a:lnTo>
                    <a:pt x="641465" y="309492"/>
                  </a:lnTo>
                  <a:lnTo>
                    <a:pt x="653934" y="273326"/>
                  </a:lnTo>
                  <a:lnTo>
                    <a:pt x="658241" y="235203"/>
                  </a:lnTo>
                  <a:lnTo>
                    <a:pt x="653934" y="197047"/>
                  </a:lnTo>
                  <a:lnTo>
                    <a:pt x="641465" y="160853"/>
                  </a:lnTo>
                  <a:lnTo>
                    <a:pt x="621512" y="127104"/>
                  </a:lnTo>
                  <a:lnTo>
                    <a:pt x="594753" y="96286"/>
                  </a:lnTo>
                  <a:lnTo>
                    <a:pt x="561863" y="68881"/>
                  </a:lnTo>
                  <a:lnTo>
                    <a:pt x="523522" y="45374"/>
                  </a:lnTo>
                  <a:lnTo>
                    <a:pt x="480406" y="26248"/>
                  </a:lnTo>
                  <a:lnTo>
                    <a:pt x="433192" y="11988"/>
                  </a:lnTo>
                  <a:lnTo>
                    <a:pt x="382559" y="3077"/>
                  </a:lnTo>
                  <a:lnTo>
                    <a:pt x="329184" y="0"/>
                  </a:lnTo>
                  <a:close/>
                </a:path>
              </a:pathLst>
            </a:custGeom>
            <a:solidFill>
              <a:srgbClr val="C5DFB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68" name="object 41">
              <a:extLst>
                <a:ext uri="{FF2B5EF4-FFF2-40B4-BE49-F238E27FC236}">
                  <a16:creationId xmlns:a16="http://schemas.microsoft.com/office/drawing/2014/main" id="{68466C07-DEE0-B980-4643-8BC3241CA5DC}"/>
                </a:ext>
              </a:extLst>
            </p:cNvPr>
            <p:cNvSpPr/>
            <p:nvPr/>
          </p:nvSpPr>
          <p:spPr>
            <a:xfrm>
              <a:off x="4794148" y="8487506"/>
              <a:ext cx="658495" cy="470534"/>
            </a:xfrm>
            <a:custGeom>
              <a:avLst/>
              <a:gdLst/>
              <a:ahLst/>
              <a:cxnLst/>
              <a:rect l="l" t="t" r="r" b="b"/>
              <a:pathLst>
                <a:path w="658495" h="470535">
                  <a:moveTo>
                    <a:pt x="329057" y="0"/>
                  </a:moveTo>
                  <a:lnTo>
                    <a:pt x="275681" y="3077"/>
                  </a:lnTo>
                  <a:lnTo>
                    <a:pt x="225048" y="11988"/>
                  </a:lnTo>
                  <a:lnTo>
                    <a:pt x="177834" y="26248"/>
                  </a:lnTo>
                  <a:lnTo>
                    <a:pt x="134718" y="45374"/>
                  </a:lnTo>
                  <a:lnTo>
                    <a:pt x="96377" y="68881"/>
                  </a:lnTo>
                  <a:lnTo>
                    <a:pt x="63487" y="96286"/>
                  </a:lnTo>
                  <a:lnTo>
                    <a:pt x="36728" y="127104"/>
                  </a:lnTo>
                  <a:lnTo>
                    <a:pt x="16775" y="160853"/>
                  </a:lnTo>
                  <a:lnTo>
                    <a:pt x="4306" y="197047"/>
                  </a:lnTo>
                  <a:lnTo>
                    <a:pt x="0" y="235203"/>
                  </a:lnTo>
                  <a:lnTo>
                    <a:pt x="4306" y="273326"/>
                  </a:lnTo>
                  <a:lnTo>
                    <a:pt x="16775" y="309492"/>
                  </a:lnTo>
                  <a:lnTo>
                    <a:pt x="36728" y="343219"/>
                  </a:lnTo>
                  <a:lnTo>
                    <a:pt x="63487" y="374022"/>
                  </a:lnTo>
                  <a:lnTo>
                    <a:pt x="96377" y="401415"/>
                  </a:lnTo>
                  <a:lnTo>
                    <a:pt x="134718" y="424914"/>
                  </a:lnTo>
                  <a:lnTo>
                    <a:pt x="177834" y="444035"/>
                  </a:lnTo>
                  <a:lnTo>
                    <a:pt x="225048" y="458293"/>
                  </a:lnTo>
                  <a:lnTo>
                    <a:pt x="275681" y="467203"/>
                  </a:lnTo>
                  <a:lnTo>
                    <a:pt x="329057" y="470280"/>
                  </a:lnTo>
                  <a:lnTo>
                    <a:pt x="382467" y="467203"/>
                  </a:lnTo>
                  <a:lnTo>
                    <a:pt x="433127" y="458293"/>
                  </a:lnTo>
                  <a:lnTo>
                    <a:pt x="480362" y="444035"/>
                  </a:lnTo>
                  <a:lnTo>
                    <a:pt x="523495" y="424914"/>
                  </a:lnTo>
                  <a:lnTo>
                    <a:pt x="561848" y="401415"/>
                  </a:lnTo>
                  <a:lnTo>
                    <a:pt x="594745" y="374022"/>
                  </a:lnTo>
                  <a:lnTo>
                    <a:pt x="621509" y="343219"/>
                  </a:lnTo>
                  <a:lnTo>
                    <a:pt x="641464" y="309492"/>
                  </a:lnTo>
                  <a:lnTo>
                    <a:pt x="653934" y="273326"/>
                  </a:lnTo>
                  <a:lnTo>
                    <a:pt x="658241" y="235203"/>
                  </a:lnTo>
                  <a:lnTo>
                    <a:pt x="653934" y="197047"/>
                  </a:lnTo>
                  <a:lnTo>
                    <a:pt x="641464" y="160853"/>
                  </a:lnTo>
                  <a:lnTo>
                    <a:pt x="621509" y="127104"/>
                  </a:lnTo>
                  <a:lnTo>
                    <a:pt x="594745" y="96286"/>
                  </a:lnTo>
                  <a:lnTo>
                    <a:pt x="561847" y="68881"/>
                  </a:lnTo>
                  <a:lnTo>
                    <a:pt x="523495" y="45374"/>
                  </a:lnTo>
                  <a:lnTo>
                    <a:pt x="480362" y="26248"/>
                  </a:lnTo>
                  <a:lnTo>
                    <a:pt x="433127" y="11988"/>
                  </a:lnTo>
                  <a:lnTo>
                    <a:pt x="382467" y="3077"/>
                  </a:lnTo>
                  <a:lnTo>
                    <a:pt x="329057" y="0"/>
                  </a:lnTo>
                  <a:close/>
                </a:path>
              </a:pathLst>
            </a:custGeom>
            <a:solidFill>
              <a:srgbClr val="FFE699"/>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69" name="object 42">
              <a:extLst>
                <a:ext uri="{FF2B5EF4-FFF2-40B4-BE49-F238E27FC236}">
                  <a16:creationId xmlns:a16="http://schemas.microsoft.com/office/drawing/2014/main" id="{976FEBE4-DCD3-22B2-BD49-800F4174A0E3}"/>
                </a:ext>
              </a:extLst>
            </p:cNvPr>
            <p:cNvSpPr txBox="1"/>
            <p:nvPr/>
          </p:nvSpPr>
          <p:spPr>
            <a:xfrm>
              <a:off x="4417119" y="7532160"/>
              <a:ext cx="281940" cy="166071"/>
            </a:xfrm>
            <a:prstGeom prst="rect">
              <a:avLst/>
            </a:prstGeom>
          </p:spPr>
          <p:txBody>
            <a:bodyPr vert="horz" wrap="square" lIns="0" tIns="12065" rIns="0" bIns="0" rtlCol="0">
              <a:spAutoFit/>
            </a:bodyPr>
            <a:lstStyle/>
            <a:p>
              <a:pPr marL="12700" marR="0" lvl="0" indent="0" algn="l" defTabSz="457200" rtl="0" eaLnBrk="1" fontAlgn="auto" latinLnBrk="0" hangingPunct="1">
                <a:lnSpc>
                  <a:spcPct val="100000"/>
                </a:lnSpc>
                <a:spcBef>
                  <a:spcPts val="95"/>
                </a:spcBef>
                <a:spcAft>
                  <a:spcPts val="0"/>
                </a:spcAft>
                <a:buClrTx/>
                <a:buSzTx/>
                <a:buFontTx/>
                <a:buNone/>
                <a:tabLst/>
                <a:defRPr/>
              </a:pPr>
              <a:r>
                <a:rPr kumimoji="0"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S PGothic"/>
                </a:rPr>
                <a:t>納付</a:t>
              </a:r>
              <a:endParaRPr kumimoji="0"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S PGothic"/>
              </a:endParaRPr>
            </a:p>
          </p:txBody>
        </p:sp>
        <p:sp>
          <p:nvSpPr>
            <p:cNvPr id="71" name="object 44">
              <a:extLst>
                <a:ext uri="{FF2B5EF4-FFF2-40B4-BE49-F238E27FC236}">
                  <a16:creationId xmlns:a16="http://schemas.microsoft.com/office/drawing/2014/main" id="{94961AF0-590C-E26C-9949-A7695015BB8D}"/>
                </a:ext>
              </a:extLst>
            </p:cNvPr>
            <p:cNvSpPr txBox="1"/>
            <p:nvPr/>
          </p:nvSpPr>
          <p:spPr>
            <a:xfrm>
              <a:off x="4443502" y="8640035"/>
              <a:ext cx="282575" cy="166071"/>
            </a:xfrm>
            <a:prstGeom prst="rect">
              <a:avLst/>
            </a:prstGeom>
          </p:spPr>
          <p:txBody>
            <a:bodyPr vert="horz" wrap="square" lIns="0" tIns="12065" rIns="0" bIns="0" rtlCol="0">
              <a:spAutoFit/>
            </a:bodyPr>
            <a:lstStyle/>
            <a:p>
              <a:pPr marL="12700" marR="0" lvl="0" indent="0" algn="l" defTabSz="457200" rtl="0" eaLnBrk="1" fontAlgn="auto" latinLnBrk="0" hangingPunct="1">
                <a:lnSpc>
                  <a:spcPct val="100000"/>
                </a:lnSpc>
                <a:spcBef>
                  <a:spcPts val="95"/>
                </a:spcBef>
                <a:spcAft>
                  <a:spcPts val="0"/>
                </a:spcAft>
                <a:buClrTx/>
                <a:buSzTx/>
                <a:buFontTx/>
                <a:buNone/>
                <a:tabLst/>
                <a:defRPr/>
              </a:pPr>
              <a:r>
                <a:rPr lang="ja-JP" altLang="en-US" sz="1000" dirty="0">
                  <a:solidFill>
                    <a:prstClr val="black"/>
                  </a:solidFill>
                  <a:latin typeface="BIZ UDPゴシック" panose="020B0400000000000000" pitchFamily="50" charset="-128"/>
                  <a:ea typeface="BIZ UDPゴシック" panose="020B0400000000000000" pitchFamily="50" charset="-128"/>
                  <a:cs typeface="MS PGothic"/>
                </a:rPr>
                <a:t>納付</a:t>
              </a:r>
              <a:endParaRPr kumimoji="0"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S PGothic"/>
              </a:endParaRPr>
            </a:p>
          </p:txBody>
        </p:sp>
        <p:sp>
          <p:nvSpPr>
            <p:cNvPr id="72" name="object 45">
              <a:extLst>
                <a:ext uri="{FF2B5EF4-FFF2-40B4-BE49-F238E27FC236}">
                  <a16:creationId xmlns:a16="http://schemas.microsoft.com/office/drawing/2014/main" id="{5B87092A-2E7C-049D-8111-28274EE385BF}"/>
                </a:ext>
              </a:extLst>
            </p:cNvPr>
            <p:cNvSpPr txBox="1"/>
            <p:nvPr/>
          </p:nvSpPr>
          <p:spPr>
            <a:xfrm>
              <a:off x="4503026" y="9168590"/>
              <a:ext cx="666115" cy="294953"/>
            </a:xfrm>
            <a:prstGeom prst="rect">
              <a:avLst/>
            </a:prstGeom>
            <a:solidFill>
              <a:srgbClr val="F4B083"/>
            </a:solidFill>
          </p:spPr>
          <p:txBody>
            <a:bodyPr vert="horz"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900" b="0" i="0" u="none" strike="noStrike" kern="1200" cap="none" spc="-25"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S PGothic"/>
                </a:rPr>
                <a:t>1/2</a:t>
              </a:r>
              <a:endParaRPr kumimoji="0" sz="9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S PGothic"/>
              </a:endParaRPr>
            </a:p>
            <a:p>
              <a:pPr marL="78740" marR="0" lvl="0" indent="0" algn="l" defTabSz="457200" rtl="0" eaLnBrk="1" fontAlgn="auto" latinLnBrk="0" hangingPunct="1">
                <a:lnSpc>
                  <a:spcPct val="100000"/>
                </a:lnSpc>
                <a:spcBef>
                  <a:spcPts val="0"/>
                </a:spcBef>
                <a:spcAft>
                  <a:spcPts val="0"/>
                </a:spcAft>
                <a:buClrTx/>
                <a:buSzTx/>
                <a:buFontTx/>
                <a:buNone/>
                <a:tabLst/>
                <a:defRPr/>
              </a:pPr>
              <a:r>
                <a:rPr kumimoji="0" sz="1000" b="0" i="0" u="none" strike="noStrike" kern="1200" cap="none" spc="-15"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S PGothic"/>
                </a:rPr>
                <a:t>被保険者</a:t>
              </a:r>
              <a:endParaRPr kumimoji="0" sz="10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S PGothic"/>
              </a:endParaRPr>
            </a:p>
          </p:txBody>
        </p:sp>
        <p:sp>
          <p:nvSpPr>
            <p:cNvPr id="74" name="object 47">
              <a:extLst>
                <a:ext uri="{FF2B5EF4-FFF2-40B4-BE49-F238E27FC236}">
                  <a16:creationId xmlns:a16="http://schemas.microsoft.com/office/drawing/2014/main" id="{5759F0B2-BF72-00E1-117D-2213EA952941}"/>
                </a:ext>
              </a:extLst>
            </p:cNvPr>
            <p:cNvSpPr txBox="1"/>
            <p:nvPr/>
          </p:nvSpPr>
          <p:spPr>
            <a:xfrm>
              <a:off x="5608283" y="8655365"/>
              <a:ext cx="282575" cy="166071"/>
            </a:xfrm>
            <a:prstGeom prst="rect">
              <a:avLst/>
            </a:prstGeom>
          </p:spPr>
          <p:txBody>
            <a:bodyPr vert="horz" wrap="square" lIns="0" tIns="12065" rIns="0" bIns="0" rtlCol="0">
              <a:spAutoFit/>
            </a:bodyPr>
            <a:lstStyle/>
            <a:p>
              <a:pPr marL="12700" lvl="0">
                <a:spcBef>
                  <a:spcPts val="95"/>
                </a:spcBef>
                <a:defRPr/>
              </a:pPr>
              <a:r>
                <a:rPr lang="ja-JP" altLang="en-US" sz="1000" spc="-25" dirty="0">
                  <a:solidFill>
                    <a:prstClr val="black"/>
                  </a:solidFill>
                  <a:latin typeface="BIZ UDPゴシック" panose="020B0400000000000000" pitchFamily="50" charset="-128"/>
                  <a:ea typeface="BIZ UDPゴシック" panose="020B0400000000000000" pitchFamily="50" charset="-128"/>
                  <a:cs typeface="MS PGothic"/>
                </a:rPr>
                <a:t>賦課</a:t>
              </a:r>
              <a:endParaRPr lang="ja-JP" altLang="en-US" sz="1000" dirty="0">
                <a:solidFill>
                  <a:prstClr val="black"/>
                </a:solidFill>
                <a:latin typeface="BIZ UDPゴシック" panose="020B0400000000000000" pitchFamily="50" charset="-128"/>
                <a:ea typeface="BIZ UDPゴシック" panose="020B0400000000000000" pitchFamily="50" charset="-128"/>
                <a:cs typeface="MS PGothic"/>
              </a:endParaRPr>
            </a:p>
          </p:txBody>
        </p:sp>
        <p:sp>
          <p:nvSpPr>
            <p:cNvPr id="75" name="object 48">
              <a:extLst>
                <a:ext uri="{FF2B5EF4-FFF2-40B4-BE49-F238E27FC236}">
                  <a16:creationId xmlns:a16="http://schemas.microsoft.com/office/drawing/2014/main" id="{2D9FDC34-DD21-DD12-7645-DF2F684B4071}"/>
                </a:ext>
              </a:extLst>
            </p:cNvPr>
            <p:cNvSpPr/>
            <p:nvPr/>
          </p:nvSpPr>
          <p:spPr>
            <a:xfrm>
              <a:off x="5885944" y="7837215"/>
              <a:ext cx="125730" cy="755015"/>
            </a:xfrm>
            <a:custGeom>
              <a:avLst/>
              <a:gdLst/>
              <a:ahLst/>
              <a:cxnLst/>
              <a:rect l="l" t="t" r="r" b="b"/>
              <a:pathLst>
                <a:path w="125729" h="755014">
                  <a:moveTo>
                    <a:pt x="125729" y="754570"/>
                  </a:moveTo>
                  <a:lnTo>
                    <a:pt x="76777" y="744688"/>
                  </a:lnTo>
                  <a:lnTo>
                    <a:pt x="36814" y="717738"/>
                  </a:lnTo>
                  <a:lnTo>
                    <a:pt x="9876" y="677766"/>
                  </a:lnTo>
                  <a:lnTo>
                    <a:pt x="0" y="628815"/>
                  </a:lnTo>
                  <a:lnTo>
                    <a:pt x="0" y="125793"/>
                  </a:lnTo>
                  <a:lnTo>
                    <a:pt x="9876" y="76857"/>
                  </a:lnTo>
                  <a:lnTo>
                    <a:pt x="36814" y="36869"/>
                  </a:lnTo>
                  <a:lnTo>
                    <a:pt x="76777" y="9895"/>
                  </a:lnTo>
                  <a:lnTo>
                    <a:pt x="125729" y="0"/>
                  </a:lnTo>
                </a:path>
              </a:pathLst>
            </a:custGeom>
            <a:ln w="6350">
              <a:solidFill>
                <a:srgbClr val="000000"/>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76" name="object 49">
              <a:extLst>
                <a:ext uri="{FF2B5EF4-FFF2-40B4-BE49-F238E27FC236}">
                  <a16:creationId xmlns:a16="http://schemas.microsoft.com/office/drawing/2014/main" id="{DE0E37A6-3E4F-44C4-1B1A-DE49F8D7ECE0}"/>
                </a:ext>
              </a:extLst>
            </p:cNvPr>
            <p:cNvSpPr/>
            <p:nvPr/>
          </p:nvSpPr>
          <p:spPr>
            <a:xfrm>
              <a:off x="7203713" y="7837215"/>
              <a:ext cx="126364" cy="755015"/>
            </a:xfrm>
            <a:custGeom>
              <a:avLst/>
              <a:gdLst/>
              <a:ahLst/>
              <a:cxnLst/>
              <a:rect l="l" t="t" r="r" b="b"/>
              <a:pathLst>
                <a:path w="126365" h="755014">
                  <a:moveTo>
                    <a:pt x="0" y="0"/>
                  </a:moveTo>
                  <a:lnTo>
                    <a:pt x="48972" y="9895"/>
                  </a:lnTo>
                  <a:lnTo>
                    <a:pt x="88979" y="36869"/>
                  </a:lnTo>
                  <a:lnTo>
                    <a:pt x="115960" y="76857"/>
                  </a:lnTo>
                  <a:lnTo>
                    <a:pt x="125856" y="125793"/>
                  </a:lnTo>
                  <a:lnTo>
                    <a:pt x="125856" y="628815"/>
                  </a:lnTo>
                  <a:lnTo>
                    <a:pt x="115960" y="677766"/>
                  </a:lnTo>
                  <a:lnTo>
                    <a:pt x="88979" y="717738"/>
                  </a:lnTo>
                  <a:lnTo>
                    <a:pt x="48972" y="744688"/>
                  </a:lnTo>
                  <a:lnTo>
                    <a:pt x="0" y="754570"/>
                  </a:lnTo>
                </a:path>
              </a:pathLst>
            </a:custGeom>
            <a:ln w="6350">
              <a:solidFill>
                <a:srgbClr val="000000"/>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77" name="object 50">
              <a:extLst>
                <a:ext uri="{FF2B5EF4-FFF2-40B4-BE49-F238E27FC236}">
                  <a16:creationId xmlns:a16="http://schemas.microsoft.com/office/drawing/2014/main" id="{BB7849D6-3145-877E-0C36-063EBFCE9C40}"/>
                </a:ext>
              </a:extLst>
            </p:cNvPr>
            <p:cNvSpPr txBox="1"/>
            <p:nvPr/>
          </p:nvSpPr>
          <p:spPr>
            <a:xfrm>
              <a:off x="5916931" y="7931399"/>
              <a:ext cx="1407797" cy="579646"/>
            </a:xfrm>
            <a:prstGeom prst="rect">
              <a:avLst/>
            </a:prstGeom>
          </p:spPr>
          <p:txBody>
            <a:bodyPr vert="horz" wrap="square" lIns="0" tIns="12700" rIns="0" bIns="0" rtlCol="0">
              <a:spAutoFit/>
            </a:bodyPr>
            <a:lstStyle/>
            <a:p>
              <a:pPr marL="12700" marR="0" lvl="0" indent="0" algn="l" defTabSz="457200" rtl="0" eaLnBrk="1" fontAlgn="auto" latinLnBrk="0" hangingPunct="1">
                <a:lnSpc>
                  <a:spcPct val="100000"/>
                </a:lnSpc>
                <a:spcBef>
                  <a:spcPts val="100"/>
                </a:spcBef>
                <a:spcAft>
                  <a:spcPts val="0"/>
                </a:spcAft>
                <a:buClrTx/>
                <a:buSzTx/>
                <a:buFontTx/>
                <a:buNone/>
                <a:tabLst>
                  <a:tab pos="184150" algn="l"/>
                </a:tabLst>
                <a:defRPr/>
              </a:pPr>
              <a:r>
                <a:rPr kumimoji="0" lang="ja-JP" altLang="en-US" sz="900" b="0" i="0" u="none" strike="noStrike" kern="1200" cap="none" spc="-1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S PGothic"/>
                </a:rPr>
                <a:t>●</a:t>
              </a:r>
              <a:r>
                <a:rPr kumimoji="0" sz="900" b="0" i="0" u="none" strike="noStrike" kern="1200" cap="none" spc="-10" normalizeH="0" baseline="0" noProof="0" dirty="0" err="1">
                  <a:ln>
                    <a:noFill/>
                  </a:ln>
                  <a:solidFill>
                    <a:prstClr val="black"/>
                  </a:solidFill>
                  <a:effectLst/>
                  <a:uLnTx/>
                  <a:uFillTx/>
                  <a:latin typeface="BIZ UDPゴシック" panose="020B0400000000000000" pitchFamily="50" charset="-128"/>
                  <a:ea typeface="BIZ UDPゴシック" panose="020B0400000000000000" pitchFamily="50" charset="-128"/>
                  <a:cs typeface="MS PGothic"/>
                </a:rPr>
                <a:t>被用者保険者</a:t>
              </a:r>
              <a:endParaRPr kumimoji="0" lang="en-US" sz="900" b="0" i="0" u="none" strike="noStrike" kern="1200" cap="none" spc="-1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S PGothic"/>
              </a:endParaRPr>
            </a:p>
            <a:p>
              <a:pPr marL="12700" marR="0" lvl="0" indent="0" algn="l" defTabSz="457200" rtl="0" eaLnBrk="1" fontAlgn="auto" latinLnBrk="0" hangingPunct="1">
                <a:lnSpc>
                  <a:spcPct val="100000"/>
                </a:lnSpc>
                <a:spcBef>
                  <a:spcPts val="100"/>
                </a:spcBef>
                <a:spcAft>
                  <a:spcPts val="0"/>
                </a:spcAft>
                <a:buClrTx/>
                <a:buSzTx/>
                <a:buFontTx/>
                <a:buNone/>
                <a:tabLst>
                  <a:tab pos="184150" algn="l"/>
                </a:tabLst>
                <a:defRPr/>
              </a:pPr>
              <a:r>
                <a:rPr kumimoji="0" lang="ja-JP" altLang="en-US" sz="900" b="0" i="0" u="none" strike="noStrike" kern="1200" cap="none" spc="-1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S PGothic"/>
                </a:rPr>
                <a:t>　</a:t>
              </a:r>
              <a:r>
                <a:rPr kumimoji="0"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S PGothic"/>
                </a:rPr>
                <a:t>（</a:t>
              </a:r>
              <a:r>
                <a:rPr kumimoji="0" sz="900" b="0" i="0" u="none" strike="noStrike" kern="1200" cap="none" spc="-20" normalizeH="0" baseline="0" noProof="0" dirty="0" err="1">
                  <a:ln>
                    <a:noFill/>
                  </a:ln>
                  <a:solidFill>
                    <a:prstClr val="black"/>
                  </a:solidFill>
                  <a:effectLst/>
                  <a:uLnTx/>
                  <a:uFillTx/>
                  <a:latin typeface="BIZ UDPゴシック" panose="020B0400000000000000" pitchFamily="50" charset="-128"/>
                  <a:ea typeface="BIZ UDPゴシック" panose="020B0400000000000000" pitchFamily="50" charset="-128"/>
                  <a:cs typeface="MS PGothic"/>
                </a:rPr>
                <a:t>健保組合、</a:t>
              </a:r>
              <a:r>
                <a:rPr kumimoji="0" sz="900" b="0" i="0" u="none" strike="noStrike" kern="1200" cap="none" spc="0" normalizeH="0" baseline="0" noProof="0" dirty="0" err="1">
                  <a:ln>
                    <a:noFill/>
                  </a:ln>
                  <a:solidFill>
                    <a:prstClr val="black"/>
                  </a:solidFill>
                  <a:effectLst/>
                  <a:uLnTx/>
                  <a:uFillTx/>
                  <a:latin typeface="BIZ UDPゴシック" panose="020B0400000000000000" pitchFamily="50" charset="-128"/>
                  <a:ea typeface="BIZ UDPゴシック" panose="020B0400000000000000" pitchFamily="50" charset="-128"/>
                  <a:cs typeface="MS PGothic"/>
                </a:rPr>
                <a:t>協会けんぽ等</a:t>
              </a:r>
              <a:r>
                <a:rPr kumimoji="0" sz="900" b="0" i="0" u="none" strike="noStrike" kern="1200" cap="none" spc="-5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S PGothic"/>
                </a:rPr>
                <a:t>）</a:t>
              </a:r>
              <a:endParaRPr kumimoji="0"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S PGothic"/>
              </a:endParaRPr>
            </a:p>
            <a:p>
              <a:pPr marL="12700" marR="0" lvl="0" indent="0" algn="l" defTabSz="457200" rtl="0" eaLnBrk="1" fontAlgn="auto" latinLnBrk="0" hangingPunct="1">
                <a:lnSpc>
                  <a:spcPct val="100000"/>
                </a:lnSpc>
                <a:spcBef>
                  <a:spcPts val="0"/>
                </a:spcBef>
                <a:spcAft>
                  <a:spcPts val="0"/>
                </a:spcAft>
                <a:buClrTx/>
                <a:buSzTx/>
                <a:buFontTx/>
                <a:buNone/>
                <a:tabLst>
                  <a:tab pos="184150" algn="l"/>
                </a:tabLst>
                <a:defRPr/>
              </a:pPr>
              <a:r>
                <a:rPr kumimoji="0"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S PGothic"/>
                </a:rPr>
                <a:t>●</a:t>
              </a:r>
              <a:r>
                <a:rPr kumimoji="0" sz="900" b="0" i="0" u="none" strike="noStrike" kern="1200" cap="none" spc="0" normalizeH="0" baseline="0" noProof="0" dirty="0" err="1">
                  <a:ln>
                    <a:noFill/>
                  </a:ln>
                  <a:solidFill>
                    <a:prstClr val="black"/>
                  </a:solidFill>
                  <a:effectLst/>
                  <a:uLnTx/>
                  <a:uFillTx/>
                  <a:latin typeface="BIZ UDPゴシック" panose="020B0400000000000000" pitchFamily="50" charset="-128"/>
                  <a:ea typeface="BIZ UDPゴシック" panose="020B0400000000000000" pitchFamily="50" charset="-128"/>
                  <a:cs typeface="MS PGothic"/>
                </a:rPr>
                <a:t>市町村（国民健康保険</a:t>
              </a:r>
              <a:r>
                <a:rPr kumimoji="0" sz="900" b="0" i="0" u="none" strike="noStrike" kern="1200" cap="none" spc="-5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S PGothic"/>
                </a:rPr>
                <a:t>）</a:t>
              </a:r>
              <a:endParaRPr kumimoji="0"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S PGothic"/>
              </a:endParaRPr>
            </a:p>
            <a:p>
              <a:pPr marL="12700" marR="0" lvl="0" indent="0" algn="l" defTabSz="457200" rtl="0" eaLnBrk="1" fontAlgn="auto" latinLnBrk="0" hangingPunct="1">
                <a:lnSpc>
                  <a:spcPct val="100000"/>
                </a:lnSpc>
                <a:spcBef>
                  <a:spcPts val="0"/>
                </a:spcBef>
                <a:spcAft>
                  <a:spcPts val="0"/>
                </a:spcAft>
                <a:buClrTx/>
                <a:buSzTx/>
                <a:buFontTx/>
                <a:buNone/>
                <a:tabLst>
                  <a:tab pos="184150" algn="l"/>
                </a:tabLst>
                <a:defRPr/>
              </a:pPr>
              <a:r>
                <a:rPr kumimoji="0" lang="ja-JP" altLang="en-US" sz="900" b="0" i="0" u="none" strike="noStrike" kern="1200" cap="none" spc="-5"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S PGothic"/>
                </a:rPr>
                <a:t>●</a:t>
              </a:r>
              <a:r>
                <a:rPr kumimoji="0" sz="900" b="0" i="0" u="none" strike="noStrike" kern="1200" cap="none" spc="-5" normalizeH="0" baseline="0" noProof="0" dirty="0" err="1">
                  <a:ln>
                    <a:noFill/>
                  </a:ln>
                  <a:solidFill>
                    <a:prstClr val="black"/>
                  </a:solidFill>
                  <a:effectLst/>
                  <a:uLnTx/>
                  <a:uFillTx/>
                  <a:latin typeface="BIZ UDPゴシック" panose="020B0400000000000000" pitchFamily="50" charset="-128"/>
                  <a:ea typeface="BIZ UDPゴシック" panose="020B0400000000000000" pitchFamily="50" charset="-128"/>
                  <a:cs typeface="MS PGothic"/>
                </a:rPr>
                <a:t>後期高齢者医療広域連合</a:t>
              </a:r>
              <a:endParaRPr kumimoji="0"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S PGothic"/>
              </a:endParaRPr>
            </a:p>
          </p:txBody>
        </p:sp>
        <p:sp>
          <p:nvSpPr>
            <p:cNvPr id="80" name="object 53">
              <a:extLst>
                <a:ext uri="{FF2B5EF4-FFF2-40B4-BE49-F238E27FC236}">
                  <a16:creationId xmlns:a16="http://schemas.microsoft.com/office/drawing/2014/main" id="{2E0F3B87-7841-A5EC-5208-7862978C9AD7}"/>
                </a:ext>
              </a:extLst>
            </p:cNvPr>
            <p:cNvSpPr txBox="1"/>
            <p:nvPr/>
          </p:nvSpPr>
          <p:spPr>
            <a:xfrm>
              <a:off x="4821758" y="7525983"/>
              <a:ext cx="602615" cy="151323"/>
            </a:xfrm>
            <a:prstGeom prst="rect">
              <a:avLst/>
            </a:prstGeom>
          </p:spPr>
          <p:txBody>
            <a:bodyPr vert="horz" wrap="square" lIns="0" tIns="12700" rIns="0" bIns="0" rtlCol="0">
              <a:spAutoFit/>
            </a:bodyPr>
            <a:lstStyle/>
            <a:p>
              <a:pPr marL="12700" marR="0" lvl="0" indent="0" algn="l" defTabSz="457200" rtl="0" eaLnBrk="1" fontAlgn="auto" latinLnBrk="0" hangingPunct="1">
                <a:lnSpc>
                  <a:spcPct val="100000"/>
                </a:lnSpc>
                <a:spcBef>
                  <a:spcPts val="100"/>
                </a:spcBef>
                <a:spcAft>
                  <a:spcPts val="0"/>
                </a:spcAft>
                <a:buClrTx/>
                <a:buSzTx/>
                <a:buFontTx/>
                <a:buNone/>
                <a:tabLst/>
                <a:defRPr/>
              </a:pPr>
              <a:r>
                <a:rPr kumimoji="0" sz="900" b="0" i="0" u="none" strike="noStrike" kern="1200" cap="none" spc="-1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S PGothic"/>
                </a:rPr>
                <a:t>支援納付金</a:t>
              </a:r>
              <a:endParaRPr kumimoji="0" sz="9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S PGothic"/>
              </a:endParaRPr>
            </a:p>
          </p:txBody>
        </p:sp>
        <p:sp>
          <p:nvSpPr>
            <p:cNvPr id="81" name="object 54">
              <a:extLst>
                <a:ext uri="{FF2B5EF4-FFF2-40B4-BE49-F238E27FC236}">
                  <a16:creationId xmlns:a16="http://schemas.microsoft.com/office/drawing/2014/main" id="{669C9064-0330-7B42-9A5E-C1D00F3A1E12}"/>
                </a:ext>
              </a:extLst>
            </p:cNvPr>
            <p:cNvSpPr txBox="1"/>
            <p:nvPr/>
          </p:nvSpPr>
          <p:spPr>
            <a:xfrm>
              <a:off x="4938421" y="8630000"/>
              <a:ext cx="373380" cy="151323"/>
            </a:xfrm>
            <a:prstGeom prst="rect">
              <a:avLst/>
            </a:prstGeom>
          </p:spPr>
          <p:txBody>
            <a:bodyPr vert="horz" wrap="square" lIns="0" tIns="12700" rIns="0" bIns="0" rtlCol="0">
              <a:spAutoFit/>
            </a:bodyPr>
            <a:lstStyle/>
            <a:p>
              <a:pPr marL="12700" marR="0" lvl="0" indent="0" algn="l" defTabSz="457200" rtl="0" eaLnBrk="1" fontAlgn="auto" latinLnBrk="0" hangingPunct="1">
                <a:lnSpc>
                  <a:spcPct val="100000"/>
                </a:lnSpc>
                <a:spcBef>
                  <a:spcPts val="100"/>
                </a:spcBef>
                <a:spcAft>
                  <a:spcPts val="0"/>
                </a:spcAft>
                <a:buClrTx/>
                <a:buSzTx/>
                <a:buFontTx/>
                <a:buNone/>
                <a:tabLst/>
                <a:defRPr/>
              </a:pPr>
              <a:r>
                <a:rPr kumimoji="0" sz="900" b="0" i="0" u="none" strike="noStrike" kern="1200" cap="none" spc="-2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S PGothic"/>
                </a:rPr>
                <a:t>支援金</a:t>
              </a:r>
              <a:endParaRPr kumimoji="0" sz="9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S PGothic"/>
              </a:endParaRPr>
            </a:p>
          </p:txBody>
        </p:sp>
        <p:sp>
          <p:nvSpPr>
            <p:cNvPr id="84" name="object 45">
              <a:extLst>
                <a:ext uri="{FF2B5EF4-FFF2-40B4-BE49-F238E27FC236}">
                  <a16:creationId xmlns:a16="http://schemas.microsoft.com/office/drawing/2014/main" id="{EE277370-0338-BBC0-42D1-287B9136BDB3}"/>
                </a:ext>
              </a:extLst>
            </p:cNvPr>
            <p:cNvSpPr txBox="1"/>
            <p:nvPr/>
          </p:nvSpPr>
          <p:spPr>
            <a:xfrm>
              <a:off x="5194036" y="9173016"/>
              <a:ext cx="666115" cy="294953"/>
            </a:xfrm>
            <a:prstGeom prst="rect">
              <a:avLst/>
            </a:prstGeom>
            <a:solidFill>
              <a:srgbClr val="F4B083"/>
            </a:solidFill>
          </p:spPr>
          <p:txBody>
            <a:bodyPr vert="horz"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900" b="0" i="0" u="none" strike="noStrike" kern="1200" cap="none" spc="-25"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S PGothic"/>
                </a:rPr>
                <a:t>1/2</a:t>
              </a:r>
              <a:endParaRPr kumimoji="0" sz="9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S PGothic"/>
              </a:endParaRPr>
            </a:p>
            <a:p>
              <a:pPr marL="7874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00" b="0" i="0" u="none" strike="noStrike" kern="1200" cap="none" spc="-15"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S PGothic"/>
                </a:rPr>
                <a:t>事業主</a:t>
              </a:r>
              <a:endParaRPr kumimoji="0" sz="10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S PGothic"/>
              </a:endParaRPr>
            </a:p>
          </p:txBody>
        </p:sp>
        <p:sp>
          <p:nvSpPr>
            <p:cNvPr id="85" name="object 47">
              <a:extLst>
                <a:ext uri="{FF2B5EF4-FFF2-40B4-BE49-F238E27FC236}">
                  <a16:creationId xmlns:a16="http://schemas.microsoft.com/office/drawing/2014/main" id="{2AD3BC69-3E66-A53F-164C-4EDE7290B8A5}"/>
                </a:ext>
              </a:extLst>
            </p:cNvPr>
            <p:cNvSpPr txBox="1"/>
            <p:nvPr/>
          </p:nvSpPr>
          <p:spPr>
            <a:xfrm>
              <a:off x="5558703" y="7525029"/>
              <a:ext cx="298515" cy="166071"/>
            </a:xfrm>
            <a:prstGeom prst="rect">
              <a:avLst/>
            </a:prstGeom>
          </p:spPr>
          <p:txBody>
            <a:bodyPr vert="horz" wrap="square" lIns="0" tIns="12065" rIns="0" bIns="0" rtlCol="0">
              <a:spAutoFit/>
            </a:bodyPr>
            <a:lstStyle/>
            <a:p>
              <a:pPr marL="12700" lvl="0">
                <a:spcBef>
                  <a:spcPts val="95"/>
                </a:spcBef>
                <a:defRPr/>
              </a:pPr>
              <a:r>
                <a:rPr lang="ja-JP" altLang="en-US" sz="1000" spc="-25" dirty="0">
                  <a:solidFill>
                    <a:prstClr val="black"/>
                  </a:solidFill>
                  <a:latin typeface="BIZ UDPゴシック" panose="020B0400000000000000" pitchFamily="50" charset="-128"/>
                  <a:ea typeface="BIZ UDPゴシック" panose="020B0400000000000000" pitchFamily="50" charset="-128"/>
                  <a:cs typeface="MS PGothic"/>
                </a:rPr>
                <a:t>請求</a:t>
              </a:r>
              <a:endParaRPr kumimoji="0"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S PGothic"/>
              </a:endParaRPr>
            </a:p>
          </p:txBody>
        </p:sp>
        <p:sp>
          <p:nvSpPr>
            <p:cNvPr id="86" name="object 39">
              <a:extLst>
                <a:ext uri="{FF2B5EF4-FFF2-40B4-BE49-F238E27FC236}">
                  <a16:creationId xmlns:a16="http://schemas.microsoft.com/office/drawing/2014/main" id="{2A1E2661-8F7C-0D99-2DA0-90A271B1F2A5}"/>
                </a:ext>
              </a:extLst>
            </p:cNvPr>
            <p:cNvSpPr/>
            <p:nvPr/>
          </p:nvSpPr>
          <p:spPr>
            <a:xfrm rot="16200000">
              <a:off x="4812013" y="8276818"/>
              <a:ext cx="639455" cy="893377"/>
            </a:xfrm>
            <a:custGeom>
              <a:avLst/>
              <a:gdLst/>
              <a:ahLst/>
              <a:cxnLst/>
              <a:rect l="l" t="t" r="r" b="b"/>
              <a:pathLst>
                <a:path w="1115059" h="697229">
                  <a:moveTo>
                    <a:pt x="1101344" y="639699"/>
                  </a:moveTo>
                  <a:lnTo>
                    <a:pt x="85725" y="639699"/>
                  </a:lnTo>
                  <a:lnTo>
                    <a:pt x="85725" y="611124"/>
                  </a:lnTo>
                  <a:lnTo>
                    <a:pt x="0" y="654050"/>
                  </a:lnTo>
                  <a:lnTo>
                    <a:pt x="85725" y="696849"/>
                  </a:lnTo>
                  <a:lnTo>
                    <a:pt x="85725" y="668274"/>
                  </a:lnTo>
                  <a:lnTo>
                    <a:pt x="1101344" y="668274"/>
                  </a:lnTo>
                  <a:lnTo>
                    <a:pt x="1101344" y="639699"/>
                  </a:lnTo>
                  <a:close/>
                </a:path>
                <a:path w="1115059" h="697229">
                  <a:moveTo>
                    <a:pt x="1115060" y="42799"/>
                  </a:moveTo>
                  <a:lnTo>
                    <a:pt x="1086561" y="28575"/>
                  </a:lnTo>
                  <a:lnTo>
                    <a:pt x="1029335" y="0"/>
                  </a:lnTo>
                  <a:lnTo>
                    <a:pt x="1029335" y="28575"/>
                  </a:lnTo>
                  <a:lnTo>
                    <a:pt x="508" y="28575"/>
                  </a:lnTo>
                  <a:lnTo>
                    <a:pt x="508" y="57150"/>
                  </a:lnTo>
                  <a:lnTo>
                    <a:pt x="1029335" y="57150"/>
                  </a:lnTo>
                  <a:lnTo>
                    <a:pt x="1029335" y="85725"/>
                  </a:lnTo>
                  <a:lnTo>
                    <a:pt x="1086396" y="57150"/>
                  </a:lnTo>
                  <a:lnTo>
                    <a:pt x="1115060" y="42799"/>
                  </a:lnTo>
                  <a:close/>
                </a:path>
              </a:pathLst>
            </a:custGeom>
            <a:solidFill>
              <a:srgbClr val="EC7C30"/>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grpSp>
      <p:sp>
        <p:nvSpPr>
          <p:cNvPr id="49" name="テキスト ボックス 48">
            <a:extLst>
              <a:ext uri="{FF2B5EF4-FFF2-40B4-BE49-F238E27FC236}">
                <a16:creationId xmlns:a16="http://schemas.microsoft.com/office/drawing/2014/main" id="{8A025A8A-7012-1E2F-B411-F6129C78FA07}"/>
              </a:ext>
            </a:extLst>
          </p:cNvPr>
          <p:cNvSpPr txBox="1"/>
          <p:nvPr/>
        </p:nvSpPr>
        <p:spPr>
          <a:xfrm>
            <a:off x="280374" y="118918"/>
            <a:ext cx="7004070" cy="360163"/>
          </a:xfrm>
          <a:prstGeom prst="rect">
            <a:avLst/>
          </a:prstGeom>
          <a:noFill/>
          <a:ln>
            <a:noFill/>
          </a:ln>
        </p:spPr>
        <p:txBody>
          <a:bodyPr wrap="square" lIns="0" tIns="0" rIns="0" bIns="0" rtlCol="0">
            <a:spAutoFit/>
          </a:bodyPr>
          <a:lstStyle/>
          <a:p>
            <a:pPr marL="0" marR="0" lvl="0" indent="0" algn="ctr" defTabSz="457200" rtl="0" eaLnBrk="1" fontAlgn="auto" latinLnBrk="0" hangingPunct="0">
              <a:lnSpc>
                <a:spcPct val="114000"/>
              </a:lnSpc>
              <a:spcBef>
                <a:spcPts val="0"/>
              </a:spcBef>
              <a:spcAft>
                <a:spcPts val="0"/>
              </a:spcAft>
              <a:buClrTx/>
              <a:buSzTx/>
              <a:buFontTx/>
              <a:buNone/>
              <a:tabLst/>
              <a:defRPr/>
            </a:pPr>
            <a:r>
              <a:rPr kumimoji="0" lang="ja-JP" altLang="en-US" sz="2400" b="1" i="0" u="none" strike="noStrike" kern="1200" cap="none" spc="0" normalizeH="0" baseline="0" noProof="0">
                <a:ln>
                  <a:noFill/>
                </a:ln>
                <a:solidFill>
                  <a:prstClr val="white"/>
                </a:solidFill>
                <a:effectLst/>
                <a:uLnTx/>
                <a:uFillTx/>
                <a:latin typeface="BIZ UDPGothic" panose="020B0400000000000000" pitchFamily="34" charset="-128"/>
                <a:ea typeface="BIZ UDPGothic" panose="020B0400000000000000" pitchFamily="34" charset="-128"/>
                <a:cs typeface="+mn-cs"/>
              </a:rPr>
              <a:t>子ども・子育て支援金の保険料（令和８年度）</a:t>
            </a:r>
            <a:endParaRPr kumimoji="0" lang="en-US" altLang="ja-JP" sz="2400" b="0" i="0" u="none" strike="noStrike" kern="1200" cap="none" spc="0" normalizeH="0" baseline="0" noProof="0">
              <a:ln>
                <a:noFill/>
              </a:ln>
              <a:solidFill>
                <a:prstClr val="white"/>
              </a:solidFill>
              <a:effectLst/>
              <a:uLnTx/>
              <a:uFillTx/>
              <a:latin typeface="BIZ UDPGothic" panose="020B0400000000000000" pitchFamily="34" charset="-128"/>
              <a:ea typeface="BIZ UDPGothic" panose="020B0400000000000000" pitchFamily="34" charset="-128"/>
              <a:cs typeface="+mn-cs"/>
            </a:endParaRPr>
          </a:p>
        </p:txBody>
      </p:sp>
      <p:sp>
        <p:nvSpPr>
          <p:cNvPr id="51" name="テキスト ボックス 50">
            <a:extLst>
              <a:ext uri="{FF2B5EF4-FFF2-40B4-BE49-F238E27FC236}">
                <a16:creationId xmlns:a16="http://schemas.microsoft.com/office/drawing/2014/main" id="{9C8F9ABC-9875-48C6-4173-9CB6C21D7A4E}"/>
              </a:ext>
            </a:extLst>
          </p:cNvPr>
          <p:cNvSpPr txBox="1"/>
          <p:nvPr/>
        </p:nvSpPr>
        <p:spPr>
          <a:xfrm>
            <a:off x="583905" y="1756169"/>
            <a:ext cx="5657238" cy="358111"/>
          </a:xfrm>
          <a:prstGeom prst="rect">
            <a:avLst/>
          </a:prstGeom>
          <a:noFill/>
          <a:ln>
            <a:noFill/>
          </a:ln>
        </p:spPr>
        <p:txBody>
          <a:bodyPr wrap="square" lIns="0" tIns="0" rIns="0" bIns="0" rtlCol="0">
            <a:spAutoFit/>
          </a:bodyPr>
          <a:lstStyle/>
          <a:p>
            <a:pPr marL="271463" marR="0" lvl="0" indent="-271463" algn="just" defTabSz="457200" rtl="0" eaLnBrk="1" fontAlgn="auto" latinLnBrk="0" hangingPunct="0">
              <a:lnSpc>
                <a:spcPct val="114000"/>
              </a:lnSpc>
              <a:spcBef>
                <a:spcPts val="0"/>
              </a:spcBef>
              <a:spcAft>
                <a:spcPts val="0"/>
              </a:spcAft>
              <a:buClrTx/>
              <a:buSzTx/>
              <a:buFontTx/>
              <a:buNone/>
              <a:tabLst/>
              <a:defRPr/>
            </a:pPr>
            <a:r>
              <a:rPr kumimoji="0" lang="en-US" altLang="ja-JP" sz="11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rPr>
              <a:t>※</a:t>
            </a:r>
            <a:r>
              <a:rPr kumimoji="0" lang="ja-JP" altLang="en-US" sz="11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rPr>
              <a:t>　こども（</a:t>
            </a:r>
            <a:r>
              <a:rPr kumimoji="0" lang="en-US" altLang="ja-JP" sz="11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rPr>
              <a:t>18</a:t>
            </a:r>
            <a:r>
              <a:rPr kumimoji="0" lang="ja-JP" altLang="en-US" sz="11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rPr>
              <a:t>歳に達する日以後の最初の３月</a:t>
            </a:r>
            <a:r>
              <a:rPr kumimoji="0" lang="en-US" altLang="ja-JP" sz="11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rPr>
              <a:t>31</a:t>
            </a:r>
            <a:r>
              <a:rPr kumimoji="0" lang="ja-JP" altLang="en-US" sz="11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rPr>
              <a:t>日以前である者。高校生年代）については、均等割額が全額軽減されます。</a:t>
            </a:r>
            <a:endParaRPr kumimoji="0" lang="en-US" altLang="ja-JP" sz="11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endParaRPr>
          </a:p>
        </p:txBody>
      </p:sp>
      <p:sp>
        <p:nvSpPr>
          <p:cNvPr id="16" name="テキスト ボックス 15">
            <a:extLst>
              <a:ext uri="{FF2B5EF4-FFF2-40B4-BE49-F238E27FC236}">
                <a16:creationId xmlns:a16="http://schemas.microsoft.com/office/drawing/2014/main" id="{BA144CCF-88CA-C970-EA2F-8E2FC84D2A65}"/>
              </a:ext>
            </a:extLst>
          </p:cNvPr>
          <p:cNvSpPr txBox="1"/>
          <p:nvPr/>
        </p:nvSpPr>
        <p:spPr>
          <a:xfrm>
            <a:off x="396486" y="586379"/>
            <a:ext cx="3299680" cy="225062"/>
          </a:xfrm>
          <a:prstGeom prst="rect">
            <a:avLst/>
          </a:prstGeom>
          <a:noFill/>
        </p:spPr>
        <p:txBody>
          <a:bodyPr wrap="square" lIns="0" tIns="0" rIns="0" bIns="0">
            <a:spAutoFit/>
          </a:bodyPr>
          <a:lstStyle/>
          <a:p>
            <a:pPr marL="0" marR="0" lvl="0" indent="0" algn="l" defTabSz="457200" rtl="0" eaLnBrk="1" fontAlgn="auto" latinLnBrk="0" hangingPunct="0">
              <a:lnSpc>
                <a:spcPct val="114000"/>
              </a:lnSpc>
              <a:spcBef>
                <a:spcPts val="0"/>
              </a:spcBef>
              <a:spcAft>
                <a:spcPts val="0"/>
              </a:spcAft>
              <a:buClrTx/>
              <a:buSzTx/>
              <a:buFontTx/>
              <a:buNone/>
              <a:tabLst/>
              <a:defRPr/>
            </a:pPr>
            <a:r>
              <a:rPr kumimoji="0" lang="ja-JP" altLang="en-US" sz="1500" b="1" i="0" u="none" strike="noStrike" kern="1200" cap="none" spc="0" normalizeH="0" baseline="0" noProof="0" dirty="0">
                <a:ln>
                  <a:noFill/>
                </a:ln>
                <a:solidFill>
                  <a:schemeClr val="accent2"/>
                </a:solidFill>
                <a:effectLst/>
                <a:uLnTx/>
                <a:uFillTx/>
                <a:latin typeface="BIZ UDPGothic" panose="020B0400000000000000" pitchFamily="34" charset="-128"/>
                <a:ea typeface="BIZ UDPGothic" panose="020B0400000000000000" pitchFamily="34" charset="-128"/>
                <a:cs typeface="+mn-cs"/>
              </a:rPr>
              <a:t>徴収開始時期は７月です。</a:t>
            </a:r>
            <a:endParaRPr kumimoji="0" lang="en-US" altLang="ja-JP" sz="1500" b="0" i="0" u="none" strike="noStrike" kern="1200" cap="none" spc="0" normalizeH="0" baseline="0" noProof="0" dirty="0">
              <a:ln>
                <a:noFill/>
              </a:ln>
              <a:solidFill>
                <a:schemeClr val="accent2"/>
              </a:solidFill>
              <a:effectLst/>
              <a:uLnTx/>
              <a:uFillTx/>
              <a:latin typeface="BIZ UDPGothic" panose="020B0400000000000000" pitchFamily="34" charset="-128"/>
              <a:ea typeface="BIZ UDPGothic" panose="020B0400000000000000" pitchFamily="34" charset="-128"/>
              <a:cs typeface="+mn-cs"/>
            </a:endParaRPr>
          </a:p>
        </p:txBody>
      </p:sp>
      <p:sp>
        <p:nvSpPr>
          <p:cNvPr id="22" name="テキスト ボックス 21">
            <a:extLst>
              <a:ext uri="{FF2B5EF4-FFF2-40B4-BE49-F238E27FC236}">
                <a16:creationId xmlns:a16="http://schemas.microsoft.com/office/drawing/2014/main" id="{C01BE26C-F1DD-2422-F7C1-05CC9D9FB664}"/>
              </a:ext>
            </a:extLst>
          </p:cNvPr>
          <p:cNvSpPr txBox="1"/>
          <p:nvPr/>
        </p:nvSpPr>
        <p:spPr>
          <a:xfrm>
            <a:off x="583904" y="834422"/>
            <a:ext cx="6666462" cy="358111"/>
          </a:xfrm>
          <a:prstGeom prst="rect">
            <a:avLst/>
          </a:prstGeom>
          <a:noFill/>
        </p:spPr>
        <p:txBody>
          <a:bodyPr wrap="square" lIns="0" tIns="0" rIns="0" bIns="0">
            <a:spAutoFit/>
          </a:bodyPr>
          <a:lstStyle/>
          <a:p>
            <a:pPr marL="0" marR="0" lvl="0" indent="0" algn="just" defTabSz="457200" rtl="0" eaLnBrk="1" fontAlgn="auto" latinLnBrk="0" hangingPunct="0">
              <a:lnSpc>
                <a:spcPct val="114000"/>
              </a:lnSpc>
              <a:spcBef>
                <a:spcPts val="0"/>
              </a:spcBef>
              <a:spcAft>
                <a:spcPts val="0"/>
              </a:spcAft>
              <a:buClrTx/>
              <a:buSzTx/>
              <a:buFontTx/>
              <a:buNone/>
              <a:tabLst/>
              <a:defRPr/>
            </a:pPr>
            <a:r>
              <a:rPr kumimoji="0" lang="en-US" altLang="ja-JP" sz="11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rPr>
              <a:t>※</a:t>
            </a:r>
            <a:r>
              <a:rPr kumimoji="0" lang="ja-JP" altLang="en-US" sz="11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rPr>
              <a:t>　</a:t>
            </a:r>
            <a:r>
              <a:rPr lang="ja-JP" altLang="en-US" sz="1100" dirty="0">
                <a:solidFill>
                  <a:prstClr val="black"/>
                </a:solidFill>
                <a:latin typeface="BIZ UDPGothic" panose="020B0400000000000000" pitchFamily="34" charset="-128"/>
                <a:ea typeface="BIZ UDPGothic" panose="020B0400000000000000" pitchFamily="34" charset="-128"/>
              </a:rPr>
              <a:t>国民健康保険税に含め</a:t>
            </a:r>
            <a:r>
              <a:rPr kumimoji="0" lang="ja-JP" altLang="en-US" sz="11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rPr>
              <a:t>て徴収します。</a:t>
            </a:r>
            <a:endParaRPr kumimoji="0" lang="en-US" altLang="ja-JP" sz="11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endParaRPr>
          </a:p>
          <a:p>
            <a:pPr marL="0" marR="0" lvl="0" indent="0" algn="just" defTabSz="457200" rtl="0" eaLnBrk="1" fontAlgn="auto" latinLnBrk="0" hangingPunct="0">
              <a:lnSpc>
                <a:spcPct val="114000"/>
              </a:lnSpc>
              <a:spcBef>
                <a:spcPts val="0"/>
              </a:spcBef>
              <a:spcAft>
                <a:spcPts val="0"/>
              </a:spcAft>
              <a:buClrTx/>
              <a:buSzTx/>
              <a:buFontTx/>
              <a:buNone/>
              <a:tabLst/>
              <a:defRPr/>
            </a:pPr>
            <a:r>
              <a:rPr kumimoji="0" lang="en-US" altLang="ja-JP" sz="11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rPr>
              <a:t>※</a:t>
            </a:r>
            <a:r>
              <a:rPr kumimoji="0" lang="ja-JP" altLang="en-US" sz="11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rPr>
              <a:t>　令和８年４月分からの保険税を８回に分けてお支払いいただきます。（年度途中加入の方は、月割で計算）</a:t>
            </a:r>
            <a:endParaRPr kumimoji="0" lang="en-US" altLang="ja-JP" sz="11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endParaRPr>
          </a:p>
        </p:txBody>
      </p:sp>
      <p:sp>
        <p:nvSpPr>
          <p:cNvPr id="28" name="テキスト ボックス 27">
            <a:extLst>
              <a:ext uri="{FF2B5EF4-FFF2-40B4-BE49-F238E27FC236}">
                <a16:creationId xmlns:a16="http://schemas.microsoft.com/office/drawing/2014/main" id="{ACD74C6C-ED11-6034-6C52-9B23A5780E57}"/>
              </a:ext>
            </a:extLst>
          </p:cNvPr>
          <p:cNvSpPr txBox="1"/>
          <p:nvPr/>
        </p:nvSpPr>
        <p:spPr>
          <a:xfrm>
            <a:off x="396486" y="1236262"/>
            <a:ext cx="6666802" cy="488211"/>
          </a:xfrm>
          <a:prstGeom prst="rect">
            <a:avLst/>
          </a:prstGeom>
          <a:noFill/>
        </p:spPr>
        <p:txBody>
          <a:bodyPr wrap="square" lIns="0" tIns="0" rIns="0" bIns="0">
            <a:spAutoFit/>
          </a:bodyPr>
          <a:lstStyle/>
          <a:p>
            <a:pPr marL="0" marR="0" lvl="0" indent="0" algn="l" defTabSz="457200" rtl="0" eaLnBrk="1" fontAlgn="auto" latinLnBrk="0" hangingPunct="0">
              <a:lnSpc>
                <a:spcPct val="114000"/>
              </a:lnSpc>
              <a:spcBef>
                <a:spcPts val="0"/>
              </a:spcBef>
              <a:spcAft>
                <a:spcPts val="0"/>
              </a:spcAft>
              <a:buClrTx/>
              <a:buSzTx/>
              <a:buFontTx/>
              <a:buNone/>
              <a:tabLst/>
              <a:defRPr/>
            </a:pPr>
            <a:r>
              <a:rPr kumimoji="0" lang="ja-JP" altLang="en-US" sz="1500" b="1" i="0" u="none" strike="noStrike" kern="1200" cap="none" spc="0" normalizeH="0" baseline="0" noProof="0" dirty="0">
                <a:ln>
                  <a:noFill/>
                </a:ln>
                <a:solidFill>
                  <a:schemeClr val="accent2"/>
                </a:solidFill>
                <a:effectLst/>
                <a:uLnTx/>
                <a:uFillTx/>
                <a:latin typeface="BIZ UDPGothic" panose="020B0400000000000000" pitchFamily="34" charset="-128"/>
                <a:ea typeface="BIZ UDPGothic" panose="020B0400000000000000" pitchFamily="34" charset="-128"/>
                <a:cs typeface="+mn-cs"/>
              </a:rPr>
              <a:t>子ども・子育て支援金に係る保険税は所得割</a:t>
            </a:r>
            <a:r>
              <a:rPr lang="en-US" altLang="ja-JP" sz="1500" b="1" dirty="0">
                <a:solidFill>
                  <a:schemeClr val="accent2"/>
                </a:solidFill>
                <a:latin typeface="BIZ UDPGothic" panose="020B0400000000000000" pitchFamily="34" charset="-128"/>
                <a:ea typeface="BIZ UDPGothic" panose="020B0400000000000000" pitchFamily="34" charset="-128"/>
              </a:rPr>
              <a:t>0.31</a:t>
            </a:r>
            <a:r>
              <a:rPr kumimoji="0" lang="ja-JP" altLang="en-US" sz="1500" b="1" i="0" u="none" strike="noStrike" kern="1200" cap="none" spc="0" normalizeH="0" baseline="0" noProof="0" dirty="0">
                <a:ln>
                  <a:noFill/>
                </a:ln>
                <a:solidFill>
                  <a:schemeClr val="accent2"/>
                </a:solidFill>
                <a:effectLst/>
                <a:uLnTx/>
                <a:uFillTx/>
                <a:latin typeface="BIZ UDPGothic" panose="020B0400000000000000" pitchFamily="34" charset="-128"/>
                <a:ea typeface="BIZ UDPGothic" panose="020B0400000000000000" pitchFamily="34" charset="-128"/>
                <a:cs typeface="+mn-cs"/>
              </a:rPr>
              <a:t>％、 均等割</a:t>
            </a:r>
            <a:r>
              <a:rPr kumimoji="0" lang="en-US" altLang="ja-JP" sz="1500" b="1" i="0" u="none" strike="noStrike" kern="1200" cap="none" spc="0" normalizeH="0" baseline="0" noProof="0" dirty="0">
                <a:ln>
                  <a:noFill/>
                </a:ln>
                <a:solidFill>
                  <a:schemeClr val="accent2"/>
                </a:solidFill>
                <a:effectLst/>
                <a:uLnTx/>
                <a:uFillTx/>
                <a:latin typeface="BIZ UDPGothic" panose="020B0400000000000000" pitchFamily="34" charset="-128"/>
                <a:ea typeface="BIZ UDPGothic" panose="020B0400000000000000" pitchFamily="34" charset="-128"/>
                <a:cs typeface="+mn-cs"/>
              </a:rPr>
              <a:t>1,400</a:t>
            </a:r>
            <a:r>
              <a:rPr kumimoji="0" lang="ja-JP" altLang="en-US" sz="1500" b="1" i="0" u="none" strike="noStrike" kern="1200" cap="none" spc="0" normalizeH="0" baseline="0" noProof="0" dirty="0">
                <a:ln>
                  <a:noFill/>
                </a:ln>
                <a:solidFill>
                  <a:schemeClr val="accent2"/>
                </a:solidFill>
                <a:effectLst/>
                <a:uLnTx/>
                <a:uFillTx/>
                <a:latin typeface="BIZ UDPGothic" panose="020B0400000000000000" pitchFamily="34" charset="-128"/>
                <a:ea typeface="BIZ UDPGothic" panose="020B0400000000000000" pitchFamily="34" charset="-128"/>
                <a:cs typeface="+mn-cs"/>
              </a:rPr>
              <a:t>円、</a:t>
            </a:r>
            <a:br>
              <a:rPr kumimoji="0" lang="en-US" altLang="ja-JP" sz="1500" b="1" i="0" u="none" strike="noStrike" kern="1200" cap="none" spc="0" normalizeH="0" baseline="0" noProof="0" dirty="0">
                <a:ln>
                  <a:noFill/>
                </a:ln>
                <a:solidFill>
                  <a:schemeClr val="accent2"/>
                </a:solidFill>
                <a:effectLst/>
                <a:uLnTx/>
                <a:uFillTx/>
                <a:latin typeface="BIZ UDPGothic" panose="020B0400000000000000" pitchFamily="34" charset="-128"/>
                <a:ea typeface="BIZ UDPGothic" panose="020B0400000000000000" pitchFamily="34" charset="-128"/>
                <a:cs typeface="+mn-cs"/>
              </a:rPr>
            </a:br>
            <a:r>
              <a:rPr kumimoji="0" lang="ja-JP" altLang="en-US" sz="1500" b="1" i="0" u="none" strike="noStrike" kern="1200" cap="none" spc="0" normalizeH="0" baseline="0" noProof="0" dirty="0">
                <a:ln>
                  <a:noFill/>
                </a:ln>
                <a:solidFill>
                  <a:schemeClr val="accent2"/>
                </a:solidFill>
                <a:effectLst/>
                <a:uLnTx/>
                <a:uFillTx/>
                <a:latin typeface="BIZ UDPGothic" panose="020B0400000000000000" pitchFamily="34" charset="-128"/>
                <a:ea typeface="BIZ UDPGothic" panose="020B0400000000000000" pitchFamily="34" charset="-128"/>
                <a:cs typeface="+mn-cs"/>
              </a:rPr>
              <a:t>１８歳以上均等割</a:t>
            </a:r>
            <a:r>
              <a:rPr kumimoji="0" lang="en-US" altLang="ja-JP" sz="1500" b="1" i="0" u="none" strike="noStrike" kern="1200" cap="none" spc="0" normalizeH="0" baseline="0" noProof="0" dirty="0">
                <a:ln>
                  <a:noFill/>
                </a:ln>
                <a:solidFill>
                  <a:schemeClr val="accent2"/>
                </a:solidFill>
                <a:effectLst/>
                <a:uLnTx/>
                <a:uFillTx/>
                <a:latin typeface="BIZ UDPGothic" panose="020B0400000000000000" pitchFamily="34" charset="-128"/>
                <a:ea typeface="BIZ UDPGothic" panose="020B0400000000000000" pitchFamily="34" charset="-128"/>
                <a:cs typeface="+mn-cs"/>
              </a:rPr>
              <a:t>100</a:t>
            </a:r>
            <a:r>
              <a:rPr kumimoji="0" lang="ja-JP" altLang="en-US" sz="1500" b="1" i="0" u="none" strike="noStrike" kern="1200" cap="none" spc="0" normalizeH="0" baseline="0" noProof="0" dirty="0">
                <a:ln>
                  <a:noFill/>
                </a:ln>
                <a:solidFill>
                  <a:schemeClr val="accent2"/>
                </a:solidFill>
                <a:effectLst/>
                <a:uLnTx/>
                <a:uFillTx/>
                <a:latin typeface="BIZ UDPGothic" panose="020B0400000000000000" pitchFamily="34" charset="-128"/>
                <a:ea typeface="BIZ UDPGothic" panose="020B0400000000000000" pitchFamily="34" charset="-128"/>
                <a:cs typeface="+mn-cs"/>
              </a:rPr>
              <a:t>円、平等割</a:t>
            </a:r>
            <a:r>
              <a:rPr kumimoji="0" lang="en-US" altLang="ja-JP" sz="1500" b="1" i="0" u="none" strike="noStrike" kern="1200" cap="none" spc="0" normalizeH="0" baseline="0" noProof="0" dirty="0">
                <a:ln>
                  <a:noFill/>
                </a:ln>
                <a:solidFill>
                  <a:schemeClr val="accent2"/>
                </a:solidFill>
                <a:effectLst/>
                <a:uLnTx/>
                <a:uFillTx/>
                <a:latin typeface="BIZ UDPGothic" panose="020B0400000000000000" pitchFamily="34" charset="-128"/>
                <a:ea typeface="BIZ UDPGothic" panose="020B0400000000000000" pitchFamily="34" charset="-128"/>
                <a:cs typeface="+mn-cs"/>
              </a:rPr>
              <a:t>800</a:t>
            </a:r>
            <a:r>
              <a:rPr kumimoji="0" lang="ja-JP" altLang="en-US" sz="1500" b="1" i="0" u="none" strike="noStrike" kern="1200" cap="none" spc="0" normalizeH="0" baseline="0" noProof="0" dirty="0">
                <a:ln>
                  <a:noFill/>
                </a:ln>
                <a:solidFill>
                  <a:schemeClr val="accent2"/>
                </a:solidFill>
                <a:effectLst/>
                <a:uLnTx/>
                <a:uFillTx/>
                <a:latin typeface="BIZ UDPGothic" panose="020B0400000000000000" pitchFamily="34" charset="-128"/>
                <a:ea typeface="BIZ UDPGothic" panose="020B0400000000000000" pitchFamily="34" charset="-128"/>
                <a:cs typeface="+mn-cs"/>
              </a:rPr>
              <a:t>円になります。</a:t>
            </a:r>
            <a:endParaRPr kumimoji="0" lang="en-US" altLang="ja-JP" sz="1500" b="1" i="0" u="none" strike="noStrike" kern="1200" cap="none" spc="0" normalizeH="0" baseline="0" noProof="0" dirty="0">
              <a:ln>
                <a:noFill/>
              </a:ln>
              <a:solidFill>
                <a:schemeClr val="accent2"/>
              </a:solidFill>
              <a:effectLst/>
              <a:uLnTx/>
              <a:uFillTx/>
              <a:latin typeface="BIZ UDPGothic" panose="020B0400000000000000" pitchFamily="34" charset="-128"/>
              <a:ea typeface="BIZ UDPGothic" panose="020B0400000000000000" pitchFamily="34" charset="-128"/>
              <a:cs typeface="+mn-cs"/>
            </a:endParaRPr>
          </a:p>
        </p:txBody>
      </p:sp>
      <p:grpSp>
        <p:nvGrpSpPr>
          <p:cNvPr id="138" name="グループ化 137">
            <a:extLst>
              <a:ext uri="{FF2B5EF4-FFF2-40B4-BE49-F238E27FC236}">
                <a16:creationId xmlns:a16="http://schemas.microsoft.com/office/drawing/2014/main" id="{B1F36EA9-9B49-ACA0-7E0C-0D4FFC7C92CF}"/>
              </a:ext>
            </a:extLst>
          </p:cNvPr>
          <p:cNvGrpSpPr/>
          <p:nvPr/>
        </p:nvGrpSpPr>
        <p:grpSpPr>
          <a:xfrm>
            <a:off x="190124" y="3083336"/>
            <a:ext cx="3424585" cy="897661"/>
            <a:chOff x="190124" y="2765474"/>
            <a:chExt cx="3424585" cy="897661"/>
          </a:xfrm>
        </p:grpSpPr>
        <p:grpSp>
          <p:nvGrpSpPr>
            <p:cNvPr id="34" name="グループ化 33">
              <a:extLst>
                <a:ext uri="{FF2B5EF4-FFF2-40B4-BE49-F238E27FC236}">
                  <a16:creationId xmlns:a16="http://schemas.microsoft.com/office/drawing/2014/main" id="{004FB42F-AC60-C4F8-EBB1-ECA53F66ACC0}"/>
                </a:ext>
              </a:extLst>
            </p:cNvPr>
            <p:cNvGrpSpPr/>
            <p:nvPr/>
          </p:nvGrpSpPr>
          <p:grpSpPr>
            <a:xfrm>
              <a:off x="190124" y="2765474"/>
              <a:ext cx="358730" cy="345930"/>
              <a:chOff x="188954" y="2583133"/>
              <a:chExt cx="393781" cy="379730"/>
            </a:xfrm>
          </p:grpSpPr>
          <p:grpSp>
            <p:nvGrpSpPr>
              <p:cNvPr id="14" name="グループ化 13">
                <a:extLst>
                  <a:ext uri="{FF2B5EF4-FFF2-40B4-BE49-F238E27FC236}">
                    <a16:creationId xmlns:a16="http://schemas.microsoft.com/office/drawing/2014/main" id="{8AF85144-193A-B269-5DAF-3F9C1D39B98D}"/>
                  </a:ext>
                </a:extLst>
              </p:cNvPr>
              <p:cNvGrpSpPr/>
              <p:nvPr/>
            </p:nvGrpSpPr>
            <p:grpSpPr>
              <a:xfrm>
                <a:off x="188954" y="2583133"/>
                <a:ext cx="393781" cy="379730"/>
                <a:chOff x="-737320" y="1872343"/>
                <a:chExt cx="848352" cy="818080"/>
              </a:xfrm>
              <a:solidFill>
                <a:srgbClr val="FFC000"/>
              </a:solidFill>
            </p:grpSpPr>
            <p:sp>
              <p:nvSpPr>
                <p:cNvPr id="9" name="楕円 8">
                  <a:extLst>
                    <a:ext uri="{FF2B5EF4-FFF2-40B4-BE49-F238E27FC236}">
                      <a16:creationId xmlns:a16="http://schemas.microsoft.com/office/drawing/2014/main" id="{E2351623-4397-75ED-B7E2-BE5856A2BD9B}"/>
                    </a:ext>
                  </a:extLst>
                </p:cNvPr>
                <p:cNvSpPr/>
                <p:nvPr/>
              </p:nvSpPr>
              <p:spPr>
                <a:xfrm>
                  <a:off x="-737320" y="1872343"/>
                  <a:ext cx="818080" cy="81808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ptos" panose="02110004020202020204"/>
                    <a:ea typeface="游ゴシック" panose="020B0400000000000000" pitchFamily="50" charset="-128"/>
                    <a:cs typeface="+mn-cs"/>
                  </a:endParaRPr>
                </a:p>
              </p:txBody>
            </p:sp>
            <p:sp>
              <p:nvSpPr>
                <p:cNvPr id="12" name="二等辺三角形 11">
                  <a:extLst>
                    <a:ext uri="{FF2B5EF4-FFF2-40B4-BE49-F238E27FC236}">
                      <a16:creationId xmlns:a16="http://schemas.microsoft.com/office/drawing/2014/main" id="{6314CFE6-8355-E74C-6357-5B43ABB505CF}"/>
                    </a:ext>
                  </a:extLst>
                </p:cNvPr>
                <p:cNvSpPr/>
                <p:nvPr/>
              </p:nvSpPr>
              <p:spPr>
                <a:xfrm rot="7723510">
                  <a:off x="-72925" y="2492223"/>
                  <a:ext cx="197583" cy="170330"/>
                </a:xfrm>
                <a:prstGeom prst="triangl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ptos" panose="02110004020202020204"/>
                    <a:ea typeface="游ゴシック" panose="020B0400000000000000" pitchFamily="50" charset="-128"/>
                    <a:cs typeface="+mn-cs"/>
                  </a:endParaRPr>
                </a:p>
              </p:txBody>
            </p:sp>
          </p:grpSp>
          <p:sp>
            <p:nvSpPr>
              <p:cNvPr id="33" name="テキスト ボックス 32">
                <a:extLst>
                  <a:ext uri="{FF2B5EF4-FFF2-40B4-BE49-F238E27FC236}">
                    <a16:creationId xmlns:a16="http://schemas.microsoft.com/office/drawing/2014/main" id="{7259A31C-E0FD-3F52-934A-66446953C373}"/>
                  </a:ext>
                </a:extLst>
              </p:cNvPr>
              <p:cNvSpPr txBox="1"/>
              <p:nvPr/>
            </p:nvSpPr>
            <p:spPr>
              <a:xfrm>
                <a:off x="269012" y="2608114"/>
                <a:ext cx="208390" cy="276999"/>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Q</a:t>
                </a:r>
                <a:endParaRPr kumimoji="1" lang="ja-JP" altLang="en-US" sz="1800" b="1"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grpSp>
        <p:sp>
          <p:nvSpPr>
            <p:cNvPr id="36" name="テキスト ボックス 35">
              <a:extLst>
                <a:ext uri="{FF2B5EF4-FFF2-40B4-BE49-F238E27FC236}">
                  <a16:creationId xmlns:a16="http://schemas.microsoft.com/office/drawing/2014/main" id="{A3183D80-40DC-8CCA-906F-0D76F42A940D}"/>
                </a:ext>
              </a:extLst>
            </p:cNvPr>
            <p:cNvSpPr txBox="1"/>
            <p:nvPr/>
          </p:nvSpPr>
          <p:spPr>
            <a:xfrm>
              <a:off x="603845" y="2843052"/>
              <a:ext cx="3010864" cy="225062"/>
            </a:xfrm>
            <a:prstGeom prst="rect">
              <a:avLst/>
            </a:prstGeom>
            <a:noFill/>
          </p:spPr>
          <p:txBody>
            <a:bodyPr wrap="square" lIns="0" tIns="0" rIns="0" bIns="0">
              <a:spAutoFit/>
            </a:bodyPr>
            <a:lstStyle/>
            <a:p>
              <a:pPr marL="0" marR="0" lvl="0" indent="0" algn="just" defTabSz="457200" rtl="0" eaLnBrk="1" fontAlgn="auto" latinLnBrk="0" hangingPunct="0">
                <a:lnSpc>
                  <a:spcPct val="114000"/>
                </a:lnSpc>
                <a:spcBef>
                  <a:spcPts val="0"/>
                </a:spcBef>
                <a:spcAft>
                  <a:spcPts val="0"/>
                </a:spcAft>
                <a:buClrTx/>
                <a:buSzTx/>
                <a:buFontTx/>
                <a:buNone/>
                <a:tabLst/>
                <a:defRPr/>
              </a:pPr>
              <a:r>
                <a:rPr kumimoji="0" lang="ja-JP" altLang="en-US" sz="1500" b="1" i="0" u="none" strike="noStrike" kern="1200" cap="none" spc="0" normalizeH="0" baseline="0" noProof="0" dirty="0">
                  <a:ln>
                    <a:noFill/>
                  </a:ln>
                  <a:solidFill>
                    <a:schemeClr val="accent2"/>
                  </a:solidFill>
                  <a:effectLst/>
                  <a:uLnTx/>
                  <a:uFillTx/>
                  <a:latin typeface="BIZ UDPGothic" panose="020B0400000000000000" pitchFamily="34" charset="-128"/>
                  <a:ea typeface="BIZ UDPGothic" panose="020B0400000000000000" pitchFamily="34" charset="-128"/>
                  <a:cs typeface="+mn-cs"/>
                </a:rPr>
                <a:t>「子ども・子育て支援金制度」って？</a:t>
              </a:r>
              <a:endParaRPr kumimoji="0" lang="en-US" altLang="ja-JP" sz="1500" b="1" i="0" u="none" strike="noStrike" kern="1200" cap="none" spc="0" normalizeH="0" baseline="0" noProof="0" dirty="0">
                <a:ln>
                  <a:noFill/>
                </a:ln>
                <a:solidFill>
                  <a:schemeClr val="accent2"/>
                </a:solidFill>
                <a:effectLst/>
                <a:uLnTx/>
                <a:uFillTx/>
                <a:latin typeface="BIZ UDPGothic" panose="020B0400000000000000" pitchFamily="34" charset="-128"/>
                <a:ea typeface="BIZ UDPGothic" panose="020B0400000000000000" pitchFamily="34" charset="-128"/>
                <a:cs typeface="+mn-cs"/>
              </a:endParaRPr>
            </a:p>
          </p:txBody>
        </p:sp>
        <p:sp>
          <p:nvSpPr>
            <p:cNvPr id="38" name="テキスト ボックス 37">
              <a:extLst>
                <a:ext uri="{FF2B5EF4-FFF2-40B4-BE49-F238E27FC236}">
                  <a16:creationId xmlns:a16="http://schemas.microsoft.com/office/drawing/2014/main" id="{25733E4E-C27B-AA5D-9F1E-1CC03101F1F5}"/>
                </a:ext>
              </a:extLst>
            </p:cNvPr>
            <p:cNvSpPr txBox="1"/>
            <p:nvPr/>
          </p:nvSpPr>
          <p:spPr>
            <a:xfrm>
              <a:off x="603845" y="3162229"/>
              <a:ext cx="2987252" cy="500906"/>
            </a:xfrm>
            <a:prstGeom prst="rect">
              <a:avLst/>
            </a:prstGeom>
            <a:noFill/>
          </p:spPr>
          <p:txBody>
            <a:bodyPr wrap="square" lIns="0" tIns="0" rIns="0" bIns="0">
              <a:spAutoFit/>
            </a:bodyPr>
            <a:lstStyle/>
            <a:p>
              <a:pPr marL="0" marR="0" lvl="0" indent="0" algn="just" defTabSz="457200" rtl="0" eaLnBrk="1" fontAlgn="auto" latinLnBrk="0" hangingPunct="0">
                <a:lnSpc>
                  <a:spcPct val="114000"/>
                </a:lnSpc>
                <a:spcBef>
                  <a:spcPts val="0"/>
                </a:spcBef>
                <a:spcAft>
                  <a:spcPts val="0"/>
                </a:spcAft>
                <a:buClrTx/>
                <a:buSzTx/>
                <a:buFontTx/>
                <a:buNone/>
                <a:tabLst/>
                <a:defRPr/>
              </a:pPr>
              <a:r>
                <a:rPr kumimoji="0" lang="ja-JP" altLang="en-US" sz="10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rPr>
                <a:t>全ての世代や企業のみなさまから支援金を拠出いただき、子育て施策の拡充に充てるもので、こどもや子育て世帯を社会全体で支える制度です。</a:t>
              </a:r>
            </a:p>
          </p:txBody>
        </p:sp>
        <p:grpSp>
          <p:nvGrpSpPr>
            <p:cNvPr id="61" name="グループ化 60">
              <a:extLst>
                <a:ext uri="{FF2B5EF4-FFF2-40B4-BE49-F238E27FC236}">
                  <a16:creationId xmlns:a16="http://schemas.microsoft.com/office/drawing/2014/main" id="{F75530F2-391B-7C25-ECCE-58B46A805A9A}"/>
                </a:ext>
              </a:extLst>
            </p:cNvPr>
            <p:cNvGrpSpPr/>
            <p:nvPr/>
          </p:nvGrpSpPr>
          <p:grpSpPr>
            <a:xfrm>
              <a:off x="390208" y="3153356"/>
              <a:ext cx="169792" cy="188744"/>
              <a:chOff x="523558" y="3150181"/>
              <a:chExt cx="169792" cy="188744"/>
            </a:xfrm>
          </p:grpSpPr>
          <p:sp>
            <p:nvSpPr>
              <p:cNvPr id="43" name="四角形: 角を丸くする 42">
                <a:extLst>
                  <a:ext uri="{FF2B5EF4-FFF2-40B4-BE49-F238E27FC236}">
                    <a16:creationId xmlns:a16="http://schemas.microsoft.com/office/drawing/2014/main" id="{29EFC36E-9E4A-2005-7132-879B1C96AEC6}"/>
                  </a:ext>
                </a:extLst>
              </p:cNvPr>
              <p:cNvSpPr/>
              <p:nvPr/>
            </p:nvSpPr>
            <p:spPr>
              <a:xfrm>
                <a:off x="523558" y="3169133"/>
                <a:ext cx="169792" cy="169792"/>
              </a:xfrm>
              <a:prstGeom prst="round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ptos" panose="02110004020202020204"/>
                  <a:ea typeface="游ゴシック" panose="020B0400000000000000" pitchFamily="50" charset="-128"/>
                  <a:cs typeface="+mn-cs"/>
                </a:endParaRPr>
              </a:p>
            </p:txBody>
          </p:sp>
          <p:sp>
            <p:nvSpPr>
              <p:cNvPr id="60" name="テキスト ボックス 59">
                <a:extLst>
                  <a:ext uri="{FF2B5EF4-FFF2-40B4-BE49-F238E27FC236}">
                    <a16:creationId xmlns:a16="http://schemas.microsoft.com/office/drawing/2014/main" id="{BB6240FF-08E9-0DF4-A830-B67ADD91F6EE}"/>
                  </a:ext>
                </a:extLst>
              </p:cNvPr>
              <p:cNvSpPr txBox="1"/>
              <p:nvPr/>
            </p:nvSpPr>
            <p:spPr>
              <a:xfrm>
                <a:off x="548806" y="3150181"/>
                <a:ext cx="120226" cy="184666"/>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A</a:t>
                </a:r>
                <a:endParaRPr kumimoji="1" lang="ja-JP" altLang="en-US" sz="1200" b="1"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grpSp>
      </p:grpSp>
      <p:grpSp>
        <p:nvGrpSpPr>
          <p:cNvPr id="173" name="グループ化 172">
            <a:extLst>
              <a:ext uri="{FF2B5EF4-FFF2-40B4-BE49-F238E27FC236}">
                <a16:creationId xmlns:a16="http://schemas.microsoft.com/office/drawing/2014/main" id="{0AE47698-BE99-F87E-1764-863E8CD1B3DC}"/>
              </a:ext>
            </a:extLst>
          </p:cNvPr>
          <p:cNvGrpSpPr/>
          <p:nvPr/>
        </p:nvGrpSpPr>
        <p:grpSpPr>
          <a:xfrm>
            <a:off x="177196" y="3914715"/>
            <a:ext cx="3547856" cy="1273652"/>
            <a:chOff x="190124" y="4010972"/>
            <a:chExt cx="3547856" cy="1273652"/>
          </a:xfrm>
        </p:grpSpPr>
        <p:sp>
          <p:nvSpPr>
            <p:cNvPr id="63" name="テキスト ボックス 62">
              <a:extLst>
                <a:ext uri="{FF2B5EF4-FFF2-40B4-BE49-F238E27FC236}">
                  <a16:creationId xmlns:a16="http://schemas.microsoft.com/office/drawing/2014/main" id="{E9D9932C-93C0-8498-6EA7-6F17C2B5256B}"/>
                </a:ext>
              </a:extLst>
            </p:cNvPr>
            <p:cNvSpPr txBox="1"/>
            <p:nvPr/>
          </p:nvSpPr>
          <p:spPr>
            <a:xfrm>
              <a:off x="583904" y="4144371"/>
              <a:ext cx="3154076" cy="230832"/>
            </a:xfrm>
            <a:prstGeom prst="rect">
              <a:avLst/>
            </a:prstGeom>
            <a:noFill/>
          </p:spPr>
          <p:txBody>
            <a:bodyPr wrap="square" lIns="0" tIns="0" rIns="0" bIns="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ja-JP" altLang="en-US" sz="1500" b="1" i="0" u="none" strike="noStrike" kern="1200" cap="none" spc="0" normalizeH="0" baseline="0" noProof="0" dirty="0">
                  <a:ln>
                    <a:noFill/>
                  </a:ln>
                  <a:solidFill>
                    <a:schemeClr val="accent2"/>
                  </a:solidFill>
                  <a:effectLst/>
                  <a:uLnTx/>
                  <a:uFillTx/>
                  <a:latin typeface="BIZ UDPGothic" panose="020B0400000000000000" pitchFamily="34" charset="-128"/>
                  <a:ea typeface="BIZ UDPGothic" panose="020B0400000000000000" pitchFamily="34" charset="-128"/>
                  <a:cs typeface="+mn-cs"/>
                </a:rPr>
                <a:t>どうして「支援金制度」が必要なの？</a:t>
              </a:r>
              <a:endParaRPr kumimoji="0" lang="ja-JP" altLang="en-US" sz="1500" b="0" i="0" u="none" strike="noStrike" kern="1200" cap="none" spc="0" normalizeH="0" baseline="0" noProof="0" dirty="0">
                <a:ln>
                  <a:noFill/>
                </a:ln>
                <a:solidFill>
                  <a:schemeClr val="accent2"/>
                </a:solidFill>
                <a:effectLst/>
                <a:uLnTx/>
                <a:uFillTx/>
                <a:latin typeface="Aptos" panose="02110004020202020204"/>
                <a:ea typeface="游ゴシック" panose="020B0400000000000000" pitchFamily="50" charset="-128"/>
                <a:cs typeface="+mn-cs"/>
              </a:endParaRPr>
            </a:p>
          </p:txBody>
        </p:sp>
        <p:grpSp>
          <p:nvGrpSpPr>
            <p:cNvPr id="65" name="グループ化 64">
              <a:extLst>
                <a:ext uri="{FF2B5EF4-FFF2-40B4-BE49-F238E27FC236}">
                  <a16:creationId xmlns:a16="http://schemas.microsoft.com/office/drawing/2014/main" id="{6F39C262-D858-C743-3B78-D90ECBA32D47}"/>
                </a:ext>
              </a:extLst>
            </p:cNvPr>
            <p:cNvGrpSpPr/>
            <p:nvPr/>
          </p:nvGrpSpPr>
          <p:grpSpPr>
            <a:xfrm>
              <a:off x="190124" y="4010972"/>
              <a:ext cx="358730" cy="345930"/>
              <a:chOff x="188954" y="2583133"/>
              <a:chExt cx="393781" cy="379730"/>
            </a:xfrm>
          </p:grpSpPr>
          <p:grpSp>
            <p:nvGrpSpPr>
              <p:cNvPr id="70" name="グループ化 69">
                <a:extLst>
                  <a:ext uri="{FF2B5EF4-FFF2-40B4-BE49-F238E27FC236}">
                    <a16:creationId xmlns:a16="http://schemas.microsoft.com/office/drawing/2014/main" id="{79D870AC-A66C-BC74-9724-4E9C8C4617A1}"/>
                  </a:ext>
                </a:extLst>
              </p:cNvPr>
              <p:cNvGrpSpPr/>
              <p:nvPr/>
            </p:nvGrpSpPr>
            <p:grpSpPr>
              <a:xfrm>
                <a:off x="188954" y="2583133"/>
                <a:ext cx="393781" cy="379730"/>
                <a:chOff x="-737320" y="1872343"/>
                <a:chExt cx="848352" cy="818080"/>
              </a:xfrm>
              <a:solidFill>
                <a:srgbClr val="FFC000"/>
              </a:solidFill>
            </p:grpSpPr>
            <p:sp>
              <p:nvSpPr>
                <p:cNvPr id="79" name="楕円 78">
                  <a:extLst>
                    <a:ext uri="{FF2B5EF4-FFF2-40B4-BE49-F238E27FC236}">
                      <a16:creationId xmlns:a16="http://schemas.microsoft.com/office/drawing/2014/main" id="{833C498F-BD20-9BC1-0C17-C0334D61D296}"/>
                    </a:ext>
                  </a:extLst>
                </p:cNvPr>
                <p:cNvSpPr/>
                <p:nvPr/>
              </p:nvSpPr>
              <p:spPr>
                <a:xfrm>
                  <a:off x="-737320" y="1872343"/>
                  <a:ext cx="818080" cy="81808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ptos" panose="02110004020202020204"/>
                    <a:ea typeface="游ゴシック" panose="020B0400000000000000" pitchFamily="50" charset="-128"/>
                    <a:cs typeface="+mn-cs"/>
                  </a:endParaRPr>
                </a:p>
              </p:txBody>
            </p:sp>
            <p:sp>
              <p:nvSpPr>
                <p:cNvPr id="83" name="二等辺三角形 82">
                  <a:extLst>
                    <a:ext uri="{FF2B5EF4-FFF2-40B4-BE49-F238E27FC236}">
                      <a16:creationId xmlns:a16="http://schemas.microsoft.com/office/drawing/2014/main" id="{A39813D1-D9B0-D2CD-6047-8F009930E821}"/>
                    </a:ext>
                  </a:extLst>
                </p:cNvPr>
                <p:cNvSpPr/>
                <p:nvPr/>
              </p:nvSpPr>
              <p:spPr>
                <a:xfrm rot="7723510">
                  <a:off x="-72925" y="2492223"/>
                  <a:ext cx="197583" cy="170330"/>
                </a:xfrm>
                <a:prstGeom prst="triangl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ptos" panose="02110004020202020204"/>
                    <a:ea typeface="游ゴシック" panose="020B0400000000000000" pitchFamily="50" charset="-128"/>
                    <a:cs typeface="+mn-cs"/>
                  </a:endParaRPr>
                </a:p>
              </p:txBody>
            </p:sp>
          </p:grpSp>
          <p:sp>
            <p:nvSpPr>
              <p:cNvPr id="73" name="テキスト ボックス 72">
                <a:extLst>
                  <a:ext uri="{FF2B5EF4-FFF2-40B4-BE49-F238E27FC236}">
                    <a16:creationId xmlns:a16="http://schemas.microsoft.com/office/drawing/2014/main" id="{8562A111-8A93-982D-8E61-8913E90FD5AE}"/>
                  </a:ext>
                </a:extLst>
              </p:cNvPr>
              <p:cNvSpPr txBox="1"/>
              <p:nvPr/>
            </p:nvSpPr>
            <p:spPr>
              <a:xfrm>
                <a:off x="269012" y="2608114"/>
                <a:ext cx="208390" cy="276999"/>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Q</a:t>
                </a:r>
                <a:endParaRPr kumimoji="1" lang="ja-JP" altLang="en-US" sz="1800" b="1"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grpSp>
        <p:grpSp>
          <p:nvGrpSpPr>
            <p:cNvPr id="119" name="グループ化 118">
              <a:extLst>
                <a:ext uri="{FF2B5EF4-FFF2-40B4-BE49-F238E27FC236}">
                  <a16:creationId xmlns:a16="http://schemas.microsoft.com/office/drawing/2014/main" id="{ADA0EF76-1D81-2410-D875-279D2E40163D}"/>
                </a:ext>
              </a:extLst>
            </p:cNvPr>
            <p:cNvGrpSpPr/>
            <p:nvPr/>
          </p:nvGrpSpPr>
          <p:grpSpPr>
            <a:xfrm>
              <a:off x="390208" y="4436056"/>
              <a:ext cx="169792" cy="188744"/>
              <a:chOff x="523558" y="3150181"/>
              <a:chExt cx="169792" cy="188744"/>
            </a:xfrm>
          </p:grpSpPr>
          <p:sp>
            <p:nvSpPr>
              <p:cNvPr id="120" name="四角形: 角を丸くする 119">
                <a:extLst>
                  <a:ext uri="{FF2B5EF4-FFF2-40B4-BE49-F238E27FC236}">
                    <a16:creationId xmlns:a16="http://schemas.microsoft.com/office/drawing/2014/main" id="{BC8FD40F-EE71-7592-4123-0915A3BE78B9}"/>
                  </a:ext>
                </a:extLst>
              </p:cNvPr>
              <p:cNvSpPr/>
              <p:nvPr/>
            </p:nvSpPr>
            <p:spPr>
              <a:xfrm>
                <a:off x="523558" y="3169133"/>
                <a:ext cx="169792" cy="169792"/>
              </a:xfrm>
              <a:prstGeom prst="round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ptos" panose="02110004020202020204"/>
                  <a:ea typeface="游ゴシック" panose="020B0400000000000000" pitchFamily="50" charset="-128"/>
                  <a:cs typeface="+mn-cs"/>
                </a:endParaRPr>
              </a:p>
            </p:txBody>
          </p:sp>
          <p:sp>
            <p:nvSpPr>
              <p:cNvPr id="121" name="テキスト ボックス 120">
                <a:extLst>
                  <a:ext uri="{FF2B5EF4-FFF2-40B4-BE49-F238E27FC236}">
                    <a16:creationId xmlns:a16="http://schemas.microsoft.com/office/drawing/2014/main" id="{70AEE190-E163-3391-B360-073D2B49D182}"/>
                  </a:ext>
                </a:extLst>
              </p:cNvPr>
              <p:cNvSpPr txBox="1"/>
              <p:nvPr/>
            </p:nvSpPr>
            <p:spPr>
              <a:xfrm>
                <a:off x="548806" y="3150181"/>
                <a:ext cx="120226" cy="184666"/>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A</a:t>
                </a:r>
                <a:endParaRPr kumimoji="1" lang="ja-JP" altLang="en-US" sz="1200" b="1"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grpSp>
        <p:sp>
          <p:nvSpPr>
            <p:cNvPr id="124" name="テキスト ボックス 123">
              <a:extLst>
                <a:ext uri="{FF2B5EF4-FFF2-40B4-BE49-F238E27FC236}">
                  <a16:creationId xmlns:a16="http://schemas.microsoft.com/office/drawing/2014/main" id="{6B56BCA3-A564-7D98-960D-5B7AC8152029}"/>
                </a:ext>
              </a:extLst>
            </p:cNvPr>
            <p:cNvSpPr txBox="1"/>
            <p:nvPr/>
          </p:nvSpPr>
          <p:spPr>
            <a:xfrm>
              <a:off x="617424" y="4432852"/>
              <a:ext cx="2973674" cy="851772"/>
            </a:xfrm>
            <a:prstGeom prst="rect">
              <a:avLst/>
            </a:prstGeom>
            <a:noFill/>
          </p:spPr>
          <p:txBody>
            <a:bodyPr wrap="square" lIns="0" tIns="0" rIns="0" bIns="0">
              <a:spAutoFit/>
            </a:bodyPr>
            <a:lstStyle/>
            <a:p>
              <a:pPr marL="0" marR="0" lvl="0" indent="0" algn="just" defTabSz="457200" rtl="0" eaLnBrk="1" fontAlgn="auto" latinLnBrk="0" hangingPunct="0">
                <a:lnSpc>
                  <a:spcPct val="114000"/>
                </a:lnSpc>
                <a:spcBef>
                  <a:spcPts val="0"/>
                </a:spcBef>
                <a:spcAft>
                  <a:spcPts val="0"/>
                </a:spcAft>
                <a:buClrTx/>
                <a:buSzTx/>
                <a:buFontTx/>
                <a:buNone/>
                <a:tabLst/>
                <a:defRPr/>
              </a:pPr>
              <a:r>
                <a:rPr kumimoji="0" lang="ja-JP" altLang="en-US" sz="1000" b="0" i="0" u="none" strike="noStrike" kern="1200" cap="none" spc="0" normalizeH="0" baseline="0" noProof="0" dirty="0">
                  <a:ln>
                    <a:noFill/>
                  </a:ln>
                  <a:effectLst/>
                  <a:uLnTx/>
                  <a:uFillTx/>
                  <a:latin typeface="BIZ UDPGothic" panose="020B0400000000000000" pitchFamily="34" charset="-128"/>
                  <a:ea typeface="BIZ UDPGothic" panose="020B0400000000000000" pitchFamily="34" charset="-128"/>
                  <a:cs typeface="+mn-cs"/>
                </a:rPr>
                <a:t>近年、少子化・人口減少の進行が加速していることから、</a:t>
              </a:r>
              <a:r>
                <a:rPr kumimoji="0" lang="ja-JP" altLang="en-US" sz="10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rPr>
                <a:t>政府は令和５年</a:t>
              </a:r>
              <a:r>
                <a:rPr kumimoji="0" lang="en-US" altLang="ja-JP" sz="10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rPr>
                <a:t>12</a:t>
              </a:r>
              <a:r>
                <a:rPr kumimoji="0" lang="ja-JP" altLang="en-US" sz="10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rPr>
                <a:t>月にこども未来戦略「加速化プラン」を策定し、総額</a:t>
              </a:r>
              <a:r>
                <a:rPr kumimoji="0" lang="en-US" altLang="ja-JP" sz="10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rPr>
                <a:t>3.6</a:t>
              </a:r>
              <a:r>
                <a:rPr kumimoji="0" lang="ja-JP" altLang="en-US" sz="10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rPr>
                <a:t>兆円の次元の異なるこども・子育て支援の拡充を実施することを決めました。支援金制度はこれを支える財源の一部です。</a:t>
              </a:r>
            </a:p>
          </p:txBody>
        </p:sp>
      </p:grpSp>
      <p:grpSp>
        <p:nvGrpSpPr>
          <p:cNvPr id="161" name="グループ化 160">
            <a:extLst>
              <a:ext uri="{FF2B5EF4-FFF2-40B4-BE49-F238E27FC236}">
                <a16:creationId xmlns:a16="http://schemas.microsoft.com/office/drawing/2014/main" id="{90F3E704-425D-B7C0-A2C1-7EA3BE9B302D}"/>
              </a:ext>
            </a:extLst>
          </p:cNvPr>
          <p:cNvGrpSpPr/>
          <p:nvPr/>
        </p:nvGrpSpPr>
        <p:grpSpPr>
          <a:xfrm>
            <a:off x="190124" y="5188482"/>
            <a:ext cx="3547856" cy="1062486"/>
            <a:chOff x="190124" y="5306372"/>
            <a:chExt cx="3547856" cy="1062486"/>
          </a:xfrm>
        </p:grpSpPr>
        <p:sp>
          <p:nvSpPr>
            <p:cNvPr id="125" name="テキスト ボックス 124">
              <a:extLst>
                <a:ext uri="{FF2B5EF4-FFF2-40B4-BE49-F238E27FC236}">
                  <a16:creationId xmlns:a16="http://schemas.microsoft.com/office/drawing/2014/main" id="{8A78CEE2-3CA0-5E3F-3ECD-45D4914DDD23}"/>
                </a:ext>
              </a:extLst>
            </p:cNvPr>
            <p:cNvSpPr txBox="1"/>
            <p:nvPr/>
          </p:nvSpPr>
          <p:spPr>
            <a:xfrm>
              <a:off x="583904" y="5363571"/>
              <a:ext cx="3154076" cy="461665"/>
            </a:xfrm>
            <a:prstGeom prst="rect">
              <a:avLst/>
            </a:prstGeom>
            <a:noFill/>
          </p:spPr>
          <p:txBody>
            <a:bodyPr wrap="square" lIns="0" tIns="0" rIns="0" bIns="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ja-JP" altLang="en-US" sz="1500" b="1" i="0" u="none" strike="noStrike" kern="1200" cap="none" spc="0" normalizeH="0" baseline="0" noProof="0" dirty="0">
                  <a:ln>
                    <a:noFill/>
                  </a:ln>
                  <a:solidFill>
                    <a:schemeClr val="accent2"/>
                  </a:solidFill>
                  <a:effectLst/>
                  <a:uLnTx/>
                  <a:uFillTx/>
                  <a:latin typeface="BIZ UDPGothic" panose="020B0400000000000000" pitchFamily="34" charset="-128"/>
                  <a:ea typeface="BIZ UDPGothic" panose="020B0400000000000000" pitchFamily="34" charset="-128"/>
                  <a:cs typeface="+mn-cs"/>
                </a:rPr>
                <a:t>収入が少なくても、</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ja-JP" altLang="en-US" sz="1500" b="1" i="0" u="none" strike="noStrike" kern="1200" cap="none" spc="0" normalizeH="0" baseline="0" noProof="0" dirty="0">
                  <a:ln>
                    <a:noFill/>
                  </a:ln>
                  <a:solidFill>
                    <a:schemeClr val="accent2"/>
                  </a:solidFill>
                  <a:effectLst/>
                  <a:uLnTx/>
                  <a:uFillTx/>
                  <a:latin typeface="BIZ UDPGothic" panose="020B0400000000000000" pitchFamily="34" charset="-128"/>
                  <a:ea typeface="BIZ UDPGothic" panose="020B0400000000000000" pitchFamily="34" charset="-128"/>
                  <a:cs typeface="+mn-cs"/>
                </a:rPr>
                <a:t>支払う必要があるの？</a:t>
              </a:r>
              <a:endParaRPr kumimoji="0" lang="ja-JP" altLang="en-US" sz="1500" b="0" i="0" u="none" strike="noStrike" kern="1200" cap="none" spc="0" normalizeH="0" baseline="0" noProof="0" dirty="0">
                <a:ln>
                  <a:noFill/>
                </a:ln>
                <a:solidFill>
                  <a:schemeClr val="accent2"/>
                </a:solidFill>
                <a:effectLst/>
                <a:uLnTx/>
                <a:uFillTx/>
                <a:latin typeface="Aptos" panose="02110004020202020204"/>
                <a:ea typeface="游ゴシック" panose="020B0400000000000000" pitchFamily="50" charset="-128"/>
                <a:cs typeface="+mn-cs"/>
              </a:endParaRPr>
            </a:p>
          </p:txBody>
        </p:sp>
        <p:grpSp>
          <p:nvGrpSpPr>
            <p:cNvPr id="126" name="グループ化 125">
              <a:extLst>
                <a:ext uri="{FF2B5EF4-FFF2-40B4-BE49-F238E27FC236}">
                  <a16:creationId xmlns:a16="http://schemas.microsoft.com/office/drawing/2014/main" id="{68E5EA2F-1503-262F-7EB1-2E54409ED48D}"/>
                </a:ext>
              </a:extLst>
            </p:cNvPr>
            <p:cNvGrpSpPr/>
            <p:nvPr/>
          </p:nvGrpSpPr>
          <p:grpSpPr>
            <a:xfrm>
              <a:off x="190124" y="5306372"/>
              <a:ext cx="358730" cy="345930"/>
              <a:chOff x="188954" y="2583133"/>
              <a:chExt cx="393781" cy="379730"/>
            </a:xfrm>
          </p:grpSpPr>
          <p:grpSp>
            <p:nvGrpSpPr>
              <p:cNvPr id="127" name="グループ化 126">
                <a:extLst>
                  <a:ext uri="{FF2B5EF4-FFF2-40B4-BE49-F238E27FC236}">
                    <a16:creationId xmlns:a16="http://schemas.microsoft.com/office/drawing/2014/main" id="{32BA2961-F8AC-5DF1-2303-BC74D9DA281A}"/>
                  </a:ext>
                </a:extLst>
              </p:cNvPr>
              <p:cNvGrpSpPr/>
              <p:nvPr/>
            </p:nvGrpSpPr>
            <p:grpSpPr>
              <a:xfrm>
                <a:off x="188954" y="2583133"/>
                <a:ext cx="393781" cy="379730"/>
                <a:chOff x="-737320" y="1872343"/>
                <a:chExt cx="848352" cy="818080"/>
              </a:xfrm>
              <a:solidFill>
                <a:srgbClr val="FFC000"/>
              </a:solidFill>
            </p:grpSpPr>
            <p:sp>
              <p:nvSpPr>
                <p:cNvPr id="129" name="楕円 128">
                  <a:extLst>
                    <a:ext uri="{FF2B5EF4-FFF2-40B4-BE49-F238E27FC236}">
                      <a16:creationId xmlns:a16="http://schemas.microsoft.com/office/drawing/2014/main" id="{AADFD620-369A-D962-AFB9-7D3D07D79624}"/>
                    </a:ext>
                  </a:extLst>
                </p:cNvPr>
                <p:cNvSpPr/>
                <p:nvPr/>
              </p:nvSpPr>
              <p:spPr>
                <a:xfrm>
                  <a:off x="-737320" y="1872343"/>
                  <a:ext cx="818080" cy="81808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ptos" panose="02110004020202020204"/>
                    <a:ea typeface="游ゴシック" panose="020B0400000000000000" pitchFamily="50" charset="-128"/>
                    <a:cs typeface="+mn-cs"/>
                  </a:endParaRPr>
                </a:p>
              </p:txBody>
            </p:sp>
            <p:sp>
              <p:nvSpPr>
                <p:cNvPr id="130" name="二等辺三角形 129">
                  <a:extLst>
                    <a:ext uri="{FF2B5EF4-FFF2-40B4-BE49-F238E27FC236}">
                      <a16:creationId xmlns:a16="http://schemas.microsoft.com/office/drawing/2014/main" id="{DDD1E462-3E89-7152-DAB3-CB8E763FE927}"/>
                    </a:ext>
                  </a:extLst>
                </p:cNvPr>
                <p:cNvSpPr/>
                <p:nvPr/>
              </p:nvSpPr>
              <p:spPr>
                <a:xfrm rot="7723510">
                  <a:off x="-72925" y="2492223"/>
                  <a:ext cx="197583" cy="170330"/>
                </a:xfrm>
                <a:prstGeom prst="triangl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ptos" panose="02110004020202020204"/>
                    <a:ea typeface="游ゴシック" panose="020B0400000000000000" pitchFamily="50" charset="-128"/>
                    <a:cs typeface="+mn-cs"/>
                  </a:endParaRPr>
                </a:p>
              </p:txBody>
            </p:sp>
          </p:grpSp>
          <p:sp>
            <p:nvSpPr>
              <p:cNvPr id="128" name="テキスト ボックス 127">
                <a:extLst>
                  <a:ext uri="{FF2B5EF4-FFF2-40B4-BE49-F238E27FC236}">
                    <a16:creationId xmlns:a16="http://schemas.microsoft.com/office/drawing/2014/main" id="{1ABCB485-908A-13D3-32E1-B2E15A45C5D4}"/>
                  </a:ext>
                </a:extLst>
              </p:cNvPr>
              <p:cNvSpPr txBox="1"/>
              <p:nvPr/>
            </p:nvSpPr>
            <p:spPr>
              <a:xfrm>
                <a:off x="269012" y="2608114"/>
                <a:ext cx="208390" cy="276999"/>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Q</a:t>
                </a:r>
                <a:endParaRPr kumimoji="1" lang="ja-JP" altLang="en-US" sz="1800" b="1"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grpSp>
        <p:grpSp>
          <p:nvGrpSpPr>
            <p:cNvPr id="131" name="グループ化 130">
              <a:extLst>
                <a:ext uri="{FF2B5EF4-FFF2-40B4-BE49-F238E27FC236}">
                  <a16:creationId xmlns:a16="http://schemas.microsoft.com/office/drawing/2014/main" id="{4EA62A69-31B4-4E32-E6B8-1661A78E98CE}"/>
                </a:ext>
              </a:extLst>
            </p:cNvPr>
            <p:cNvGrpSpPr/>
            <p:nvPr/>
          </p:nvGrpSpPr>
          <p:grpSpPr>
            <a:xfrm>
              <a:off x="390208" y="5871156"/>
              <a:ext cx="169792" cy="188744"/>
              <a:chOff x="523558" y="3150181"/>
              <a:chExt cx="169792" cy="188744"/>
            </a:xfrm>
          </p:grpSpPr>
          <p:sp>
            <p:nvSpPr>
              <p:cNvPr id="132" name="四角形: 角を丸くする 131">
                <a:extLst>
                  <a:ext uri="{FF2B5EF4-FFF2-40B4-BE49-F238E27FC236}">
                    <a16:creationId xmlns:a16="http://schemas.microsoft.com/office/drawing/2014/main" id="{D2A5747A-A7E8-DE35-6CCF-2CF342B2ED93}"/>
                  </a:ext>
                </a:extLst>
              </p:cNvPr>
              <p:cNvSpPr/>
              <p:nvPr/>
            </p:nvSpPr>
            <p:spPr>
              <a:xfrm>
                <a:off x="523558" y="3169133"/>
                <a:ext cx="169792" cy="169792"/>
              </a:xfrm>
              <a:prstGeom prst="round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ptos" panose="02110004020202020204"/>
                  <a:ea typeface="游ゴシック" panose="020B0400000000000000" pitchFamily="50" charset="-128"/>
                  <a:cs typeface="+mn-cs"/>
                </a:endParaRPr>
              </a:p>
            </p:txBody>
          </p:sp>
          <p:sp>
            <p:nvSpPr>
              <p:cNvPr id="133" name="テキスト ボックス 132">
                <a:extLst>
                  <a:ext uri="{FF2B5EF4-FFF2-40B4-BE49-F238E27FC236}">
                    <a16:creationId xmlns:a16="http://schemas.microsoft.com/office/drawing/2014/main" id="{05860933-3D0B-563A-C8D7-9CBDFBAEF08A}"/>
                  </a:ext>
                </a:extLst>
              </p:cNvPr>
              <p:cNvSpPr txBox="1"/>
              <p:nvPr/>
            </p:nvSpPr>
            <p:spPr>
              <a:xfrm>
                <a:off x="548806" y="3150181"/>
                <a:ext cx="120226" cy="184666"/>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A</a:t>
                </a:r>
                <a:endParaRPr kumimoji="1" lang="ja-JP" altLang="en-US" sz="1200" b="1"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grpSp>
        <p:sp>
          <p:nvSpPr>
            <p:cNvPr id="134" name="テキスト ボックス 133">
              <a:extLst>
                <a:ext uri="{FF2B5EF4-FFF2-40B4-BE49-F238E27FC236}">
                  <a16:creationId xmlns:a16="http://schemas.microsoft.com/office/drawing/2014/main" id="{A5664151-401A-5E55-61B6-BFE812644AE7}"/>
                </a:ext>
              </a:extLst>
            </p:cNvPr>
            <p:cNvSpPr txBox="1"/>
            <p:nvPr/>
          </p:nvSpPr>
          <p:spPr>
            <a:xfrm>
              <a:off x="617424" y="5867952"/>
              <a:ext cx="2973674" cy="500906"/>
            </a:xfrm>
            <a:prstGeom prst="rect">
              <a:avLst/>
            </a:prstGeom>
            <a:noFill/>
          </p:spPr>
          <p:txBody>
            <a:bodyPr wrap="square" lIns="0" tIns="0" rIns="0" bIns="0">
              <a:spAutoFit/>
            </a:bodyPr>
            <a:lstStyle/>
            <a:p>
              <a:pPr marL="0" marR="0" lvl="0" indent="0" algn="just" defTabSz="457200" rtl="0" eaLnBrk="1" fontAlgn="auto" latinLnBrk="0" hangingPunct="0">
                <a:lnSpc>
                  <a:spcPct val="114000"/>
                </a:lnSpc>
                <a:spcBef>
                  <a:spcPts val="0"/>
                </a:spcBef>
                <a:spcAft>
                  <a:spcPts val="0"/>
                </a:spcAft>
                <a:buClrTx/>
                <a:buSzTx/>
                <a:buFontTx/>
                <a:buNone/>
                <a:tabLst/>
                <a:defRPr/>
              </a:pPr>
              <a:r>
                <a:rPr kumimoji="0" lang="ja-JP" altLang="en-US" sz="10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rPr>
                <a:t>支援金は所得に応じて拠出いただきますが、</a:t>
              </a:r>
              <a:r>
                <a:rPr lang="ja-JP" altLang="en-US" sz="1000" dirty="0">
                  <a:solidFill>
                    <a:prstClr val="black"/>
                  </a:solidFill>
                  <a:latin typeface="BIZ UDPGothic" panose="020B0400000000000000" pitchFamily="34" charset="-128"/>
                  <a:ea typeface="BIZ UDPGothic" panose="020B0400000000000000" pitchFamily="34" charset="-128"/>
                </a:rPr>
                <a:t>医療</a:t>
              </a:r>
              <a:r>
                <a:rPr kumimoji="0" lang="ja-JP" altLang="en-US" sz="10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rPr>
                <a:t>保険料と同様に、低所得の方に対する保険料軽減措置を設けています。</a:t>
              </a:r>
              <a:endParaRPr kumimoji="0" lang="en-US" altLang="ja-JP" sz="10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endParaRPr>
            </a:p>
          </p:txBody>
        </p:sp>
      </p:grpSp>
      <p:grpSp>
        <p:nvGrpSpPr>
          <p:cNvPr id="137" name="グループ化 136">
            <a:extLst>
              <a:ext uri="{FF2B5EF4-FFF2-40B4-BE49-F238E27FC236}">
                <a16:creationId xmlns:a16="http://schemas.microsoft.com/office/drawing/2014/main" id="{A2864499-3074-3013-5CCB-E1D689FE12D0}"/>
              </a:ext>
            </a:extLst>
          </p:cNvPr>
          <p:cNvGrpSpPr/>
          <p:nvPr/>
        </p:nvGrpSpPr>
        <p:grpSpPr>
          <a:xfrm>
            <a:off x="285102" y="6324125"/>
            <a:ext cx="3299680" cy="278089"/>
            <a:chOff x="285102" y="6346008"/>
            <a:chExt cx="3299680" cy="278089"/>
          </a:xfrm>
        </p:grpSpPr>
        <p:sp>
          <p:nvSpPr>
            <p:cNvPr id="135" name="四角形: 角を丸くする 134">
              <a:extLst>
                <a:ext uri="{FF2B5EF4-FFF2-40B4-BE49-F238E27FC236}">
                  <a16:creationId xmlns:a16="http://schemas.microsoft.com/office/drawing/2014/main" id="{15ED38F5-A96C-37F7-6C2D-63E1D738FE33}"/>
                </a:ext>
              </a:extLst>
            </p:cNvPr>
            <p:cNvSpPr/>
            <p:nvPr/>
          </p:nvSpPr>
          <p:spPr>
            <a:xfrm>
              <a:off x="285102" y="6346008"/>
              <a:ext cx="3299680" cy="278089"/>
            </a:xfrm>
            <a:prstGeom prst="roundRect">
              <a:avLst>
                <a:gd name="adj" fmla="val 50000"/>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ptos" panose="02110004020202020204"/>
                <a:ea typeface="游ゴシック" panose="020B0400000000000000" pitchFamily="50" charset="-128"/>
                <a:cs typeface="+mn-cs"/>
              </a:endParaRPr>
            </a:p>
          </p:txBody>
        </p:sp>
        <p:sp>
          <p:nvSpPr>
            <p:cNvPr id="136" name="テキスト ボックス 135">
              <a:extLst>
                <a:ext uri="{FF2B5EF4-FFF2-40B4-BE49-F238E27FC236}">
                  <a16:creationId xmlns:a16="http://schemas.microsoft.com/office/drawing/2014/main" id="{03D421CB-94D2-0247-F9F4-C365A01B12F1}"/>
                </a:ext>
              </a:extLst>
            </p:cNvPr>
            <p:cNvSpPr txBox="1"/>
            <p:nvPr/>
          </p:nvSpPr>
          <p:spPr>
            <a:xfrm>
              <a:off x="481249" y="6373635"/>
              <a:ext cx="2825627" cy="225062"/>
            </a:xfrm>
            <a:prstGeom prst="rect">
              <a:avLst/>
            </a:prstGeom>
            <a:noFill/>
            <a:ln>
              <a:noFill/>
            </a:ln>
          </p:spPr>
          <p:txBody>
            <a:bodyPr wrap="square" lIns="0" tIns="0" rIns="0" bIns="0" rtlCol="0">
              <a:spAutoFit/>
            </a:bodyPr>
            <a:lstStyle/>
            <a:p>
              <a:pPr marL="0" marR="0" lvl="0" indent="0" algn="ctr" defTabSz="457200" rtl="0" eaLnBrk="1" fontAlgn="auto" latinLnBrk="0" hangingPunct="0">
                <a:lnSpc>
                  <a:spcPct val="114000"/>
                </a:lnSpc>
                <a:spcBef>
                  <a:spcPts val="0"/>
                </a:spcBef>
                <a:spcAft>
                  <a:spcPts val="0"/>
                </a:spcAft>
                <a:buClrTx/>
                <a:buSzTx/>
                <a:buFontTx/>
                <a:buNone/>
                <a:tabLst/>
                <a:defRPr/>
              </a:pPr>
              <a:r>
                <a:rPr kumimoji="0" lang="ja-JP" altLang="en-US" sz="1500" b="1" i="0" u="none" strike="noStrike" kern="1200" cap="none" spc="0" normalizeH="0" baseline="0" noProof="0">
                  <a:ln>
                    <a:noFill/>
                  </a:ln>
                  <a:solidFill>
                    <a:prstClr val="white"/>
                  </a:solidFill>
                  <a:effectLst/>
                  <a:uLnTx/>
                  <a:uFillTx/>
                  <a:latin typeface="BIZ UDPGothic" panose="020B0400000000000000" pitchFamily="34" charset="-128"/>
                  <a:ea typeface="BIZ UDPGothic" panose="020B0400000000000000" pitchFamily="34" charset="-128"/>
                  <a:cs typeface="+mn-cs"/>
                </a:rPr>
                <a:t>支援金の徴収の流れ</a:t>
              </a:r>
            </a:p>
          </p:txBody>
        </p:sp>
      </p:grpSp>
      <p:grpSp>
        <p:nvGrpSpPr>
          <p:cNvPr id="139" name="グループ化 138">
            <a:extLst>
              <a:ext uri="{FF2B5EF4-FFF2-40B4-BE49-F238E27FC236}">
                <a16:creationId xmlns:a16="http://schemas.microsoft.com/office/drawing/2014/main" id="{F725DE38-B36D-6840-FE20-1A14EDCB905A}"/>
              </a:ext>
            </a:extLst>
          </p:cNvPr>
          <p:cNvGrpSpPr/>
          <p:nvPr/>
        </p:nvGrpSpPr>
        <p:grpSpPr>
          <a:xfrm>
            <a:off x="3900347" y="3062654"/>
            <a:ext cx="3424585" cy="1291167"/>
            <a:chOff x="190124" y="2765474"/>
            <a:chExt cx="3424585" cy="1291167"/>
          </a:xfrm>
        </p:grpSpPr>
        <p:grpSp>
          <p:nvGrpSpPr>
            <p:cNvPr id="140" name="グループ化 139">
              <a:extLst>
                <a:ext uri="{FF2B5EF4-FFF2-40B4-BE49-F238E27FC236}">
                  <a16:creationId xmlns:a16="http://schemas.microsoft.com/office/drawing/2014/main" id="{7C6F7F14-4B5E-2F3E-7A06-8812485006E2}"/>
                </a:ext>
              </a:extLst>
            </p:cNvPr>
            <p:cNvGrpSpPr/>
            <p:nvPr/>
          </p:nvGrpSpPr>
          <p:grpSpPr>
            <a:xfrm>
              <a:off x="190124" y="2765474"/>
              <a:ext cx="358730" cy="345930"/>
              <a:chOff x="188954" y="2583133"/>
              <a:chExt cx="393781" cy="379730"/>
            </a:xfrm>
          </p:grpSpPr>
          <p:grpSp>
            <p:nvGrpSpPr>
              <p:cNvPr id="146" name="グループ化 145">
                <a:extLst>
                  <a:ext uri="{FF2B5EF4-FFF2-40B4-BE49-F238E27FC236}">
                    <a16:creationId xmlns:a16="http://schemas.microsoft.com/office/drawing/2014/main" id="{96566680-6484-437D-5B45-F160D071ABE2}"/>
                  </a:ext>
                </a:extLst>
              </p:cNvPr>
              <p:cNvGrpSpPr/>
              <p:nvPr/>
            </p:nvGrpSpPr>
            <p:grpSpPr>
              <a:xfrm>
                <a:off x="188954" y="2583133"/>
                <a:ext cx="393781" cy="379730"/>
                <a:chOff x="-737320" y="1872343"/>
                <a:chExt cx="848352" cy="818080"/>
              </a:xfrm>
              <a:solidFill>
                <a:srgbClr val="FFC000"/>
              </a:solidFill>
            </p:grpSpPr>
            <p:sp>
              <p:nvSpPr>
                <p:cNvPr id="148" name="楕円 147">
                  <a:extLst>
                    <a:ext uri="{FF2B5EF4-FFF2-40B4-BE49-F238E27FC236}">
                      <a16:creationId xmlns:a16="http://schemas.microsoft.com/office/drawing/2014/main" id="{2D14FD88-C42C-B5D8-C7EE-CF17881FB7D9}"/>
                    </a:ext>
                  </a:extLst>
                </p:cNvPr>
                <p:cNvSpPr/>
                <p:nvPr/>
              </p:nvSpPr>
              <p:spPr>
                <a:xfrm>
                  <a:off x="-737320" y="1872343"/>
                  <a:ext cx="818080" cy="81808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ptos" panose="02110004020202020204"/>
                    <a:ea typeface="游ゴシック" panose="020B0400000000000000" pitchFamily="50" charset="-128"/>
                    <a:cs typeface="+mn-cs"/>
                  </a:endParaRPr>
                </a:p>
              </p:txBody>
            </p:sp>
            <p:sp>
              <p:nvSpPr>
                <p:cNvPr id="149" name="二等辺三角形 148">
                  <a:extLst>
                    <a:ext uri="{FF2B5EF4-FFF2-40B4-BE49-F238E27FC236}">
                      <a16:creationId xmlns:a16="http://schemas.microsoft.com/office/drawing/2014/main" id="{CA6FE28A-E54D-0629-A515-10AB9E2797FC}"/>
                    </a:ext>
                  </a:extLst>
                </p:cNvPr>
                <p:cNvSpPr/>
                <p:nvPr/>
              </p:nvSpPr>
              <p:spPr>
                <a:xfrm rot="7723510">
                  <a:off x="-72925" y="2492223"/>
                  <a:ext cx="197583" cy="170330"/>
                </a:xfrm>
                <a:prstGeom prst="triangl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ptos" panose="02110004020202020204"/>
                    <a:ea typeface="游ゴシック" panose="020B0400000000000000" pitchFamily="50" charset="-128"/>
                    <a:cs typeface="+mn-cs"/>
                  </a:endParaRPr>
                </a:p>
              </p:txBody>
            </p:sp>
          </p:grpSp>
          <p:sp>
            <p:nvSpPr>
              <p:cNvPr id="147" name="テキスト ボックス 146">
                <a:extLst>
                  <a:ext uri="{FF2B5EF4-FFF2-40B4-BE49-F238E27FC236}">
                    <a16:creationId xmlns:a16="http://schemas.microsoft.com/office/drawing/2014/main" id="{8797C09C-6F37-8825-5F85-E554FA050951}"/>
                  </a:ext>
                </a:extLst>
              </p:cNvPr>
              <p:cNvSpPr txBox="1"/>
              <p:nvPr/>
            </p:nvSpPr>
            <p:spPr>
              <a:xfrm>
                <a:off x="269012" y="2608114"/>
                <a:ext cx="208390" cy="276999"/>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Q</a:t>
                </a:r>
                <a:endParaRPr kumimoji="1" lang="ja-JP" altLang="en-US" sz="1800" b="1"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grpSp>
        <p:sp>
          <p:nvSpPr>
            <p:cNvPr id="141" name="テキスト ボックス 140">
              <a:extLst>
                <a:ext uri="{FF2B5EF4-FFF2-40B4-BE49-F238E27FC236}">
                  <a16:creationId xmlns:a16="http://schemas.microsoft.com/office/drawing/2014/main" id="{60BD4552-6FBB-2765-0083-8F8F08888BBD}"/>
                </a:ext>
              </a:extLst>
            </p:cNvPr>
            <p:cNvSpPr txBox="1"/>
            <p:nvPr/>
          </p:nvSpPr>
          <p:spPr>
            <a:xfrm>
              <a:off x="603845" y="2843052"/>
              <a:ext cx="3010864" cy="225062"/>
            </a:xfrm>
            <a:prstGeom prst="rect">
              <a:avLst/>
            </a:prstGeom>
            <a:noFill/>
          </p:spPr>
          <p:txBody>
            <a:bodyPr wrap="square" lIns="0" tIns="0" rIns="0" bIns="0">
              <a:spAutoFit/>
            </a:bodyPr>
            <a:lstStyle/>
            <a:p>
              <a:pPr marL="0" marR="0" lvl="0" indent="0" algn="just" defTabSz="457200" rtl="0" eaLnBrk="1" fontAlgn="auto" latinLnBrk="0" hangingPunct="0">
                <a:lnSpc>
                  <a:spcPct val="114000"/>
                </a:lnSpc>
                <a:spcBef>
                  <a:spcPts val="0"/>
                </a:spcBef>
                <a:spcAft>
                  <a:spcPts val="0"/>
                </a:spcAft>
                <a:buClrTx/>
                <a:buSzTx/>
                <a:buFontTx/>
                <a:buNone/>
                <a:tabLst/>
                <a:defRPr/>
              </a:pPr>
              <a:r>
                <a:rPr kumimoji="0" lang="ja-JP" altLang="en-US" sz="1500" b="1" i="0" u="none" strike="noStrike" kern="1200" cap="none" spc="0" normalizeH="0" baseline="0" noProof="0" dirty="0">
                  <a:ln>
                    <a:noFill/>
                  </a:ln>
                  <a:solidFill>
                    <a:schemeClr val="accent2"/>
                  </a:solidFill>
                  <a:effectLst/>
                  <a:uLnTx/>
                  <a:uFillTx/>
                  <a:latin typeface="BIZ UDPGothic" panose="020B0400000000000000" pitchFamily="34" charset="-128"/>
                  <a:ea typeface="BIZ UDPGothic" panose="020B0400000000000000" pitchFamily="34" charset="-128"/>
                  <a:cs typeface="+mn-cs"/>
                </a:rPr>
                <a:t>なぜ独身や高齢者も支払うの？</a:t>
              </a:r>
              <a:endParaRPr kumimoji="0" lang="en-US" altLang="ja-JP" sz="1500" b="1" i="0" u="none" strike="noStrike" kern="1200" cap="none" spc="0" normalizeH="0" baseline="0" noProof="0" dirty="0">
                <a:ln>
                  <a:noFill/>
                </a:ln>
                <a:solidFill>
                  <a:schemeClr val="accent2"/>
                </a:solidFill>
                <a:effectLst/>
                <a:uLnTx/>
                <a:uFillTx/>
                <a:latin typeface="BIZ UDPGothic" panose="020B0400000000000000" pitchFamily="34" charset="-128"/>
                <a:ea typeface="BIZ UDPGothic" panose="020B0400000000000000" pitchFamily="34" charset="-128"/>
                <a:cs typeface="+mn-cs"/>
              </a:endParaRPr>
            </a:p>
          </p:txBody>
        </p:sp>
        <p:sp>
          <p:nvSpPr>
            <p:cNvPr id="142" name="テキスト ボックス 141">
              <a:extLst>
                <a:ext uri="{FF2B5EF4-FFF2-40B4-BE49-F238E27FC236}">
                  <a16:creationId xmlns:a16="http://schemas.microsoft.com/office/drawing/2014/main" id="{CE02D9E4-30DF-DB7C-3E7F-350F626D28C6}"/>
                </a:ext>
              </a:extLst>
            </p:cNvPr>
            <p:cNvSpPr txBox="1"/>
            <p:nvPr/>
          </p:nvSpPr>
          <p:spPr>
            <a:xfrm>
              <a:off x="603845" y="3162229"/>
              <a:ext cx="2987252" cy="894412"/>
            </a:xfrm>
            <a:prstGeom prst="rect">
              <a:avLst/>
            </a:prstGeom>
            <a:noFill/>
          </p:spPr>
          <p:txBody>
            <a:bodyPr wrap="square" lIns="0" tIns="0" rIns="0" bIns="0">
              <a:spAutoFit/>
            </a:bodyPr>
            <a:lstStyle/>
            <a:p>
              <a:pPr marL="0" marR="0" lvl="0" indent="0" algn="just" defTabSz="457200" rtl="0" eaLnBrk="1" fontAlgn="auto" latinLnBrk="0" hangingPunct="0">
                <a:lnSpc>
                  <a:spcPct val="114000"/>
                </a:lnSpc>
                <a:spcBef>
                  <a:spcPts val="0"/>
                </a:spcBef>
                <a:spcAft>
                  <a:spcPts val="0"/>
                </a:spcAft>
                <a:buClrTx/>
                <a:buSzTx/>
                <a:buFontTx/>
                <a:buNone/>
                <a:tabLst/>
                <a:defRPr/>
              </a:pPr>
              <a:r>
                <a:rPr kumimoji="0" lang="ja-JP" altLang="en-US" sz="105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rPr>
                <a:t>こどもたちは成長し、やがて社会保障制度の担い手となることから、こどもの育ちを支える支援金制度は全ての方にメリットがあるため、独身の方や高齢者の方など全ての世代に加え、企業も含めた社会全体で支える仕組みとしています。</a:t>
              </a:r>
              <a:endParaRPr kumimoji="0" lang="en-US" altLang="ja-JP" sz="105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endParaRPr>
            </a:p>
          </p:txBody>
        </p:sp>
        <p:grpSp>
          <p:nvGrpSpPr>
            <p:cNvPr id="143" name="グループ化 142">
              <a:extLst>
                <a:ext uri="{FF2B5EF4-FFF2-40B4-BE49-F238E27FC236}">
                  <a16:creationId xmlns:a16="http://schemas.microsoft.com/office/drawing/2014/main" id="{95DC0BD0-24AA-F981-DDF7-6460B9EF7883}"/>
                </a:ext>
              </a:extLst>
            </p:cNvPr>
            <p:cNvGrpSpPr/>
            <p:nvPr/>
          </p:nvGrpSpPr>
          <p:grpSpPr>
            <a:xfrm>
              <a:off x="390208" y="3153356"/>
              <a:ext cx="169792" cy="188744"/>
              <a:chOff x="523558" y="3150181"/>
              <a:chExt cx="169792" cy="188744"/>
            </a:xfrm>
          </p:grpSpPr>
          <p:sp>
            <p:nvSpPr>
              <p:cNvPr id="144" name="四角形: 角を丸くする 143">
                <a:extLst>
                  <a:ext uri="{FF2B5EF4-FFF2-40B4-BE49-F238E27FC236}">
                    <a16:creationId xmlns:a16="http://schemas.microsoft.com/office/drawing/2014/main" id="{BE2E1090-24EA-DD34-23E5-790E0C2A1A02}"/>
                  </a:ext>
                </a:extLst>
              </p:cNvPr>
              <p:cNvSpPr/>
              <p:nvPr/>
            </p:nvSpPr>
            <p:spPr>
              <a:xfrm>
                <a:off x="523558" y="3169133"/>
                <a:ext cx="169792" cy="169792"/>
              </a:xfrm>
              <a:prstGeom prst="round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ptos" panose="02110004020202020204"/>
                  <a:ea typeface="游ゴシック" panose="020B0400000000000000" pitchFamily="50" charset="-128"/>
                  <a:cs typeface="+mn-cs"/>
                </a:endParaRPr>
              </a:p>
            </p:txBody>
          </p:sp>
          <p:sp>
            <p:nvSpPr>
              <p:cNvPr id="145" name="テキスト ボックス 144">
                <a:extLst>
                  <a:ext uri="{FF2B5EF4-FFF2-40B4-BE49-F238E27FC236}">
                    <a16:creationId xmlns:a16="http://schemas.microsoft.com/office/drawing/2014/main" id="{F499FF19-136A-E0C6-0D7F-42C65E42E924}"/>
                  </a:ext>
                </a:extLst>
              </p:cNvPr>
              <p:cNvSpPr txBox="1"/>
              <p:nvPr/>
            </p:nvSpPr>
            <p:spPr>
              <a:xfrm>
                <a:off x="548806" y="3150181"/>
                <a:ext cx="120226" cy="184666"/>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A</a:t>
                </a:r>
                <a:endParaRPr kumimoji="1" lang="ja-JP" altLang="en-US" sz="1200" b="1"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grpSp>
      </p:grpSp>
      <p:sp>
        <p:nvSpPr>
          <p:cNvPr id="163" name="テキスト ボックス 162">
            <a:extLst>
              <a:ext uri="{FF2B5EF4-FFF2-40B4-BE49-F238E27FC236}">
                <a16:creationId xmlns:a16="http://schemas.microsoft.com/office/drawing/2014/main" id="{7008BBD5-009E-A0D1-750D-164EEAAB62DA}"/>
              </a:ext>
            </a:extLst>
          </p:cNvPr>
          <p:cNvSpPr txBox="1"/>
          <p:nvPr/>
        </p:nvSpPr>
        <p:spPr>
          <a:xfrm>
            <a:off x="4292302" y="7734477"/>
            <a:ext cx="3154076" cy="230832"/>
          </a:xfrm>
          <a:prstGeom prst="rect">
            <a:avLst/>
          </a:prstGeom>
          <a:noFill/>
        </p:spPr>
        <p:txBody>
          <a:bodyPr wrap="square" lIns="0" tIns="0" rIns="0" bIns="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ja-JP" altLang="en-US" sz="1500" b="1" i="0" u="none" strike="noStrike" kern="1200" cap="none" spc="0" normalizeH="0" baseline="0" noProof="0" dirty="0">
                <a:ln>
                  <a:noFill/>
                </a:ln>
                <a:solidFill>
                  <a:schemeClr val="accent2"/>
                </a:solidFill>
                <a:effectLst/>
                <a:uLnTx/>
                <a:uFillTx/>
                <a:latin typeface="BIZ UDPGothic" panose="020B0400000000000000" pitchFamily="34" charset="-128"/>
                <a:ea typeface="BIZ UDPGothic" panose="020B0400000000000000" pitchFamily="34" charset="-128"/>
                <a:cs typeface="+mn-cs"/>
              </a:rPr>
              <a:t>支援金により負担が増えるの？</a:t>
            </a:r>
            <a:endParaRPr kumimoji="0" lang="ja-JP" altLang="en-US" sz="1500" b="0" i="0" u="none" strike="noStrike" kern="1200" cap="none" spc="0" normalizeH="0" baseline="0" noProof="0" dirty="0">
              <a:ln>
                <a:noFill/>
              </a:ln>
              <a:solidFill>
                <a:schemeClr val="accent2"/>
              </a:solidFill>
              <a:effectLst/>
              <a:uLnTx/>
              <a:uFillTx/>
              <a:latin typeface="Aptos" panose="02110004020202020204"/>
              <a:ea typeface="游ゴシック" panose="020B0400000000000000" pitchFamily="50" charset="-128"/>
              <a:cs typeface="+mn-cs"/>
            </a:endParaRPr>
          </a:p>
        </p:txBody>
      </p:sp>
      <p:grpSp>
        <p:nvGrpSpPr>
          <p:cNvPr id="164" name="グループ化 163">
            <a:extLst>
              <a:ext uri="{FF2B5EF4-FFF2-40B4-BE49-F238E27FC236}">
                <a16:creationId xmlns:a16="http://schemas.microsoft.com/office/drawing/2014/main" id="{B3767FD0-1FDF-8F6B-3AAE-9FE0BDEB6260}"/>
              </a:ext>
            </a:extLst>
          </p:cNvPr>
          <p:cNvGrpSpPr/>
          <p:nvPr/>
        </p:nvGrpSpPr>
        <p:grpSpPr>
          <a:xfrm>
            <a:off x="3898522" y="7677278"/>
            <a:ext cx="358730" cy="345930"/>
            <a:chOff x="188954" y="2583133"/>
            <a:chExt cx="393781" cy="379730"/>
          </a:xfrm>
        </p:grpSpPr>
        <p:grpSp>
          <p:nvGrpSpPr>
            <p:cNvPr id="169" name="グループ化 168">
              <a:extLst>
                <a:ext uri="{FF2B5EF4-FFF2-40B4-BE49-F238E27FC236}">
                  <a16:creationId xmlns:a16="http://schemas.microsoft.com/office/drawing/2014/main" id="{1C42A46B-90E5-5CEE-0F7A-4BAA81B6CE4C}"/>
                </a:ext>
              </a:extLst>
            </p:cNvPr>
            <p:cNvGrpSpPr/>
            <p:nvPr/>
          </p:nvGrpSpPr>
          <p:grpSpPr>
            <a:xfrm>
              <a:off x="188954" y="2583133"/>
              <a:ext cx="393781" cy="379730"/>
              <a:chOff x="-737320" y="1872343"/>
              <a:chExt cx="848352" cy="818080"/>
            </a:xfrm>
            <a:solidFill>
              <a:srgbClr val="FFC000"/>
            </a:solidFill>
          </p:grpSpPr>
          <p:sp>
            <p:nvSpPr>
              <p:cNvPr id="171" name="楕円 170">
                <a:extLst>
                  <a:ext uri="{FF2B5EF4-FFF2-40B4-BE49-F238E27FC236}">
                    <a16:creationId xmlns:a16="http://schemas.microsoft.com/office/drawing/2014/main" id="{BF4DC014-3BEC-2BAB-85D1-A918D5BBF1C3}"/>
                  </a:ext>
                </a:extLst>
              </p:cNvPr>
              <p:cNvSpPr/>
              <p:nvPr/>
            </p:nvSpPr>
            <p:spPr>
              <a:xfrm>
                <a:off x="-737320" y="1872343"/>
                <a:ext cx="818080" cy="81808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ptos" panose="02110004020202020204"/>
                  <a:ea typeface="游ゴシック" panose="020B0400000000000000" pitchFamily="50" charset="-128"/>
                  <a:cs typeface="+mn-cs"/>
                </a:endParaRPr>
              </a:p>
            </p:txBody>
          </p:sp>
          <p:sp>
            <p:nvSpPr>
              <p:cNvPr id="172" name="二等辺三角形 171">
                <a:extLst>
                  <a:ext uri="{FF2B5EF4-FFF2-40B4-BE49-F238E27FC236}">
                    <a16:creationId xmlns:a16="http://schemas.microsoft.com/office/drawing/2014/main" id="{384A0F0B-AB03-1595-7447-BBCC4F2CE54F}"/>
                  </a:ext>
                </a:extLst>
              </p:cNvPr>
              <p:cNvSpPr/>
              <p:nvPr/>
            </p:nvSpPr>
            <p:spPr>
              <a:xfrm rot="7723510">
                <a:off x="-72925" y="2492223"/>
                <a:ext cx="197583" cy="170330"/>
              </a:xfrm>
              <a:prstGeom prst="triangl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ptos" panose="02110004020202020204"/>
                  <a:ea typeface="游ゴシック" panose="020B0400000000000000" pitchFamily="50" charset="-128"/>
                  <a:cs typeface="+mn-cs"/>
                </a:endParaRPr>
              </a:p>
            </p:txBody>
          </p:sp>
        </p:grpSp>
        <p:sp>
          <p:nvSpPr>
            <p:cNvPr id="170" name="テキスト ボックス 169">
              <a:extLst>
                <a:ext uri="{FF2B5EF4-FFF2-40B4-BE49-F238E27FC236}">
                  <a16:creationId xmlns:a16="http://schemas.microsoft.com/office/drawing/2014/main" id="{5F70E463-B524-F435-4978-EEF00DDD7C41}"/>
                </a:ext>
              </a:extLst>
            </p:cNvPr>
            <p:cNvSpPr txBox="1"/>
            <p:nvPr/>
          </p:nvSpPr>
          <p:spPr>
            <a:xfrm>
              <a:off x="269012" y="2608114"/>
              <a:ext cx="208390" cy="276999"/>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Q</a:t>
              </a:r>
              <a:endParaRPr kumimoji="1" lang="ja-JP" altLang="en-US" sz="1800" b="1"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grpSp>
      <p:grpSp>
        <p:nvGrpSpPr>
          <p:cNvPr id="5" name="グループ化 4">
            <a:extLst>
              <a:ext uri="{FF2B5EF4-FFF2-40B4-BE49-F238E27FC236}">
                <a16:creationId xmlns:a16="http://schemas.microsoft.com/office/drawing/2014/main" id="{75431E6D-85F2-1962-D3AD-AFF3E5EE7E79}"/>
              </a:ext>
            </a:extLst>
          </p:cNvPr>
          <p:cNvGrpSpPr/>
          <p:nvPr/>
        </p:nvGrpSpPr>
        <p:grpSpPr>
          <a:xfrm>
            <a:off x="4098606" y="8117870"/>
            <a:ext cx="3200890" cy="894412"/>
            <a:chOff x="4098606" y="8130570"/>
            <a:chExt cx="3200890" cy="894412"/>
          </a:xfrm>
        </p:grpSpPr>
        <p:grpSp>
          <p:nvGrpSpPr>
            <p:cNvPr id="165" name="グループ化 164">
              <a:extLst>
                <a:ext uri="{FF2B5EF4-FFF2-40B4-BE49-F238E27FC236}">
                  <a16:creationId xmlns:a16="http://schemas.microsoft.com/office/drawing/2014/main" id="{A5621A8E-40A9-B1FA-B6C0-4569F7B72FF2}"/>
                </a:ext>
              </a:extLst>
            </p:cNvPr>
            <p:cNvGrpSpPr/>
            <p:nvPr/>
          </p:nvGrpSpPr>
          <p:grpSpPr>
            <a:xfrm>
              <a:off x="4098606" y="8140462"/>
              <a:ext cx="169792" cy="188744"/>
              <a:chOff x="523558" y="3150181"/>
              <a:chExt cx="169792" cy="188744"/>
            </a:xfrm>
          </p:grpSpPr>
          <p:sp>
            <p:nvSpPr>
              <p:cNvPr id="167" name="四角形: 角を丸くする 166">
                <a:extLst>
                  <a:ext uri="{FF2B5EF4-FFF2-40B4-BE49-F238E27FC236}">
                    <a16:creationId xmlns:a16="http://schemas.microsoft.com/office/drawing/2014/main" id="{655963F2-A0A1-32C7-E03D-BA749194BFD8}"/>
                  </a:ext>
                </a:extLst>
              </p:cNvPr>
              <p:cNvSpPr/>
              <p:nvPr/>
            </p:nvSpPr>
            <p:spPr>
              <a:xfrm>
                <a:off x="523558" y="3169133"/>
                <a:ext cx="169792" cy="169792"/>
              </a:xfrm>
              <a:prstGeom prst="round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ptos" panose="02110004020202020204"/>
                  <a:ea typeface="游ゴシック" panose="020B0400000000000000" pitchFamily="50" charset="-128"/>
                  <a:cs typeface="+mn-cs"/>
                </a:endParaRPr>
              </a:p>
            </p:txBody>
          </p:sp>
          <p:sp>
            <p:nvSpPr>
              <p:cNvPr id="168" name="テキスト ボックス 167">
                <a:extLst>
                  <a:ext uri="{FF2B5EF4-FFF2-40B4-BE49-F238E27FC236}">
                    <a16:creationId xmlns:a16="http://schemas.microsoft.com/office/drawing/2014/main" id="{5138B2B4-EF18-9CD5-A411-DB8036F9B608}"/>
                  </a:ext>
                </a:extLst>
              </p:cNvPr>
              <p:cNvSpPr txBox="1"/>
              <p:nvPr/>
            </p:nvSpPr>
            <p:spPr>
              <a:xfrm>
                <a:off x="548806" y="3150181"/>
                <a:ext cx="120226" cy="184666"/>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A</a:t>
                </a:r>
                <a:endParaRPr kumimoji="1" lang="ja-JP" altLang="en-US" sz="12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grpSp>
        <p:sp>
          <p:nvSpPr>
            <p:cNvPr id="166" name="テキスト ボックス 165">
              <a:extLst>
                <a:ext uri="{FF2B5EF4-FFF2-40B4-BE49-F238E27FC236}">
                  <a16:creationId xmlns:a16="http://schemas.microsoft.com/office/drawing/2014/main" id="{DB8817F8-D93C-7FCD-8D7F-B11151CECB66}"/>
                </a:ext>
              </a:extLst>
            </p:cNvPr>
            <p:cNvSpPr txBox="1"/>
            <p:nvPr/>
          </p:nvSpPr>
          <p:spPr>
            <a:xfrm>
              <a:off x="4325822" y="8130570"/>
              <a:ext cx="2973674" cy="894412"/>
            </a:xfrm>
            <a:prstGeom prst="rect">
              <a:avLst/>
            </a:prstGeom>
            <a:noFill/>
          </p:spPr>
          <p:txBody>
            <a:bodyPr wrap="square" lIns="0" tIns="0" rIns="0" bIns="0">
              <a:spAutoFit/>
            </a:bodyPr>
            <a:lstStyle/>
            <a:p>
              <a:pPr marL="0" marR="0" lvl="0" indent="0" algn="just" defTabSz="457200" rtl="0" eaLnBrk="1" fontAlgn="auto" latinLnBrk="0" hangingPunct="0">
                <a:lnSpc>
                  <a:spcPct val="114000"/>
                </a:lnSpc>
                <a:spcBef>
                  <a:spcPts val="0"/>
                </a:spcBef>
                <a:spcAft>
                  <a:spcPts val="0"/>
                </a:spcAft>
                <a:buClrTx/>
                <a:buSzTx/>
                <a:buFontTx/>
                <a:buNone/>
                <a:tabLst/>
                <a:defRPr/>
              </a:pPr>
              <a:r>
                <a:rPr kumimoji="0" lang="ja-JP" altLang="en-US" sz="105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rPr>
                <a:t>支援金の導入に当たっては、その裏側で社会保障の歳出改革を行い、社会保険料の負担を軽減させるため、支援金による負担は相殺される仕組みになっています。このため支援金の導入による実質的な負担はありません。</a:t>
              </a:r>
              <a:endParaRPr kumimoji="0" lang="en-US" altLang="ja-JP" sz="105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endParaRPr>
            </a:p>
          </p:txBody>
        </p:sp>
      </p:grpSp>
      <p:sp>
        <p:nvSpPr>
          <p:cNvPr id="179" name="二等辺三角形 178">
            <a:extLst>
              <a:ext uri="{FF2B5EF4-FFF2-40B4-BE49-F238E27FC236}">
                <a16:creationId xmlns:a16="http://schemas.microsoft.com/office/drawing/2014/main" id="{6D3668CD-7189-467D-2611-C097767698F0}"/>
              </a:ext>
            </a:extLst>
          </p:cNvPr>
          <p:cNvSpPr/>
          <p:nvPr/>
        </p:nvSpPr>
        <p:spPr>
          <a:xfrm>
            <a:off x="5527659" y="5757322"/>
            <a:ext cx="285749" cy="162560"/>
          </a:xfrm>
          <a:prstGeom prst="triangl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ptos" panose="02110004020202020204"/>
              <a:ea typeface="游ゴシック" panose="020B0400000000000000" pitchFamily="50" charset="-128"/>
              <a:cs typeface="+mn-cs"/>
            </a:endParaRPr>
          </a:p>
        </p:txBody>
      </p:sp>
      <p:sp>
        <p:nvSpPr>
          <p:cNvPr id="180" name="テキスト ボックス 179">
            <a:extLst>
              <a:ext uri="{FF2B5EF4-FFF2-40B4-BE49-F238E27FC236}">
                <a16:creationId xmlns:a16="http://schemas.microsoft.com/office/drawing/2014/main" id="{113617D1-08BC-B016-698A-35941E3043A5}"/>
              </a:ext>
            </a:extLst>
          </p:cNvPr>
          <p:cNvSpPr txBox="1"/>
          <p:nvPr/>
        </p:nvSpPr>
        <p:spPr>
          <a:xfrm>
            <a:off x="5420420" y="5571790"/>
            <a:ext cx="558166" cy="24622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支える</a:t>
            </a:r>
          </a:p>
        </p:txBody>
      </p:sp>
      <p:sp>
        <p:nvSpPr>
          <p:cNvPr id="181" name="テキスト ボックス 180">
            <a:extLst>
              <a:ext uri="{FF2B5EF4-FFF2-40B4-BE49-F238E27FC236}">
                <a16:creationId xmlns:a16="http://schemas.microsoft.com/office/drawing/2014/main" id="{CCCB74C2-D410-FC18-3E7E-3CCE78BD0572}"/>
              </a:ext>
            </a:extLst>
          </p:cNvPr>
          <p:cNvSpPr txBox="1"/>
          <p:nvPr/>
        </p:nvSpPr>
        <p:spPr>
          <a:xfrm>
            <a:off x="4038354" y="4857968"/>
            <a:ext cx="954107" cy="24622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全世代が支援</a:t>
            </a:r>
            <a:endParaRPr kumimoji="1" lang="en-US" altLang="ja-JP" sz="1000" b="1"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184" name="テキスト ボックス 183">
            <a:extLst>
              <a:ext uri="{FF2B5EF4-FFF2-40B4-BE49-F238E27FC236}">
                <a16:creationId xmlns:a16="http://schemas.microsoft.com/office/drawing/2014/main" id="{D2165C52-16E9-4947-20AF-CE18FA1AD81E}"/>
              </a:ext>
            </a:extLst>
          </p:cNvPr>
          <p:cNvSpPr txBox="1"/>
          <p:nvPr/>
        </p:nvSpPr>
        <p:spPr>
          <a:xfrm>
            <a:off x="6642258" y="4965415"/>
            <a:ext cx="737702" cy="50783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将来は</a:t>
            </a:r>
            <a:endParaRPr kumimoji="1" lang="en-US" altLang="ja-JP" sz="9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支えられる</a:t>
            </a:r>
            <a:endParaRPr kumimoji="1" lang="en-US" altLang="ja-JP" sz="9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側に</a:t>
            </a:r>
          </a:p>
        </p:txBody>
      </p:sp>
      <p:pic>
        <p:nvPicPr>
          <p:cNvPr id="185" name="グラフィックス 184">
            <a:extLst>
              <a:ext uri="{FF2B5EF4-FFF2-40B4-BE49-F238E27FC236}">
                <a16:creationId xmlns:a16="http://schemas.microsoft.com/office/drawing/2014/main" id="{2A875405-F9B1-4FE5-9FA7-042752B72D2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285280">
            <a:off x="6496987" y="5193657"/>
            <a:ext cx="880866" cy="440433"/>
          </a:xfrm>
          <a:prstGeom prst="rect">
            <a:avLst/>
          </a:prstGeom>
        </p:spPr>
      </p:pic>
      <p:sp>
        <p:nvSpPr>
          <p:cNvPr id="186" name="四角形: 角を丸くする 185">
            <a:extLst>
              <a:ext uri="{FF2B5EF4-FFF2-40B4-BE49-F238E27FC236}">
                <a16:creationId xmlns:a16="http://schemas.microsoft.com/office/drawing/2014/main" id="{CDC49A59-72F1-951B-1C56-49AEEB1B2DDA}"/>
              </a:ext>
            </a:extLst>
          </p:cNvPr>
          <p:cNvSpPr/>
          <p:nvPr/>
        </p:nvSpPr>
        <p:spPr>
          <a:xfrm>
            <a:off x="6537489" y="4768014"/>
            <a:ext cx="737702" cy="199001"/>
          </a:xfrm>
          <a:prstGeom prst="round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ptos" panose="02110004020202020204"/>
              <a:ea typeface="游ゴシック" panose="020B0400000000000000" pitchFamily="50" charset="-128"/>
              <a:cs typeface="+mn-cs"/>
            </a:endParaRPr>
          </a:p>
        </p:txBody>
      </p:sp>
      <p:sp>
        <p:nvSpPr>
          <p:cNvPr id="187" name="テキスト ボックス 186">
            <a:extLst>
              <a:ext uri="{FF2B5EF4-FFF2-40B4-BE49-F238E27FC236}">
                <a16:creationId xmlns:a16="http://schemas.microsoft.com/office/drawing/2014/main" id="{961DEE6F-CF80-CE02-14D9-5EB1CC063232}"/>
              </a:ext>
            </a:extLst>
          </p:cNvPr>
          <p:cNvSpPr txBox="1"/>
          <p:nvPr/>
        </p:nvSpPr>
        <p:spPr>
          <a:xfrm>
            <a:off x="6647059" y="4735574"/>
            <a:ext cx="441146" cy="24622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将来</a:t>
            </a:r>
          </a:p>
        </p:txBody>
      </p:sp>
      <p:sp>
        <p:nvSpPr>
          <p:cNvPr id="188" name="テキスト ボックス 187">
            <a:extLst>
              <a:ext uri="{FF2B5EF4-FFF2-40B4-BE49-F238E27FC236}">
                <a16:creationId xmlns:a16="http://schemas.microsoft.com/office/drawing/2014/main" id="{0687F1C0-6192-AD70-0802-38B04851708A}"/>
              </a:ext>
            </a:extLst>
          </p:cNvPr>
          <p:cNvSpPr txBox="1"/>
          <p:nvPr/>
        </p:nvSpPr>
        <p:spPr>
          <a:xfrm>
            <a:off x="6642258" y="6553831"/>
            <a:ext cx="558166" cy="24622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支える</a:t>
            </a:r>
          </a:p>
        </p:txBody>
      </p:sp>
      <p:sp>
        <p:nvSpPr>
          <p:cNvPr id="189" name="テキスト ボックス 188">
            <a:extLst>
              <a:ext uri="{FF2B5EF4-FFF2-40B4-BE49-F238E27FC236}">
                <a16:creationId xmlns:a16="http://schemas.microsoft.com/office/drawing/2014/main" id="{35865ABF-2A64-33C1-DB4E-1B7DE1B1AC3D}"/>
              </a:ext>
            </a:extLst>
          </p:cNvPr>
          <p:cNvSpPr txBox="1"/>
          <p:nvPr/>
        </p:nvSpPr>
        <p:spPr>
          <a:xfrm>
            <a:off x="5272202" y="6897215"/>
            <a:ext cx="635110"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成長して</a:t>
            </a:r>
            <a:endParaRPr kumimoji="1" lang="en-US" altLang="ja-JP" sz="900" b="1"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支え手に</a:t>
            </a:r>
            <a:endParaRPr kumimoji="1" lang="en-US" altLang="ja-JP" sz="900" b="1"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190" name="楕円 189">
            <a:extLst>
              <a:ext uri="{FF2B5EF4-FFF2-40B4-BE49-F238E27FC236}">
                <a16:creationId xmlns:a16="http://schemas.microsoft.com/office/drawing/2014/main" id="{D4604219-AE0B-5BB1-E3D5-9F495895D851}"/>
              </a:ext>
            </a:extLst>
          </p:cNvPr>
          <p:cNvSpPr/>
          <p:nvPr/>
        </p:nvSpPr>
        <p:spPr>
          <a:xfrm>
            <a:off x="5907312" y="4474302"/>
            <a:ext cx="435460" cy="435460"/>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ptos" panose="02110004020202020204"/>
              <a:ea typeface="游ゴシック" panose="020B0400000000000000" pitchFamily="50" charset="-128"/>
              <a:cs typeface="+mn-cs"/>
            </a:endParaRPr>
          </a:p>
        </p:txBody>
      </p:sp>
      <p:sp>
        <p:nvSpPr>
          <p:cNvPr id="191" name="テキスト ボックス 190">
            <a:extLst>
              <a:ext uri="{FF2B5EF4-FFF2-40B4-BE49-F238E27FC236}">
                <a16:creationId xmlns:a16="http://schemas.microsoft.com/office/drawing/2014/main" id="{834DC391-81CC-29B3-190C-B7230C2D5A7F}"/>
              </a:ext>
            </a:extLst>
          </p:cNvPr>
          <p:cNvSpPr txBox="1"/>
          <p:nvPr/>
        </p:nvSpPr>
        <p:spPr>
          <a:xfrm>
            <a:off x="5913581" y="4549961"/>
            <a:ext cx="441146" cy="24622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現在</a:t>
            </a:r>
          </a:p>
        </p:txBody>
      </p:sp>
      <p:grpSp>
        <p:nvGrpSpPr>
          <p:cNvPr id="203" name="グループ化 202">
            <a:extLst>
              <a:ext uri="{FF2B5EF4-FFF2-40B4-BE49-F238E27FC236}">
                <a16:creationId xmlns:a16="http://schemas.microsoft.com/office/drawing/2014/main" id="{9D1117EC-5CC7-4A2E-445B-870E124FE1E7}"/>
              </a:ext>
            </a:extLst>
          </p:cNvPr>
          <p:cNvGrpSpPr/>
          <p:nvPr/>
        </p:nvGrpSpPr>
        <p:grpSpPr>
          <a:xfrm>
            <a:off x="0" y="2271486"/>
            <a:ext cx="7559675" cy="732428"/>
            <a:chOff x="0" y="2271486"/>
            <a:chExt cx="7559675" cy="732428"/>
          </a:xfrm>
        </p:grpSpPr>
        <p:sp>
          <p:nvSpPr>
            <p:cNvPr id="32" name="正方形/長方形 31">
              <a:extLst>
                <a:ext uri="{FF2B5EF4-FFF2-40B4-BE49-F238E27FC236}">
                  <a16:creationId xmlns:a16="http://schemas.microsoft.com/office/drawing/2014/main" id="{11D2A635-EBFC-1121-758D-40C8391A69BA}"/>
                </a:ext>
              </a:extLst>
            </p:cNvPr>
            <p:cNvSpPr/>
            <p:nvPr/>
          </p:nvSpPr>
          <p:spPr>
            <a:xfrm>
              <a:off x="0" y="2271486"/>
              <a:ext cx="7559675" cy="732428"/>
            </a:xfrm>
            <a:prstGeom prst="rect">
              <a:avLst/>
            </a:prstGeom>
            <a:pattFill prst="ltUpDiag">
              <a:fgClr>
                <a:srgbClr val="FFC000"/>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Aptos" panose="02110004020202020204"/>
                <a:ea typeface="游ゴシック" panose="020B0400000000000000" pitchFamily="50" charset="-128"/>
                <a:cs typeface="+mn-cs"/>
              </a:endParaRPr>
            </a:p>
          </p:txBody>
        </p:sp>
        <p:grpSp>
          <p:nvGrpSpPr>
            <p:cNvPr id="200" name="グループ化 199">
              <a:extLst>
                <a:ext uri="{FF2B5EF4-FFF2-40B4-BE49-F238E27FC236}">
                  <a16:creationId xmlns:a16="http://schemas.microsoft.com/office/drawing/2014/main" id="{05CBBC5D-062B-5D6F-5096-3AEAF795EDC5}"/>
                </a:ext>
              </a:extLst>
            </p:cNvPr>
            <p:cNvGrpSpPr/>
            <p:nvPr/>
          </p:nvGrpSpPr>
          <p:grpSpPr>
            <a:xfrm>
              <a:off x="206105" y="2372484"/>
              <a:ext cx="6980121" cy="472487"/>
              <a:chOff x="193408" y="2383293"/>
              <a:chExt cx="6980121" cy="472487"/>
            </a:xfrm>
          </p:grpSpPr>
          <p:sp>
            <p:nvSpPr>
              <p:cNvPr id="199" name="二等辺三角形 198">
                <a:extLst>
                  <a:ext uri="{FF2B5EF4-FFF2-40B4-BE49-F238E27FC236}">
                    <a16:creationId xmlns:a16="http://schemas.microsoft.com/office/drawing/2014/main" id="{E2E9556A-1869-6BBD-FCA8-58D3CC323E75}"/>
                  </a:ext>
                </a:extLst>
              </p:cNvPr>
              <p:cNvSpPr/>
              <p:nvPr/>
            </p:nvSpPr>
            <p:spPr>
              <a:xfrm rot="16830897">
                <a:off x="252415" y="2638704"/>
                <a:ext cx="137626" cy="227517"/>
              </a:xfrm>
              <a:prstGeom prst="triangle">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ptos" panose="02110004020202020204"/>
                  <a:ea typeface="游ゴシック" panose="020B0400000000000000" pitchFamily="50" charset="-128"/>
                  <a:cs typeface="+mn-cs"/>
                </a:endParaRPr>
              </a:p>
            </p:txBody>
          </p:sp>
          <p:sp>
            <p:nvSpPr>
              <p:cNvPr id="192" name="四角形: 角を丸くする 191">
                <a:extLst>
                  <a:ext uri="{FF2B5EF4-FFF2-40B4-BE49-F238E27FC236}">
                    <a16:creationId xmlns:a16="http://schemas.microsoft.com/office/drawing/2014/main" id="{C055B336-E895-AC86-B508-E87CF42743FD}"/>
                  </a:ext>
                </a:extLst>
              </p:cNvPr>
              <p:cNvSpPr/>
              <p:nvPr/>
            </p:nvSpPr>
            <p:spPr>
              <a:xfrm>
                <a:off x="396486" y="2383293"/>
                <a:ext cx="6777043" cy="472487"/>
              </a:xfrm>
              <a:prstGeom prst="roundRect">
                <a:avLst>
                  <a:gd name="adj" fmla="val 6994"/>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ptos" panose="02110004020202020204"/>
                  <a:ea typeface="游ゴシック" panose="020B0400000000000000" pitchFamily="50" charset="-128"/>
                  <a:cs typeface="+mn-cs"/>
                </a:endParaRPr>
              </a:p>
            </p:txBody>
          </p:sp>
          <p:grpSp>
            <p:nvGrpSpPr>
              <p:cNvPr id="198" name="グループ化 197">
                <a:extLst>
                  <a:ext uri="{FF2B5EF4-FFF2-40B4-BE49-F238E27FC236}">
                    <a16:creationId xmlns:a16="http://schemas.microsoft.com/office/drawing/2014/main" id="{3469E44F-5D9E-7A54-5835-B4CB32BF4D98}"/>
                  </a:ext>
                </a:extLst>
              </p:cNvPr>
              <p:cNvGrpSpPr/>
              <p:nvPr/>
            </p:nvGrpSpPr>
            <p:grpSpPr>
              <a:xfrm>
                <a:off x="193408" y="2494220"/>
                <a:ext cx="1508607" cy="249522"/>
                <a:chOff x="193408" y="2494220"/>
                <a:chExt cx="1508607" cy="249522"/>
              </a:xfrm>
            </p:grpSpPr>
            <p:sp>
              <p:nvSpPr>
                <p:cNvPr id="196" name="正方形/長方形 195">
                  <a:extLst>
                    <a:ext uri="{FF2B5EF4-FFF2-40B4-BE49-F238E27FC236}">
                      <a16:creationId xmlns:a16="http://schemas.microsoft.com/office/drawing/2014/main" id="{591219EE-AF8C-E331-39F7-B0A32D01F1E3}"/>
                    </a:ext>
                  </a:extLst>
                </p:cNvPr>
                <p:cNvSpPr/>
                <p:nvPr/>
              </p:nvSpPr>
              <p:spPr>
                <a:xfrm>
                  <a:off x="193408" y="2494220"/>
                  <a:ext cx="1128243" cy="249522"/>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ptos" panose="02110004020202020204"/>
                    <a:ea typeface="游ゴシック" panose="020B0400000000000000" pitchFamily="50" charset="-128"/>
                    <a:cs typeface="+mn-cs"/>
                  </a:endParaRPr>
                </a:p>
              </p:txBody>
            </p:sp>
            <p:sp>
              <p:nvSpPr>
                <p:cNvPr id="197" name="矢印: 山形 196">
                  <a:extLst>
                    <a:ext uri="{FF2B5EF4-FFF2-40B4-BE49-F238E27FC236}">
                      <a16:creationId xmlns:a16="http://schemas.microsoft.com/office/drawing/2014/main" id="{66E275E0-70D2-921B-8BCD-6DD6671F3EAE}"/>
                    </a:ext>
                  </a:extLst>
                </p:cNvPr>
                <p:cNvSpPr/>
                <p:nvPr/>
              </p:nvSpPr>
              <p:spPr>
                <a:xfrm rot="10800000">
                  <a:off x="1194015" y="2494781"/>
                  <a:ext cx="508000" cy="248400"/>
                </a:xfrm>
                <a:prstGeom prst="chevron">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chemeClr val="accent2"/>
                    </a:solidFill>
                    <a:effectLst/>
                    <a:uLnTx/>
                    <a:uFillTx/>
                    <a:latin typeface="Aptos" panose="02110004020202020204"/>
                    <a:ea typeface="游ゴシック" panose="020B0400000000000000" pitchFamily="50" charset="-128"/>
                    <a:cs typeface="+mn-cs"/>
                  </a:endParaRPr>
                </a:p>
              </p:txBody>
            </p:sp>
          </p:grpSp>
        </p:grpSp>
        <p:sp>
          <p:nvSpPr>
            <p:cNvPr id="201" name="テキスト ボックス 200">
              <a:extLst>
                <a:ext uri="{FF2B5EF4-FFF2-40B4-BE49-F238E27FC236}">
                  <a16:creationId xmlns:a16="http://schemas.microsoft.com/office/drawing/2014/main" id="{99FC7628-1AC8-5257-CAB5-ED0A54105D96}"/>
                </a:ext>
              </a:extLst>
            </p:cNvPr>
            <p:cNvSpPr txBox="1"/>
            <p:nvPr/>
          </p:nvSpPr>
          <p:spPr>
            <a:xfrm>
              <a:off x="1929241" y="2411357"/>
              <a:ext cx="5088942" cy="360163"/>
            </a:xfrm>
            <a:prstGeom prst="rect">
              <a:avLst/>
            </a:prstGeom>
            <a:noFill/>
            <a:ln>
              <a:noFill/>
            </a:ln>
          </p:spPr>
          <p:txBody>
            <a:bodyPr wrap="square" lIns="0" tIns="0" rIns="0" bIns="0" rtlCol="0">
              <a:spAutoFit/>
            </a:bodyPr>
            <a:lstStyle/>
            <a:p>
              <a:pPr marL="0" marR="0" lvl="0" indent="0" algn="l" defTabSz="457200" rtl="0" eaLnBrk="1" fontAlgn="auto" latinLnBrk="0" hangingPunct="0">
                <a:lnSpc>
                  <a:spcPct val="114000"/>
                </a:lnSpc>
                <a:spcBef>
                  <a:spcPts val="0"/>
                </a:spcBef>
                <a:spcAft>
                  <a:spcPts val="0"/>
                </a:spcAft>
                <a:buClrTx/>
                <a:buSzTx/>
                <a:buFontTx/>
                <a:buNone/>
                <a:tabLst/>
                <a:defRPr/>
              </a:pPr>
              <a:r>
                <a:rPr kumimoji="0" lang="ja-JP" altLang="en-US" sz="2400" b="1" i="0" u="none" strike="noStrike" kern="1200" cap="none" spc="0" normalizeH="0" baseline="0" noProof="0" dirty="0">
                  <a:ln>
                    <a:noFill/>
                  </a:ln>
                  <a:solidFill>
                    <a:schemeClr val="accent2">
                      <a:lumMod val="75000"/>
                    </a:schemeClr>
                  </a:solidFill>
                  <a:effectLst/>
                  <a:uLnTx/>
                  <a:uFillTx/>
                  <a:latin typeface="BIZ UDPGothic" panose="020B0400000000000000" pitchFamily="34" charset="-128"/>
                  <a:ea typeface="BIZ UDPGothic" panose="020B0400000000000000" pitchFamily="34" charset="-128"/>
                  <a:cs typeface="+mn-cs"/>
                </a:rPr>
                <a:t>子ども・子育て支援金制度　</a:t>
              </a:r>
              <a:r>
                <a:rPr kumimoji="0" lang="en-US" altLang="ja-JP" sz="2400" b="1" i="0" u="none" strike="noStrike" kern="1200" cap="none" spc="0" normalizeH="0" baseline="0" noProof="0" dirty="0">
                  <a:ln>
                    <a:noFill/>
                  </a:ln>
                  <a:solidFill>
                    <a:schemeClr val="accent2">
                      <a:lumMod val="75000"/>
                    </a:schemeClr>
                  </a:solidFill>
                  <a:effectLst/>
                  <a:uLnTx/>
                  <a:uFillTx/>
                  <a:latin typeface="BIZ UDPGothic" panose="020B0400000000000000" pitchFamily="34" charset="-128"/>
                  <a:ea typeface="BIZ UDPGothic" panose="020B0400000000000000" pitchFamily="34" charset="-128"/>
                  <a:cs typeface="+mn-cs"/>
                </a:rPr>
                <a:t>Q&amp;A</a:t>
              </a:r>
              <a:endParaRPr kumimoji="0" lang="en-US" altLang="ja-JP" sz="2400" b="0" i="0" u="none" strike="noStrike" kern="1200" cap="none" spc="0" normalizeH="0" baseline="0" noProof="0" dirty="0">
                <a:ln>
                  <a:noFill/>
                </a:ln>
                <a:solidFill>
                  <a:schemeClr val="accent2">
                    <a:lumMod val="75000"/>
                  </a:schemeClr>
                </a:solidFill>
                <a:effectLst/>
                <a:uLnTx/>
                <a:uFillTx/>
                <a:latin typeface="BIZ UDPGothic" panose="020B0400000000000000" pitchFamily="34" charset="-128"/>
                <a:ea typeface="BIZ UDPGothic" panose="020B0400000000000000" pitchFamily="34" charset="-128"/>
                <a:cs typeface="+mn-cs"/>
              </a:endParaRPr>
            </a:p>
          </p:txBody>
        </p:sp>
        <p:sp>
          <p:nvSpPr>
            <p:cNvPr id="202" name="テキスト ボックス 201">
              <a:extLst>
                <a:ext uri="{FF2B5EF4-FFF2-40B4-BE49-F238E27FC236}">
                  <a16:creationId xmlns:a16="http://schemas.microsoft.com/office/drawing/2014/main" id="{82192E79-95D5-AA43-E07F-DB8450106C98}"/>
                </a:ext>
              </a:extLst>
            </p:cNvPr>
            <p:cNvSpPr txBox="1"/>
            <p:nvPr/>
          </p:nvSpPr>
          <p:spPr>
            <a:xfrm>
              <a:off x="349017" y="2510309"/>
              <a:ext cx="1192196" cy="180114"/>
            </a:xfrm>
            <a:prstGeom prst="rect">
              <a:avLst/>
            </a:prstGeom>
            <a:noFill/>
            <a:ln>
              <a:noFill/>
            </a:ln>
          </p:spPr>
          <p:txBody>
            <a:bodyPr wrap="square" lIns="0" tIns="0" rIns="0" bIns="0" rtlCol="0">
              <a:spAutoFit/>
            </a:bodyPr>
            <a:lstStyle/>
            <a:p>
              <a:pPr marL="0" marR="0" lvl="0" indent="0" algn="l" defTabSz="457200" rtl="0" eaLnBrk="1" fontAlgn="auto" latinLnBrk="0" hangingPunct="0">
                <a:lnSpc>
                  <a:spcPct val="114000"/>
                </a:lnSpc>
                <a:spcBef>
                  <a:spcPts val="0"/>
                </a:spcBef>
                <a:spcAft>
                  <a:spcPts val="0"/>
                </a:spcAft>
                <a:buClrTx/>
                <a:buSzTx/>
                <a:buFontTx/>
                <a:buNone/>
                <a:tabLst/>
                <a:defRPr/>
              </a:pPr>
              <a:r>
                <a:rPr kumimoji="0" lang="ja-JP" altLang="en-US" sz="1200" b="1" i="0" u="none" strike="noStrike" kern="1200" cap="none" spc="0" normalizeH="0" baseline="0" noProof="0">
                  <a:ln>
                    <a:noFill/>
                  </a:ln>
                  <a:solidFill>
                    <a:prstClr val="white"/>
                  </a:solidFill>
                  <a:effectLst/>
                  <a:uLnTx/>
                  <a:uFillTx/>
                  <a:latin typeface="BIZ UDPGothic" panose="020B0400000000000000" pitchFamily="34" charset="-128"/>
                  <a:ea typeface="BIZ UDPGothic" panose="020B0400000000000000" pitchFamily="34" charset="-128"/>
                  <a:cs typeface="+mn-cs"/>
                </a:rPr>
                <a:t>もっと知りたい！</a:t>
              </a:r>
              <a:endParaRPr kumimoji="0" lang="en-US" altLang="ja-JP" sz="1200" b="0" i="0" u="none" strike="noStrike" kern="1200" cap="none" spc="0" normalizeH="0" baseline="0" noProof="0">
                <a:ln>
                  <a:noFill/>
                </a:ln>
                <a:solidFill>
                  <a:prstClr val="white"/>
                </a:solidFill>
                <a:effectLst/>
                <a:uLnTx/>
                <a:uFillTx/>
                <a:latin typeface="BIZ UDPGothic" panose="020B0400000000000000" pitchFamily="34" charset="-128"/>
                <a:ea typeface="BIZ UDPGothic" panose="020B0400000000000000" pitchFamily="34" charset="-128"/>
                <a:cs typeface="+mn-cs"/>
              </a:endParaRPr>
            </a:p>
          </p:txBody>
        </p:sp>
      </p:grpSp>
      <p:sp>
        <p:nvSpPr>
          <p:cNvPr id="2" name="テキスト ボックス 1">
            <a:extLst>
              <a:ext uri="{FF2B5EF4-FFF2-40B4-BE49-F238E27FC236}">
                <a16:creationId xmlns:a16="http://schemas.microsoft.com/office/drawing/2014/main" id="{AFEC6AC4-E364-05A0-8D91-5CA3176C5B84}"/>
              </a:ext>
            </a:extLst>
          </p:cNvPr>
          <p:cNvSpPr txBox="1"/>
          <p:nvPr/>
        </p:nvSpPr>
        <p:spPr>
          <a:xfrm>
            <a:off x="1379560" y="10172308"/>
            <a:ext cx="6125028" cy="518027"/>
          </a:xfrm>
          <a:prstGeom prst="rect">
            <a:avLst/>
          </a:prstGeom>
          <a:noFill/>
        </p:spPr>
        <p:txBody>
          <a:bodyPr wrap="square">
            <a:spAutoFit/>
          </a:bodyPr>
          <a:lstStyle/>
          <a:p>
            <a:pPr marL="0" marR="0" lvl="0" indent="0" algn="just" defTabSz="457200" rtl="0" eaLnBrk="1" fontAlgn="auto" latinLnBrk="0" hangingPunct="0">
              <a:lnSpc>
                <a:spcPct val="114000"/>
              </a:lnSpc>
              <a:spcBef>
                <a:spcPts val="0"/>
              </a:spcBef>
              <a:spcAft>
                <a:spcPts val="0"/>
              </a:spcAft>
              <a:buClrTx/>
              <a:buSzTx/>
              <a:buFontTx/>
              <a:buNone/>
              <a:tabLst/>
              <a:defRPr/>
            </a:pPr>
            <a:r>
              <a:rPr lang="ja-JP" altLang="en-US" sz="1400" dirty="0">
                <a:solidFill>
                  <a:schemeClr val="accent2">
                    <a:lumMod val="50000"/>
                  </a:schemeClr>
                </a:solidFill>
                <a:latin typeface="BIZ UDPGothic" panose="020B0400000000000000" pitchFamily="34" charset="-128"/>
                <a:ea typeface="BIZ UDPGothic" panose="020B0400000000000000" pitchFamily="34" charset="-128"/>
              </a:rPr>
              <a:t>こども家庭庁コールセンター</a:t>
            </a:r>
            <a:r>
              <a:rPr lang="ja-JP" altLang="en-US" sz="1400" b="1" dirty="0">
                <a:solidFill>
                  <a:schemeClr val="accent2">
                    <a:lumMod val="50000"/>
                  </a:schemeClr>
                </a:solidFill>
                <a:latin typeface="BIZ UDPGothic" panose="020B0400000000000000" pitchFamily="34" charset="-128"/>
                <a:ea typeface="BIZ UDPGothic" panose="020B0400000000000000" pitchFamily="34" charset="-128"/>
              </a:rPr>
              <a:t>　</a:t>
            </a:r>
            <a:r>
              <a:rPr lang="en-US" altLang="ja-JP" sz="1400" b="1" dirty="0">
                <a:solidFill>
                  <a:schemeClr val="accent2">
                    <a:lumMod val="50000"/>
                  </a:schemeClr>
                </a:solidFill>
                <a:latin typeface="BIZ UDPGothic" panose="020B0400000000000000" pitchFamily="34" charset="-128"/>
                <a:ea typeface="BIZ UDPGothic" panose="020B0400000000000000" pitchFamily="34" charset="-128"/>
              </a:rPr>
              <a:t>0120-303-272</a:t>
            </a:r>
            <a:r>
              <a:rPr lang="ja-JP" altLang="en-US" sz="1400" b="1" dirty="0">
                <a:solidFill>
                  <a:schemeClr val="accent2">
                    <a:lumMod val="50000"/>
                  </a:schemeClr>
                </a:solidFill>
                <a:latin typeface="BIZ UDPGothic" panose="020B0400000000000000" pitchFamily="34" charset="-128"/>
                <a:ea typeface="BIZ UDPGothic" panose="020B0400000000000000" pitchFamily="34" charset="-128"/>
              </a:rPr>
              <a:t>　</a:t>
            </a:r>
            <a:endParaRPr lang="en-US" altLang="ja-JP" sz="1400" b="1" dirty="0">
              <a:solidFill>
                <a:schemeClr val="accent2">
                  <a:lumMod val="50000"/>
                </a:schemeClr>
              </a:solidFill>
              <a:latin typeface="BIZ UDPGothic" panose="020B0400000000000000" pitchFamily="34" charset="-128"/>
              <a:ea typeface="BIZ UDPGothic" panose="020B0400000000000000" pitchFamily="34" charset="-128"/>
            </a:endParaRPr>
          </a:p>
          <a:p>
            <a:pPr marL="0" marR="0" lvl="0" indent="0" algn="just" defTabSz="457200" rtl="0" eaLnBrk="1" fontAlgn="auto" latinLnBrk="0" hangingPunct="0">
              <a:lnSpc>
                <a:spcPct val="114000"/>
              </a:lnSpc>
              <a:spcBef>
                <a:spcPts val="0"/>
              </a:spcBef>
              <a:spcAft>
                <a:spcPts val="0"/>
              </a:spcAft>
              <a:buClrTx/>
              <a:buSzTx/>
              <a:buFontTx/>
              <a:buNone/>
              <a:tabLst/>
              <a:defRPr/>
            </a:pPr>
            <a:r>
              <a:rPr lang="ja-JP" altLang="en-US" sz="1200" b="1" dirty="0">
                <a:solidFill>
                  <a:schemeClr val="accent2">
                    <a:lumMod val="50000"/>
                  </a:schemeClr>
                </a:solidFill>
                <a:latin typeface="BIZ UDPGothic" panose="020B0400000000000000" pitchFamily="34" charset="-128"/>
                <a:ea typeface="BIZ UDPGothic" panose="020B0400000000000000" pitchFamily="34" charset="-128"/>
              </a:rPr>
              <a:t>　　　　　　　　　　　　　　　　　　　　　　　　　　　　　</a:t>
            </a:r>
            <a:r>
              <a:rPr lang="ja-JP" altLang="en-US" sz="1200" dirty="0">
                <a:solidFill>
                  <a:schemeClr val="accent2">
                    <a:lumMod val="50000"/>
                  </a:schemeClr>
                </a:solidFill>
                <a:latin typeface="BIZ UDPGothic" panose="020B0400000000000000" pitchFamily="34" charset="-128"/>
                <a:ea typeface="BIZ UDPGothic" panose="020B0400000000000000" pitchFamily="34" charset="-128"/>
              </a:rPr>
              <a:t>（受付時間　日曜、祝日を除く９時から</a:t>
            </a:r>
            <a:r>
              <a:rPr lang="en-US" altLang="ja-JP" sz="1200" dirty="0">
                <a:solidFill>
                  <a:schemeClr val="accent2">
                    <a:lumMod val="50000"/>
                  </a:schemeClr>
                </a:solidFill>
                <a:latin typeface="BIZ UDPGothic" panose="020B0400000000000000" pitchFamily="34" charset="-128"/>
                <a:ea typeface="BIZ UDPGothic" panose="020B0400000000000000" pitchFamily="34" charset="-128"/>
              </a:rPr>
              <a:t>18</a:t>
            </a:r>
            <a:r>
              <a:rPr lang="ja-JP" altLang="en-US" sz="1200" dirty="0">
                <a:solidFill>
                  <a:schemeClr val="accent2">
                    <a:lumMod val="50000"/>
                  </a:schemeClr>
                </a:solidFill>
                <a:latin typeface="BIZ UDPGothic" panose="020B0400000000000000" pitchFamily="34" charset="-128"/>
                <a:ea typeface="BIZ UDPGothic" panose="020B0400000000000000" pitchFamily="34" charset="-128"/>
              </a:rPr>
              <a:t>時）</a:t>
            </a:r>
            <a:endParaRPr lang="en-US" altLang="ja-JP" sz="1200" dirty="0">
              <a:solidFill>
                <a:schemeClr val="accent2">
                  <a:lumMod val="50000"/>
                </a:schemeClr>
              </a:solidFill>
              <a:latin typeface="BIZ UDPGothic" panose="020B0400000000000000" pitchFamily="34" charset="-128"/>
              <a:ea typeface="BIZ UDPGothic" panose="020B0400000000000000" pitchFamily="34" charset="-128"/>
            </a:endParaRPr>
          </a:p>
        </p:txBody>
      </p:sp>
      <p:grpSp>
        <p:nvGrpSpPr>
          <p:cNvPr id="3" name="グループ化 2">
            <a:extLst>
              <a:ext uri="{FF2B5EF4-FFF2-40B4-BE49-F238E27FC236}">
                <a16:creationId xmlns:a16="http://schemas.microsoft.com/office/drawing/2014/main" id="{6143AFB7-7700-AD0E-4B75-7E4FFFE9D52F}"/>
              </a:ext>
            </a:extLst>
          </p:cNvPr>
          <p:cNvGrpSpPr/>
          <p:nvPr/>
        </p:nvGrpSpPr>
        <p:grpSpPr>
          <a:xfrm>
            <a:off x="217477" y="10215880"/>
            <a:ext cx="1163852" cy="409857"/>
            <a:chOff x="232225" y="10215880"/>
            <a:chExt cx="1163852" cy="300337"/>
          </a:xfrm>
        </p:grpSpPr>
        <p:sp>
          <p:nvSpPr>
            <p:cNvPr id="6" name="四角形: 角を丸くする 5">
              <a:extLst>
                <a:ext uri="{FF2B5EF4-FFF2-40B4-BE49-F238E27FC236}">
                  <a16:creationId xmlns:a16="http://schemas.microsoft.com/office/drawing/2014/main" id="{0B2C8A6F-B832-EBCE-3098-BA2D14D7A555}"/>
                </a:ext>
              </a:extLst>
            </p:cNvPr>
            <p:cNvSpPr/>
            <p:nvPr/>
          </p:nvSpPr>
          <p:spPr>
            <a:xfrm>
              <a:off x="232225" y="10215880"/>
              <a:ext cx="1147335" cy="300337"/>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D0CB452F-B063-BEEB-AEAC-2DE204E12FBA}"/>
                </a:ext>
              </a:extLst>
            </p:cNvPr>
            <p:cNvSpPr txBox="1"/>
            <p:nvPr/>
          </p:nvSpPr>
          <p:spPr>
            <a:xfrm>
              <a:off x="280077" y="10305395"/>
              <a:ext cx="1116000" cy="150041"/>
            </a:xfrm>
            <a:prstGeom prst="rect">
              <a:avLst/>
            </a:prstGeom>
            <a:noFill/>
          </p:spPr>
          <p:txBody>
            <a:bodyPr wrap="square" lIns="0" tIns="0" rIns="0" bIns="0">
              <a:spAutoFit/>
            </a:bodyPr>
            <a:lstStyle/>
            <a:p>
              <a:pPr marL="0" marR="0" lvl="0" indent="0" algn="just" defTabSz="457200" rtl="0" eaLnBrk="1" fontAlgn="auto" latinLnBrk="0" hangingPunct="0">
                <a:lnSpc>
                  <a:spcPct val="114000"/>
                </a:lnSpc>
                <a:spcBef>
                  <a:spcPts val="0"/>
                </a:spcBef>
                <a:spcAft>
                  <a:spcPts val="0"/>
                </a:spcAft>
                <a:buClrTx/>
                <a:buSzTx/>
                <a:buFontTx/>
                <a:buNone/>
                <a:tabLst/>
                <a:defRPr/>
              </a:pPr>
              <a:r>
                <a:rPr lang="ja-JP" altLang="en-US" sz="1000" b="1" dirty="0">
                  <a:solidFill>
                    <a:schemeClr val="accent2"/>
                  </a:solidFill>
                  <a:latin typeface="BIZ UDPGothic" panose="020B0400000000000000" pitchFamily="34" charset="-128"/>
                  <a:ea typeface="BIZ UDPGothic" panose="020B0400000000000000" pitchFamily="34" charset="-128"/>
                </a:rPr>
                <a:t>お問い合わせ窓口</a:t>
              </a:r>
              <a:endParaRPr lang="en-US" altLang="ja-JP" sz="1000" b="1" dirty="0">
                <a:solidFill>
                  <a:schemeClr val="accent2"/>
                </a:solidFill>
                <a:latin typeface="BIZ UDPGothic" panose="020B0400000000000000" pitchFamily="34" charset="-128"/>
                <a:ea typeface="BIZ UDPGothic" panose="020B0400000000000000" pitchFamily="34" charset="-128"/>
              </a:endParaRPr>
            </a:p>
          </p:txBody>
        </p:sp>
      </p:grpSp>
    </p:spTree>
    <p:extLst>
      <p:ext uri="{BB962C8B-B14F-4D97-AF65-F5344CB8AC3E}">
        <p14:creationId xmlns:p14="http://schemas.microsoft.com/office/powerpoint/2010/main" val="3650764480"/>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テーマ">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781E54E279B61B43896D6B87432B5173" ma:contentTypeVersion="11" ma:contentTypeDescription="新しいドキュメントを作成します。" ma:contentTypeScope="" ma:versionID="a926c52b4765634ba9ab3cca89b29bca">
  <xsd:schema xmlns:xsd="http://www.w3.org/2001/XMLSchema" xmlns:xs="http://www.w3.org/2001/XMLSchema" xmlns:p="http://schemas.microsoft.com/office/2006/metadata/properties" xmlns:ns2="90faf910-f8c2-4413-a96d-a0217d93a991" xmlns:ns3="b2b1b66d-e40b-485d-8309-0ae1ffd8f23e" targetNamespace="http://schemas.microsoft.com/office/2006/metadata/properties" ma:root="true" ma:fieldsID="8bedd86987e0b1a30547af75e9a30ab0" ns2:_="" ns3:_="">
    <xsd:import namespace="90faf910-f8c2-4413-a96d-a0217d93a991"/>
    <xsd:import namespace="b2b1b66d-e40b-485d-8309-0ae1ffd8f23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0faf910-f8c2-4413-a96d-a0217d93a99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画像タグ" ma:readOnly="false" ma:fieldId="{5cf76f15-5ced-4ddc-b409-7134ff3c332f}" ma:taxonomyMulti="true" ma:sspId="1e1c6816-2a4f-4461-93c7-8dd281d6228d"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2b1b66d-e40b-485d-8309-0ae1ffd8f23e"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06729443-94c3-4e9a-9553-984d26f07b2e}" ma:internalName="TaxCatchAll" ma:showField="CatchAllData" ma:web="b2b1b66d-e40b-485d-8309-0ae1ffd8f23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0faf910-f8c2-4413-a96d-a0217d93a991">
      <Terms xmlns="http://schemas.microsoft.com/office/infopath/2007/PartnerControls"/>
    </lcf76f155ced4ddcb4097134ff3c332f>
    <TaxCatchAll xmlns="b2b1b66d-e40b-485d-8309-0ae1ffd8f23e"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5592B07-814F-4B7F-A3D6-167B418D579F}">
  <ds:schemaRefs>
    <ds:schemaRef ds:uri="90faf910-f8c2-4413-a96d-a0217d93a991"/>
    <ds:schemaRef ds:uri="b2b1b66d-e40b-485d-8309-0ae1ffd8f23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22C445E7-D70E-46D6-B229-136C8DEA3A6A}">
  <ds:schemaRefs>
    <ds:schemaRef ds:uri="http://schemas.microsoft.com/office/2006/documentManagement/types"/>
    <ds:schemaRef ds:uri="http://schemas.microsoft.com/office/infopath/2007/PartnerControls"/>
    <ds:schemaRef ds:uri="90faf910-f8c2-4413-a96d-a0217d93a991"/>
    <ds:schemaRef ds:uri="http://purl.org/dc/terms/"/>
    <ds:schemaRef ds:uri="http://schemas.microsoft.com/office/2006/metadata/properties"/>
    <ds:schemaRef ds:uri="b2b1b66d-e40b-485d-8309-0ae1ffd8f23e"/>
    <ds:schemaRef ds:uri="http://purl.org/dc/dcmitype/"/>
    <ds:schemaRef ds:uri="http://schemas.openxmlformats.org/package/2006/metadata/core-properties"/>
    <ds:schemaRef ds:uri="http://www.w3.org/XML/1998/namespace"/>
    <ds:schemaRef ds:uri="http://purl.org/dc/elements/1.1/"/>
  </ds:schemaRefs>
</ds:datastoreItem>
</file>

<file path=customXml/itemProps3.xml><?xml version="1.0" encoding="utf-8"?>
<ds:datastoreItem xmlns:ds="http://schemas.openxmlformats.org/officeDocument/2006/customXml" ds:itemID="{C7DD7B6F-76C2-481D-B690-1699589BF38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357</TotalTime>
  <Words>940</Words>
  <Application>Microsoft Office PowerPoint</Application>
  <PresentationFormat>ユーザー設定</PresentationFormat>
  <Paragraphs>98</Paragraphs>
  <Slides>2</Slides>
  <Notes>1</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vt:i4>
      </vt:variant>
    </vt:vector>
  </HeadingPairs>
  <TitlesOfParts>
    <vt:vector size="10" baseType="lpstr">
      <vt:lpstr>BIZ UDPGothic</vt:lpstr>
      <vt:lpstr>BIZ UDPGothic</vt:lpstr>
      <vt:lpstr>游ゴシック</vt:lpstr>
      <vt:lpstr>Aptos</vt:lpstr>
      <vt:lpstr>Aptos Display</vt:lpstr>
      <vt:lpstr>Arial</vt:lpstr>
      <vt:lpstr>Wingdings</vt:lpstr>
      <vt:lpstr>Office テーマ</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cp:lastModifiedBy>梅村　苑子</cp:lastModifiedBy>
  <cp:revision>8</cp:revision>
  <cp:lastPrinted>2026-05-14T01:05:01Z</cp:lastPrinted>
  <dcterms:created xsi:type="dcterms:W3CDTF">2026-01-05T04:51:37Z</dcterms:created>
  <dcterms:modified xsi:type="dcterms:W3CDTF">2026-07-03T03:42:32Z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0x010100781E54E279B61B43896D6B87432B5173</vt:lpwstr>
  </property>
  <property fmtid="{D5CDD505-2E9C-101B-9397-08002B2CF9AE}" pid="3" name="MediaServiceImageTags">
    <vt:lpwstr/>
  </property>
</Properties>
</file>