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4"/>
  </p:notesMasterIdLst>
  <p:sldIdLst>
    <p:sldId id="267" r:id="rId2"/>
    <p:sldId id="262" r:id="rId3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7D9"/>
    <a:srgbClr val="CAB8D9"/>
    <a:srgbClr val="C7D9B8"/>
    <a:srgbClr val="F0F0F0"/>
    <a:srgbClr val="E24D0A"/>
    <a:srgbClr val="1C1C1C"/>
    <a:srgbClr val="302B33"/>
    <a:srgbClr val="FCFCFC"/>
    <a:srgbClr val="D5BBCC"/>
    <a:srgbClr val="0A9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8" cy="498055"/>
          </a:xfrm>
          <a:prstGeom prst="rect">
            <a:avLst/>
          </a:prstGeom>
        </p:spPr>
        <p:txBody>
          <a:bodyPr vert="horz" lIns="91453" tIns="45726" rIns="91453" bIns="4572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8" cy="498055"/>
          </a:xfrm>
          <a:prstGeom prst="rect">
            <a:avLst/>
          </a:prstGeom>
        </p:spPr>
        <p:txBody>
          <a:bodyPr vert="horz" lIns="91453" tIns="45726" rIns="91453" bIns="4572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3" tIns="45726" rIns="91453" bIns="457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453" tIns="45726" rIns="91453" bIns="457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6"/>
            <a:ext cx="2945658" cy="498054"/>
          </a:xfrm>
          <a:prstGeom prst="rect">
            <a:avLst/>
          </a:prstGeom>
        </p:spPr>
        <p:txBody>
          <a:bodyPr vert="horz" lIns="91453" tIns="45726" rIns="91453" bIns="4572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8" cy="498054"/>
          </a:xfrm>
          <a:prstGeom prst="rect">
            <a:avLst/>
          </a:prstGeom>
        </p:spPr>
        <p:txBody>
          <a:bodyPr vert="horz" lIns="91453" tIns="45726" rIns="91453" bIns="4572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CB7E7A-9206-306D-80AC-D4B9BC633C2E}"/>
              </a:ext>
            </a:extLst>
          </p:cNvPr>
          <p:cNvSpPr/>
          <p:nvPr/>
        </p:nvSpPr>
        <p:spPr>
          <a:xfrm>
            <a:off x="-128057" y="3855822"/>
            <a:ext cx="8002815" cy="7051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6" name="グループ化 55"/>
          <p:cNvGrpSpPr/>
          <p:nvPr/>
        </p:nvGrpSpPr>
        <p:grpSpPr>
          <a:xfrm rot="5400000">
            <a:off x="-5444022" y="5358291"/>
            <a:ext cx="11480606" cy="191127"/>
            <a:chOff x="-955964" y="3292944"/>
            <a:chExt cx="9892146" cy="164683"/>
          </a:xfrm>
        </p:grpSpPr>
        <p:cxnSp>
          <p:nvCxnSpPr>
            <p:cNvPr id="57" name="直線コネクタ 56"/>
            <p:cNvCxnSpPr/>
            <p:nvPr/>
          </p:nvCxnSpPr>
          <p:spPr>
            <a:xfrm flipH="1">
              <a:off x="-955964" y="3292944"/>
              <a:ext cx="9892146" cy="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flipH="1">
              <a:off x="-955964" y="3373207"/>
              <a:ext cx="9892146" cy="1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>
              <a:off x="-955964" y="3457626"/>
              <a:ext cx="9892146" cy="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/>
          <p:cNvSpPr/>
          <p:nvPr/>
        </p:nvSpPr>
        <p:spPr>
          <a:xfrm>
            <a:off x="0" y="10308461"/>
            <a:ext cx="7775575" cy="599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お問い合わせ　　　いわき市教育委員会事務局 生涯学習課 生涯学習係</a:t>
            </a:r>
            <a:endParaRPr kumimoji="1" lang="en-US" altLang="ja-JP" sz="1200" dirty="0">
              <a:solidFill>
                <a:srgbClr val="F0F0F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TEL</a:t>
            </a:r>
            <a:r>
              <a:rPr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　</a:t>
            </a:r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0246</a:t>
            </a:r>
            <a:r>
              <a:rPr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22</a:t>
            </a:r>
            <a:r>
              <a:rPr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7556</a:t>
            </a:r>
            <a:r>
              <a:rPr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　〒</a:t>
            </a:r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970-8026</a:t>
            </a:r>
            <a:r>
              <a:rPr lang="ja-JP" altLang="en-US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　いわき市平字堂根町</a:t>
            </a:r>
            <a:r>
              <a:rPr lang="en-US" altLang="ja-JP" sz="1200" dirty="0">
                <a:solidFill>
                  <a:srgbClr val="F0F0F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4-8</a:t>
            </a:r>
            <a:endParaRPr kumimoji="1" lang="ja-JP" altLang="en-US" sz="1200" dirty="0">
              <a:solidFill>
                <a:srgbClr val="F0F0F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80" name="グループ化 79"/>
          <p:cNvGrpSpPr/>
          <p:nvPr/>
        </p:nvGrpSpPr>
        <p:grpSpPr>
          <a:xfrm>
            <a:off x="-128056" y="3606720"/>
            <a:ext cx="9892146" cy="164683"/>
            <a:chOff x="-955964" y="3292944"/>
            <a:chExt cx="9892146" cy="164683"/>
          </a:xfrm>
        </p:grpSpPr>
        <p:cxnSp>
          <p:nvCxnSpPr>
            <p:cNvPr id="81" name="直線コネクタ 80"/>
            <p:cNvCxnSpPr/>
            <p:nvPr/>
          </p:nvCxnSpPr>
          <p:spPr>
            <a:xfrm flipH="1">
              <a:off x="-955964" y="3292944"/>
              <a:ext cx="9892146" cy="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 flipH="1">
              <a:off x="-955964" y="3373207"/>
              <a:ext cx="9892146" cy="1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/>
            <p:cNvCxnSpPr/>
            <p:nvPr/>
          </p:nvCxnSpPr>
          <p:spPr>
            <a:xfrm flipH="1">
              <a:off x="-955964" y="3457626"/>
              <a:ext cx="9892146" cy="1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41"/>
          <p:cNvSpPr txBox="1"/>
          <p:nvPr/>
        </p:nvSpPr>
        <p:spPr>
          <a:xfrm>
            <a:off x="965035" y="2025418"/>
            <a:ext cx="23275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rgbClr val="F0F0F0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受託者：みずほ信託銀行</a:t>
            </a:r>
            <a:endParaRPr lang="zh-CN" altLang="en-US" sz="1050" dirty="0">
              <a:solidFill>
                <a:srgbClr val="F0F0F0"/>
              </a:solidFill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A35523B6-05B8-F38A-A1DA-CCA2A467D5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290" b="97268" l="8671" r="97688">
                        <a14:foregroundMark x1="9827" y1="50820" x2="8671" y2="60109"/>
                        <a14:foregroundMark x1="8671" y1="60109" x2="9827" y2="51366"/>
                        <a14:foregroundMark x1="9827" y1="51366" x2="10405" y2="51366"/>
                        <a14:foregroundMark x1="23699" y1="48087" x2="38150" y2="39891"/>
                        <a14:foregroundMark x1="38150" y1="39891" x2="31792" y2="31148"/>
                        <a14:foregroundMark x1="31792" y1="31148" x2="20809" y2="32240"/>
                        <a14:foregroundMark x1="20809" y1="32240" x2="14451" y2="39891"/>
                        <a14:foregroundMark x1="14451" y1="39891" x2="13295" y2="48634"/>
                        <a14:foregroundMark x1="13295" y1="48634" x2="21965" y2="55738"/>
                        <a14:foregroundMark x1="21965" y1="55738" x2="31792" y2="54645"/>
                        <a14:foregroundMark x1="31792" y1="54645" x2="32948" y2="50273"/>
                        <a14:foregroundMark x1="41618" y1="59563" x2="34104" y2="41530"/>
                        <a14:foregroundMark x1="34104" y1="41530" x2="39884" y2="28415"/>
                        <a14:foregroundMark x1="39884" y1="28415" x2="48555" y2="26776"/>
                        <a14:foregroundMark x1="48555" y1="26776" x2="58960" y2="37158"/>
                        <a14:foregroundMark x1="58960" y1="37158" x2="60694" y2="45355"/>
                        <a14:foregroundMark x1="60694" y1="45355" x2="58960" y2="54645"/>
                        <a14:foregroundMark x1="58960" y1="54645" x2="51445" y2="60109"/>
                        <a14:foregroundMark x1="51445" y1="60109" x2="37572" y2="62295"/>
                        <a14:foregroundMark x1="37572" y1="62295" x2="36994" y2="61749"/>
                        <a14:foregroundMark x1="62428" y1="84153" x2="58382" y2="69399"/>
                        <a14:foregroundMark x1="58382" y1="69399" x2="69942" y2="71585"/>
                        <a14:foregroundMark x1="69942" y1="71585" x2="60694" y2="82514"/>
                        <a14:foregroundMark x1="60694" y1="82514" x2="57225" y2="84153"/>
                        <a14:foregroundMark x1="40462" y1="84153" x2="43931" y2="95628"/>
                        <a14:foregroundMark x1="43931" y1="95628" x2="52601" y2="99454"/>
                        <a14:foregroundMark x1="52601" y1="99454" x2="75145" y2="96721"/>
                        <a14:foregroundMark x1="75145" y1="96721" x2="86705" y2="86339"/>
                        <a14:foregroundMark x1="86705" y1="86339" x2="97688" y2="64481"/>
                        <a14:foregroundMark x1="97688" y1="64481" x2="95954" y2="53552"/>
                        <a14:foregroundMark x1="95954" y1="53552" x2="89017" y2="45355"/>
                        <a14:foregroundMark x1="89017" y1="45355" x2="79769" y2="43169"/>
                        <a14:foregroundMark x1="79769" y1="43169" x2="70520" y2="48087"/>
                        <a14:foregroundMark x1="70520" y1="48087" x2="39306" y2="89071"/>
                        <a14:foregroundMark x1="67052" y1="53552" x2="79191" y2="48087"/>
                        <a14:foregroundMark x1="79191" y1="48087" x2="94220" y2="54098"/>
                        <a14:foregroundMark x1="94220" y1="54098" x2="97688" y2="64481"/>
                        <a14:foregroundMark x1="97688" y1="64481" x2="80925" y2="75410"/>
                        <a14:foregroundMark x1="80925" y1="75410" x2="69364" y2="73224"/>
                        <a14:foregroundMark x1="69364" y1="73224" x2="70520" y2="51913"/>
                        <a14:foregroundMark x1="75145" y1="65574" x2="84393" y2="52459"/>
                        <a14:foregroundMark x1="84393" y1="52459" x2="97688" y2="59563"/>
                        <a14:foregroundMark x1="97688" y1="59563" x2="93064" y2="72678"/>
                        <a14:foregroundMark x1="93064" y1="72678" x2="75723" y2="78142"/>
                        <a14:foregroundMark x1="75723" y1="78142" x2="67052" y2="65027"/>
                        <a14:foregroundMark x1="67052" y1="65027" x2="68208" y2="59563"/>
                        <a14:foregroundMark x1="47977" y1="60656" x2="21965" y2="43169"/>
                        <a14:foregroundMark x1="21965" y1="43169" x2="26012" y2="31694"/>
                        <a14:foregroundMark x1="26012" y1="31694" x2="43931" y2="32787"/>
                        <a14:foregroundMark x1="43931" y1="32787" x2="52601" y2="36612"/>
                        <a14:foregroundMark x1="52601" y1="36612" x2="60116" y2="48087"/>
                        <a14:foregroundMark x1="60116" y1="48087" x2="54335" y2="60656"/>
                        <a14:foregroundMark x1="54335" y1="60656" x2="46243" y2="62842"/>
                        <a14:foregroundMark x1="47399" y1="61202" x2="35838" y2="51366"/>
                        <a14:foregroundMark x1="35838" y1="51366" x2="35260" y2="35519"/>
                        <a14:foregroundMark x1="35260" y1="35519" x2="54913" y2="39891"/>
                        <a14:foregroundMark x1="54913" y1="39891" x2="60116" y2="54098"/>
                        <a14:foregroundMark x1="60116" y1="54098" x2="51445" y2="59563"/>
                        <a14:foregroundMark x1="51445" y1="59563" x2="46243" y2="59016"/>
                        <a14:foregroundMark x1="75723" y1="78689" x2="69942" y2="63934"/>
                        <a14:foregroundMark x1="69942" y1="63934" x2="83815" y2="53552"/>
                        <a14:foregroundMark x1="83815" y1="53552" x2="95954" y2="60656"/>
                        <a14:foregroundMark x1="95954" y1="60656" x2="84971" y2="73224"/>
                        <a14:foregroundMark x1="84971" y1="73224" x2="69364" y2="77049"/>
                        <a14:foregroundMark x1="50289" y1="86339" x2="42197" y2="92896"/>
                        <a14:foregroundMark x1="42197" y1="92896" x2="65896" y2="96175"/>
                        <a14:foregroundMark x1="65896" y1="96175" x2="79191" y2="90164"/>
                        <a14:foregroundMark x1="79191" y1="90164" x2="84393" y2="83060"/>
                        <a14:foregroundMark x1="84393" y1="83060" x2="71676" y2="81421"/>
                        <a14:foregroundMark x1="71676" y1="81421" x2="47399" y2="85246"/>
                        <a14:foregroundMark x1="47399" y1="85246" x2="36994" y2="91257"/>
                        <a14:foregroundMark x1="41618" y1="91803" x2="47977" y2="97814"/>
                        <a14:foregroundMark x1="47977" y1="97814" x2="58960" y2="99454"/>
                        <a14:foregroundMark x1="58960" y1="99454" x2="80347" y2="93989"/>
                        <a14:foregroundMark x1="80347" y1="93989" x2="70520" y2="89071"/>
                        <a14:foregroundMark x1="70520" y1="89071" x2="47977" y2="92350"/>
                        <a14:foregroundMark x1="43353" y1="92896" x2="56069" y2="98907"/>
                        <a14:foregroundMark x1="56069" y1="98907" x2="84971" y2="92896"/>
                        <a14:foregroundMark x1="84971" y1="92896" x2="76879" y2="88525"/>
                        <a14:foregroundMark x1="76879" y1="88525" x2="50289" y2="91257"/>
                        <a14:foregroundMark x1="68208" y1="91803" x2="41618" y2="94536"/>
                        <a14:foregroundMark x1="41618" y1="94536" x2="71676" y2="97268"/>
                        <a14:foregroundMark x1="71676" y1="97268" x2="82659" y2="92350"/>
                        <a14:foregroundMark x1="82659" y1="92350" x2="64740" y2="90164"/>
                        <a14:foregroundMark x1="64740" y1="90164" x2="60694" y2="91803"/>
                        <a14:foregroundMark x1="55491" y1="60109" x2="43931" y2="58470"/>
                        <a14:foregroundMark x1="43931" y1="58470" x2="34682" y2="48087"/>
                        <a14:foregroundMark x1="34682" y1="48087" x2="42775" y2="37158"/>
                        <a14:foregroundMark x1="42775" y1="37158" x2="58382" y2="40437"/>
                        <a14:foregroundMark x1="58382" y1="40437" x2="62428" y2="53005"/>
                        <a14:foregroundMark x1="62428" y1="53005" x2="50289" y2="62295"/>
                        <a14:foregroundMark x1="50289" y1="62295" x2="49711" y2="62295"/>
                        <a14:foregroundMark x1="74566" y1="68852" x2="89595" y2="59016"/>
                        <a14:foregroundMark x1="89595" y1="59016" x2="79769" y2="77049"/>
                        <a14:foregroundMark x1="79769" y1="77049" x2="71676" y2="75410"/>
                        <a14:foregroundMark x1="32948" y1="24044" x2="31214" y2="15301"/>
                        <a14:foregroundMark x1="31214" y1="15301" x2="32948" y2="25683"/>
                        <a14:foregroundMark x1="47399" y1="28415" x2="47399" y2="18579"/>
                        <a14:foregroundMark x1="47399" y1="18579" x2="56069" y2="20219"/>
                        <a14:foregroundMark x1="56069" y1="20219" x2="51445" y2="28415"/>
                        <a14:foregroundMark x1="51445" y1="28415" x2="50867" y2="30601"/>
                        <a14:foregroundMark x1="61850" y1="34426" x2="69942" y2="24044"/>
                        <a14:foregroundMark x1="69942" y1="24044" x2="69364" y2="33880"/>
                        <a14:foregroundMark x1="69364" y1="33880" x2="63006" y2="37158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b="2339"/>
          <a:stretch/>
        </p:blipFill>
        <p:spPr>
          <a:xfrm>
            <a:off x="97212" y="-450376"/>
            <a:ext cx="3884385" cy="4012809"/>
          </a:xfrm>
          <a:prstGeom prst="rect">
            <a:avLst/>
          </a:prstGeom>
        </p:spPr>
      </p:pic>
      <p:sp>
        <p:nvSpPr>
          <p:cNvPr id="28" name="TextBox 21"/>
          <p:cNvSpPr txBox="1"/>
          <p:nvPr/>
        </p:nvSpPr>
        <p:spPr>
          <a:xfrm>
            <a:off x="3249776" y="697621"/>
            <a:ext cx="432508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公益信託 駒澤嘉</a:t>
            </a:r>
            <a:endParaRPr lang="en-US" altLang="ja-JP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r"/>
            <a:r>
              <a:rPr lang="ja-JP" alt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いわき生涯学習</a:t>
            </a:r>
            <a:endParaRPr lang="en-US" altLang="ja-JP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r"/>
            <a:r>
              <a:rPr lang="ja-JP" altLang="en-U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振興基金</a:t>
            </a:r>
            <a:endParaRPr lang="zh-CN" altLang="en-US" sz="4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EF05F84-FFDA-3F2E-7092-2937096C96EE}"/>
              </a:ext>
            </a:extLst>
          </p:cNvPr>
          <p:cNvSpPr txBox="1"/>
          <p:nvPr/>
        </p:nvSpPr>
        <p:spPr>
          <a:xfrm>
            <a:off x="529493" y="4017534"/>
            <a:ext cx="2763097" cy="1668542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応募期間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令和８年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２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/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16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（月）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～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３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/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31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（火）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762CC4-BC4A-D86A-CD64-3FE9D0854800}"/>
              </a:ext>
            </a:extLst>
          </p:cNvPr>
          <p:cNvSpPr txBox="1"/>
          <p:nvPr/>
        </p:nvSpPr>
        <p:spPr>
          <a:xfrm>
            <a:off x="3430239" y="4017534"/>
            <a:ext cx="4144607" cy="4624030"/>
          </a:xfrm>
          <a:prstGeom prst="roundRect">
            <a:avLst>
              <a:gd name="adj" fmla="val 8958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対象団体</a:t>
            </a: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公民館や生涯学習プラザ、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平二小マナビィ館等で活動する社会教育関係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団体やその他の学習活動団体</a:t>
            </a:r>
            <a:endParaRPr lang="en-US" altLang="ja-JP" sz="1400" dirty="0">
              <a:solidFill>
                <a:srgbClr val="1C1C1C"/>
              </a:solidFill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1C1C1C"/>
              </a:solidFill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1C1C1C"/>
              </a:solidFill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対象となる事業</a:t>
            </a: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助成対象期間中に、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学習活動団体の主催により実施する講座、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研修会、セミナー、教室、シンポジウム等で、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広く一般市民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(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いわき市民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)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を対象とするもの。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dirty="0">
              <a:solidFill>
                <a:prstClr val="black"/>
              </a:solidFill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＊講師・指導者の謝礼金、会場費、チラシ作成費、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solidFill>
                  <a:prstClr val="black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   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消耗品費、備品購入費等が対象経費となります。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  （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備品購入費については今回から対象経費に追加されました）</a:t>
            </a:r>
            <a:endParaRPr kumimoji="1" lang="en-US" altLang="ja-JP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＊複数回の講座や教室等であっても、一連の事業と認め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solidFill>
                  <a:prstClr val="black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   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られるものや継続的に開催している教室などは、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dirty="0">
                <a:solidFill>
                  <a:prstClr val="black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   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まとめて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つの事業として申請することが可能です。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8A4723-287D-6EDF-61B5-58727BB7BDCB}"/>
              </a:ext>
            </a:extLst>
          </p:cNvPr>
          <p:cNvSpPr txBox="1"/>
          <p:nvPr/>
        </p:nvSpPr>
        <p:spPr>
          <a:xfrm>
            <a:off x="518155" y="5898040"/>
            <a:ext cx="2763097" cy="1293971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srgbClr val="1C1C1C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助成対象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期間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令和８年４月１日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(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水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)</a:t>
            </a:r>
          </a:p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   ～令和９年３月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31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日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(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水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 Light" panose="02020300000000000000" pitchFamily="18" charset="-128"/>
                <a:ea typeface="游明朝 Light" panose="02020300000000000000" pitchFamily="18" charset="-128"/>
                <a:cs typeface="+mn-cs"/>
              </a:rPr>
              <a:t>)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 Light" panose="02020300000000000000" pitchFamily="18" charset="-128"/>
              <a:ea typeface="游明朝 Light" panose="02020300000000000000" pitchFamily="18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F77F3BA-093E-A317-6CBC-ABFB88C0D0E0}"/>
              </a:ext>
            </a:extLst>
          </p:cNvPr>
          <p:cNvSpPr txBox="1"/>
          <p:nvPr/>
        </p:nvSpPr>
        <p:spPr>
          <a:xfrm>
            <a:off x="518156" y="7403976"/>
            <a:ext cx="2763097" cy="1242893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srgbClr val="1C1C1C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助成金額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r>
              <a:rPr lang="ja-JP" altLang="en-US" sz="1600" dirty="0">
                <a:solidFill>
                  <a:srgbClr val="1C1C1C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１団体</a:t>
            </a:r>
            <a:r>
              <a:rPr lang="ja-JP" altLang="en-US" sz="1600" dirty="0">
                <a:latin typeface="游明朝 Light" panose="02020300000000000000" pitchFamily="18" charset="-128"/>
                <a:ea typeface="游明朝 Light" panose="02020300000000000000" pitchFamily="18" charset="-128"/>
              </a:rPr>
              <a:t>あたり</a:t>
            </a:r>
            <a:r>
              <a:rPr lang="en-US" altLang="ja-JP" sz="2300" b="1" u="sng" dirty="0">
                <a:latin typeface="游明朝 Light" panose="02020300000000000000" pitchFamily="18" charset="-128"/>
                <a:ea typeface="游明朝 Light" panose="02020300000000000000" pitchFamily="18" charset="-128"/>
              </a:rPr>
              <a:t>10</a:t>
            </a:r>
            <a:r>
              <a:rPr lang="ja-JP" altLang="en-US" sz="2300" b="1" u="sng" dirty="0">
                <a:latin typeface="游明朝 Light" panose="02020300000000000000" pitchFamily="18" charset="-128"/>
                <a:ea typeface="游明朝 Light" panose="02020300000000000000" pitchFamily="18" charset="-128"/>
              </a:rPr>
              <a:t>万円</a:t>
            </a:r>
            <a:r>
              <a:rPr lang="ja-JP" altLang="en-US" sz="1600" dirty="0">
                <a:latin typeface="游明朝 Light" panose="02020300000000000000" pitchFamily="18" charset="-128"/>
                <a:ea typeface="游明朝 Light" panose="02020300000000000000" pitchFamily="18" charset="-128"/>
              </a:rPr>
              <a:t>を</a:t>
            </a:r>
            <a:endParaRPr lang="en-US" altLang="ja-JP" sz="1600" dirty="0"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  <a:p>
            <a:r>
              <a:rPr lang="ja-JP" altLang="en-US" sz="1600" dirty="0">
                <a:latin typeface="游明朝 Light" panose="02020300000000000000" pitchFamily="18" charset="-128"/>
                <a:ea typeface="游明朝 Light" panose="02020300000000000000" pitchFamily="18" charset="-128"/>
              </a:rPr>
              <a:t>限度に助成します。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8E3BF09-0D0A-D098-642C-C5CDF541DBDF}"/>
              </a:ext>
            </a:extLst>
          </p:cNvPr>
          <p:cNvSpPr txBox="1"/>
          <p:nvPr/>
        </p:nvSpPr>
        <p:spPr>
          <a:xfrm>
            <a:off x="529492" y="8810402"/>
            <a:ext cx="7088177" cy="1379101"/>
          </a:xfrm>
          <a:prstGeom prst="round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游明朝 Demibold" panose="02020600000000000000" pitchFamily="18" charset="-128"/>
                <a:ea typeface="游明朝 Demibold" panose="02020600000000000000" pitchFamily="18" charset="-128"/>
                <a:cs typeface="+mn-cs"/>
              </a:rPr>
              <a:t>選考方法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游明朝 Demibold" panose="02020600000000000000" pitchFamily="18" charset="-128"/>
              <a:ea typeface="游明朝 Demibold" panose="02020600000000000000" pitchFamily="18" charset="-128"/>
              <a:cs typeface="+mn-cs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1400" dirty="0">
                <a:solidFill>
                  <a:srgbClr val="1C1C1C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公益信託駒澤嘉いわき生涯学習振興基金運営委員会において、書類審査および代表者によるプレゼンテーション等の選考審査を行います。審査結果は、</a:t>
            </a:r>
            <a:r>
              <a:rPr lang="en-US" altLang="ja-JP" sz="1400" dirty="0">
                <a:solidFill>
                  <a:srgbClr val="1C1C1C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6</a:t>
            </a:r>
            <a:r>
              <a:rPr lang="ja-JP" altLang="en-US" sz="1400" dirty="0">
                <a:solidFill>
                  <a:srgbClr val="1C1C1C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rPr>
              <a:t>月ごろに受託者であるみずほ信託銀行から通知されます。</a:t>
            </a:r>
            <a:endParaRPr lang="ja-JP" altLang="en-US" sz="1400" dirty="0">
              <a:latin typeface="游明朝 Light" panose="02020300000000000000" pitchFamily="18" charset="-128"/>
              <a:ea typeface="游明朝 Light" panose="02020300000000000000" pitchFamily="18" charset="-128"/>
            </a:endParaRPr>
          </a:p>
        </p:txBody>
      </p:sp>
      <p:sp>
        <p:nvSpPr>
          <p:cNvPr id="12" name="TextBox 41">
            <a:extLst>
              <a:ext uri="{FF2B5EF4-FFF2-40B4-BE49-F238E27FC236}">
                <a16:creationId xmlns:a16="http://schemas.microsoft.com/office/drawing/2014/main" id="{BFCF6396-E1C0-43B9-8D2E-96D805C53000}"/>
              </a:ext>
            </a:extLst>
          </p:cNvPr>
          <p:cNvSpPr txBox="1"/>
          <p:nvPr/>
        </p:nvSpPr>
        <p:spPr>
          <a:xfrm>
            <a:off x="4408227" y="3215434"/>
            <a:ext cx="316663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7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受託者：みずほ信託銀行</a:t>
            </a:r>
            <a:endParaRPr lang="zh-CN" altLang="en-US" sz="1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271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2"/>
          <p:cNvSpPr>
            <a:spLocks noChangeArrowheads="1"/>
          </p:cNvSpPr>
          <p:nvPr/>
        </p:nvSpPr>
        <p:spPr bwMode="auto">
          <a:xfrm>
            <a:off x="433678" y="381388"/>
            <a:ext cx="7006108" cy="10068659"/>
          </a:xfrm>
          <a:prstGeom prst="roundRect">
            <a:avLst>
              <a:gd name="adj" fmla="val 2499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0687" tIns="50343" rIns="100687" bIns="50343" numCol="1" anchor="t" anchorCtr="0" compatLnSpc="1">
            <a:prstTxWarp prst="textNoShape">
              <a:avLst/>
            </a:prstTxWarp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51711" defTabSz="1006846">
              <a:buFontTx/>
              <a:buChar char="•"/>
              <a:tabLst>
                <a:tab pos="251711" algn="l"/>
              </a:tabLst>
            </a:pPr>
            <a:endParaRPr kumimoji="0" lang="ja-JP" altLang="en-US" sz="1982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1751" y="640734"/>
            <a:ext cx="4622429" cy="4990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264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社会教育関係団体等の皆様へ</a:t>
            </a:r>
            <a:endParaRPr lang="ja-JP" altLang="ja-JP" sz="264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54874" y="1345187"/>
            <a:ext cx="676371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公益信託 </a:t>
            </a:r>
            <a:r>
              <a:rPr lang="ja-JP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駒澤嘉</a:t>
            </a:r>
            <a:r>
              <a:rPr lang="en-US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いわき生涯学習振興基金</a:t>
            </a:r>
            <a:endParaRPr lang="en-US" altLang="ja-JP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助成金の申</a:t>
            </a:r>
            <a:r>
              <a:rPr lang="ja-JP" altLang="en-US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</a:t>
            </a:r>
            <a:r>
              <a:rPr lang="ja-JP" altLang="ja-JP" sz="28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込みについて</a:t>
            </a:r>
            <a:endParaRPr lang="ja-JP" altLang="ja-JP" sz="28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3089" y="5577034"/>
            <a:ext cx="372218" cy="431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2" dirty="0">
                <a:latin typeface="BIZ UDP明朝 Medium" panose="02020500000000000000" pitchFamily="18" charset="-128"/>
                <a:ea typeface="BIZ UDP明朝 Medium" panose="02020500000000000000" pitchFamily="18" charset="-128"/>
                <a:cs typeface="Times New Roman" panose="02020603050405020304" pitchFamily="18" charset="0"/>
              </a:rPr>
              <a:t>　</a:t>
            </a:r>
            <a:endParaRPr lang="ja-JP" altLang="en-US" sz="2202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91751" y="8857253"/>
            <a:ext cx="6618866" cy="16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06846" eaLnBrk="0" fontAlgn="base" hangingPunct="0">
              <a:lnSpc>
                <a:spcPts val="3083"/>
              </a:lnSpc>
              <a:spcBef>
                <a:spcPct val="0"/>
              </a:spcBef>
              <a:spcAft>
                <a:spcPct val="0"/>
              </a:spcAft>
              <a:tabLst>
                <a:tab pos="251711" algn="l"/>
              </a:tabLst>
            </a:pPr>
            <a:r>
              <a:rPr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【</a:t>
            </a:r>
            <a:r>
              <a:rPr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お問い合わせ</a:t>
            </a:r>
            <a:r>
              <a:rPr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】</a:t>
            </a:r>
            <a:endParaRPr lang="ja-JP" altLang="en-US" sz="2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indent="251711" defTabSz="1006846" eaLnBrk="0" fontAlgn="base" hangingPunct="0">
              <a:lnSpc>
                <a:spcPts val="3083"/>
              </a:lnSpc>
              <a:spcBef>
                <a:spcPct val="0"/>
              </a:spcBef>
              <a:spcAft>
                <a:spcPct val="0"/>
              </a:spcAft>
              <a:tabLst>
                <a:tab pos="251711" algn="l"/>
              </a:tabLst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いわき市教育委員会事務局 生涯学習課 生涯学習係</a:t>
            </a:r>
            <a:endParaRPr lang="ja-JP" altLang="en-US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indent="251711" defTabSz="1006846" eaLnBrk="0" fontAlgn="base" hangingPunct="0">
              <a:lnSpc>
                <a:spcPts val="3083"/>
              </a:lnSpc>
              <a:spcBef>
                <a:spcPct val="0"/>
              </a:spcBef>
              <a:spcAft>
                <a:spcPct val="0"/>
              </a:spcAft>
              <a:tabLst>
                <a:tab pos="251711" algn="l"/>
              </a:tabLst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〒</a:t>
            </a:r>
            <a:r>
              <a:rPr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970‐8026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いわき市平字堂根町</a:t>
            </a:r>
            <a:r>
              <a:rPr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4‐8</a:t>
            </a:r>
            <a:endParaRPr lang="en-US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indent="251711" defTabSz="1006846" eaLnBrk="0" fontAlgn="base" hangingPunct="0">
              <a:lnSpc>
                <a:spcPts val="3083"/>
              </a:lnSpc>
              <a:spcBef>
                <a:spcPct val="0"/>
              </a:spcBef>
              <a:spcAft>
                <a:spcPct val="0"/>
              </a:spcAft>
              <a:tabLst>
                <a:tab pos="251711" algn="l"/>
              </a:tabLst>
            </a:pP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☎　</a:t>
            </a:r>
            <a:r>
              <a:rPr lang="en-US" altLang="ja-JP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0246</a:t>
            </a:r>
            <a:r>
              <a:rPr lang="ja-JP" altLang="en-US" sz="2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（２２）７５５６</a:t>
            </a:r>
            <a:endParaRPr lang="ja-JP" altLang="en-US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7327" y="2504700"/>
            <a:ext cx="681880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応募に際しては</a:t>
            </a:r>
            <a:r>
              <a:rPr lang="ja-JP" altLang="en-US" sz="18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「募集要領」を必ずよくお読みください。</a:t>
            </a:r>
            <a:endParaRPr lang="en-US" altLang="ja-JP" sz="180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○提出書類は漏れのないようにご確認ください。申込書等は記入例を　　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参考にしながら、御記入ください。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助成金申込書等は、市ホームページにも掲載しています。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提出書類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⑴助成金申込書（様式第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号）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⑵事業計画書（様式第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号）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⑶事業収支予算書（様式第３号）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⑷反社会的勢力でないことの表明・確約書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（様式第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号）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⑸参考資料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 　①団体に関する資料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 　　（団体の概要、規約、名簿、活動計画書、予算書等）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 ②事業に関する資料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 　（実施要項、スケジュール、講師の経歴書等）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申込書類は、教育委員会事務局生涯学習課へ直接お持ちください。</a:t>
            </a:r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 </a:t>
            </a:r>
            <a:r>
              <a:rPr lang="ja-JP" altLang="en-US" sz="18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郵送やファクシミリでの受け付けは行いません。</a:t>
            </a:r>
            <a:endParaRPr lang="en-US" altLang="ja-JP" sz="180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受付時間：平日午前８時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30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分～午後５時</a:t>
            </a:r>
          </a:p>
          <a:p>
            <a:endParaRPr lang="en-US" altLang="ja-JP" sz="1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応募期間：令和８年２月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16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～３月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31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火</a:t>
            </a:r>
            <a:r>
              <a:rPr lang="en-US" altLang="ja-JP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</p:txBody>
      </p:sp>
      <p:pic>
        <p:nvPicPr>
          <p:cNvPr id="12" name="図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627" y="4760667"/>
            <a:ext cx="1053963" cy="111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787" y="3950393"/>
            <a:ext cx="2481943" cy="1415143"/>
          </a:xfrm>
          <a:prstGeom prst="rect">
            <a:avLst/>
          </a:prstGeom>
        </p:spPr>
      </p:pic>
      <p:sp>
        <p:nvSpPr>
          <p:cNvPr id="13" name="TextBox 50"/>
          <p:cNvSpPr txBox="1"/>
          <p:nvPr/>
        </p:nvSpPr>
        <p:spPr>
          <a:xfrm>
            <a:off x="4409068" y="4249657"/>
            <a:ext cx="1883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過去３回助成を</a:t>
            </a:r>
            <a:endParaRPr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受けた団体も</a:t>
            </a:r>
            <a:endParaRPr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３年経過で</a:t>
            </a:r>
            <a:endParaRPr lang="en-US" altLang="ja-JP" sz="12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再度申込みＯＫ！</a:t>
            </a:r>
          </a:p>
        </p:txBody>
      </p:sp>
    </p:spTree>
    <p:extLst>
      <p:ext uri="{BB962C8B-B14F-4D97-AF65-F5344CB8AC3E}">
        <p14:creationId xmlns:p14="http://schemas.microsoft.com/office/powerpoint/2010/main" val="3947204198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557</Words>
  <Application>Microsoft Office PowerPoint</Application>
  <PresentationFormat>ユーザー設定</PresentationFormat>
  <Paragraphs>72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UDP明朝 Medium</vt:lpstr>
      <vt:lpstr>Microsoft YaHei UI</vt:lpstr>
      <vt:lpstr>ＭＳ Ｐゴシック</vt:lpstr>
      <vt:lpstr>UD デジタル 教科書体 NK-R</vt:lpstr>
      <vt:lpstr>メイリオ</vt:lpstr>
      <vt:lpstr>游ゴシック</vt:lpstr>
      <vt:lpstr>游明朝 Demibold</vt:lpstr>
      <vt:lpstr>游明朝 Light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2026-02-13T11:24:47Z</dcterms:modified>
</cp:coreProperties>
</file>