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253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kumimoji="1" lang="ja-JP" altLang="en-US" smtClean="0"/>
              <a:t>資料</a:t>
            </a:r>
            <a:r>
              <a:rPr kumimoji="1" lang="en-US" altLang="ja-JP" smtClean="0"/>
              <a:t>1</a:t>
            </a:r>
            <a:r>
              <a:rPr kumimoji="1" lang="ja-JP" altLang="en-US" smtClean="0"/>
              <a:t>「いわきっ子入学支援シート」</a:t>
            </a:r>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r>
              <a:rPr kumimoji="1" lang="en-US" altLang="ja-JP" smtClean="0"/>
              <a:t>2021/3/2</a:t>
            </a:r>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1B60C29-6033-4C46-ABAE-46725C7F0FFE}" type="slidenum">
              <a:rPr kumimoji="1" lang="ja-JP" altLang="en-US" smtClean="0"/>
              <a:t>‹#›</a:t>
            </a:fld>
            <a:endParaRPr kumimoji="1" lang="ja-JP" altLang="en-US"/>
          </a:p>
        </p:txBody>
      </p:sp>
    </p:spTree>
    <p:extLst>
      <p:ext uri="{BB962C8B-B14F-4D97-AF65-F5344CB8AC3E}">
        <p14:creationId xmlns:p14="http://schemas.microsoft.com/office/powerpoint/2010/main" val="398039502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r>
              <a:rPr kumimoji="1" lang="ja-JP" altLang="en-US" smtClean="0"/>
              <a:t>資料</a:t>
            </a:r>
            <a:r>
              <a:rPr kumimoji="1" lang="en-US" altLang="ja-JP" smtClean="0"/>
              <a:t>1</a:t>
            </a:r>
            <a:r>
              <a:rPr kumimoji="1" lang="ja-JP" altLang="en-US" smtClean="0"/>
              <a:t>「いわきっ子入学支援シート」</a:t>
            </a:r>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r>
              <a:rPr kumimoji="1" lang="en-US" altLang="ja-JP" smtClean="0"/>
              <a:t>2021/3/2</a:t>
            </a:r>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AF12A8D-60EC-43BC-8A6F-2460C1435CBD}" type="slidenum">
              <a:rPr kumimoji="1" lang="ja-JP" altLang="en-US" smtClean="0"/>
              <a:t>‹#›</a:t>
            </a:fld>
            <a:endParaRPr kumimoji="1" lang="ja-JP" altLang="en-US"/>
          </a:p>
        </p:txBody>
      </p:sp>
    </p:spTree>
    <p:extLst>
      <p:ext uri="{BB962C8B-B14F-4D97-AF65-F5344CB8AC3E}">
        <p14:creationId xmlns:p14="http://schemas.microsoft.com/office/powerpoint/2010/main" val="249185300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ja-JP" altLang="en-US" smtClean="0"/>
              <a:t>資料</a:t>
            </a:r>
            <a:r>
              <a:rPr kumimoji="1" lang="en-US" altLang="ja-JP" smtClean="0"/>
              <a:t>1</a:t>
            </a:r>
            <a:r>
              <a:rPr kumimoji="1" lang="ja-JP" altLang="en-US" smtClean="0"/>
              <a:t>「いわきっ子入学支援シート」</a:t>
            </a:r>
            <a:endParaRPr kumimoji="1" lang="ja-JP" altLang="en-US"/>
          </a:p>
        </p:txBody>
      </p:sp>
    </p:spTree>
    <p:extLst>
      <p:ext uri="{BB962C8B-B14F-4D97-AF65-F5344CB8AC3E}">
        <p14:creationId xmlns:p14="http://schemas.microsoft.com/office/powerpoint/2010/main" val="2545318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8666"/>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3443603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4246611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229306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424151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8666"/>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56654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381340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412206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3010559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564057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4622"/>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143584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4622"/>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62FB55-F0FB-4E44-8CAF-D42797BC4883}" type="datetimeFigureOut">
              <a:rPr kumimoji="1" lang="ja-JP" altLang="en-US" smtClean="0"/>
              <a:t>2021/8/12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341931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8B62FB55-F0FB-4E44-8CAF-D42797BC4883}" type="datetimeFigureOut">
              <a:rPr kumimoji="1" lang="ja-JP" altLang="en-US" smtClean="0"/>
              <a:t>2021/8/12</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60668620-63AB-4028-935F-EAF0DDB1EA46}" type="slidenum">
              <a:rPr kumimoji="1" lang="ja-JP" altLang="en-US" smtClean="0"/>
              <a:t>‹#›</a:t>
            </a:fld>
            <a:endParaRPr kumimoji="1" lang="ja-JP" altLang="en-US"/>
          </a:p>
        </p:txBody>
      </p:sp>
    </p:spTree>
    <p:extLst>
      <p:ext uri="{BB962C8B-B14F-4D97-AF65-F5344CB8AC3E}">
        <p14:creationId xmlns:p14="http://schemas.microsoft.com/office/powerpoint/2010/main" val="664555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直線矢印コネクタ 31"/>
          <p:cNvCxnSpPr/>
          <p:nvPr/>
        </p:nvCxnSpPr>
        <p:spPr>
          <a:xfrm>
            <a:off x="5297424" y="7294194"/>
            <a:ext cx="1524" cy="5334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5298948" y="5769570"/>
            <a:ext cx="0" cy="47202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1 つの角を丸めた四角形 12"/>
          <p:cNvSpPr/>
          <p:nvPr/>
        </p:nvSpPr>
        <p:spPr>
          <a:xfrm>
            <a:off x="291222" y="1903283"/>
            <a:ext cx="3590544" cy="1895856"/>
          </a:xfrm>
          <a:prstGeom prst="round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実際に入学される学校に、「入学説明会」の日までに提出してください。「入学説明会」の日に提出しても大丈夫です。</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保護者の方だけでなく、保育所･幼稚園等の先生、療育機関を利用している場合はその指導員の方にも書いていただくと、お子さんの様子がより詳しく伝わります。保育所･幼稚園等や療育機関は、「入学支援シート」について知っていますので、相談してみてください。</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フローチャート: 代替処理 4"/>
          <p:cNvSpPr/>
          <p:nvPr/>
        </p:nvSpPr>
        <p:spPr>
          <a:xfrm>
            <a:off x="291222" y="489283"/>
            <a:ext cx="4692396" cy="463296"/>
          </a:xfrm>
          <a:prstGeom prst="flowChartAlternateProcess">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創英角ﾎﾟｯﾌﾟ体" panose="040B0A00000000000000" pitchFamily="50" charset="-128"/>
                <a:ea typeface="HGP創英角ﾎﾟｯﾌﾟ体" panose="040B0A00000000000000" pitchFamily="50" charset="-128"/>
              </a:rPr>
              <a:t>いわきっ子「入学支援シート」作成・提出の流れ</a:t>
            </a:r>
            <a:endParaRPr kumimoji="1" lang="ja-JP" altLang="en-US"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2" name="正方形/長方形 11"/>
          <p:cNvSpPr/>
          <p:nvPr/>
        </p:nvSpPr>
        <p:spPr>
          <a:xfrm>
            <a:off x="291222" y="1582722"/>
            <a:ext cx="2941320" cy="396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いつまで、どこに提出すればいいの？</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4" name="1 つの角を丸めた四角形 13"/>
          <p:cNvSpPr/>
          <p:nvPr/>
        </p:nvSpPr>
        <p:spPr>
          <a:xfrm>
            <a:off x="297785" y="4442038"/>
            <a:ext cx="3590544" cy="1895856"/>
          </a:xfrm>
          <a:prstGeom prst="round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お子さんに必要な支援や配慮について、小学校で確認し、校内で共通理解を図るための資料として使用します。</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学校側が計画し、実施する「入学支援会議」の資料としても使用します。「入学支援会議」を実施する際には、保護者の方にも出席していただく場合があります。</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就学先の決定には使用しません。</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297785" y="4097265"/>
            <a:ext cx="1453896" cy="396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何に使われるの？</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6" name="正方形/長方形 15"/>
          <p:cNvSpPr/>
          <p:nvPr/>
        </p:nvSpPr>
        <p:spPr>
          <a:xfrm>
            <a:off x="4195572" y="1978962"/>
            <a:ext cx="2203704" cy="4937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「入学支援シート」</a:t>
            </a:r>
            <a:endParaRPr kumimoji="1" lang="en-US" altLang="ja-JP" sz="12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作成・提出の流れ</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7" name="正方形/長方形 16"/>
          <p:cNvSpPr/>
          <p:nvPr/>
        </p:nvSpPr>
        <p:spPr>
          <a:xfrm>
            <a:off x="4308348" y="2631407"/>
            <a:ext cx="710184" cy="3078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配付</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8" name="正方形/長方形 17"/>
          <p:cNvSpPr/>
          <p:nvPr/>
        </p:nvSpPr>
        <p:spPr>
          <a:xfrm>
            <a:off x="4308348" y="3771882"/>
            <a:ext cx="990600" cy="3078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保護者記入</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19" name="正方形/長方形 18"/>
          <p:cNvSpPr/>
          <p:nvPr/>
        </p:nvSpPr>
        <p:spPr>
          <a:xfrm>
            <a:off x="4262493" y="4865004"/>
            <a:ext cx="1703832" cy="3078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保育所･幼稚園等記入</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21" name="フローチャート: 処理 20"/>
          <p:cNvSpPr/>
          <p:nvPr/>
        </p:nvSpPr>
        <p:spPr>
          <a:xfrm>
            <a:off x="4845415" y="2958956"/>
            <a:ext cx="1708404" cy="49698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「就学時健康診断」で全ての保護者に配付されます。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2" name="フローチャート: 処理 21"/>
          <p:cNvSpPr/>
          <p:nvPr/>
        </p:nvSpPr>
        <p:spPr>
          <a:xfrm>
            <a:off x="4845415" y="4063592"/>
            <a:ext cx="1708404" cy="396240"/>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はじめに、保護者の方が記入します。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3" name="フローチャート: 処理 22"/>
          <p:cNvSpPr/>
          <p:nvPr/>
        </p:nvSpPr>
        <p:spPr>
          <a:xfrm>
            <a:off x="4845415" y="5285552"/>
            <a:ext cx="1708404" cy="396240"/>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月中には、幼稚園・保育所等の先生に記入を依頼してください。</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986842" y="6251823"/>
            <a:ext cx="1316736" cy="3078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療育機関等記入</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25" name="フローチャート: 処理 24"/>
          <p:cNvSpPr/>
          <p:nvPr/>
        </p:nvSpPr>
        <p:spPr>
          <a:xfrm>
            <a:off x="4938545" y="6547866"/>
            <a:ext cx="1708404" cy="686562"/>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療育機関等を利用されている場合には、利用先の担当に記入を依頼してください。</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27" name="直線矢印コネクタ 26"/>
          <p:cNvCxnSpPr>
            <a:stCxn id="17" idx="2"/>
          </p:cNvCxnSpPr>
          <p:nvPr/>
        </p:nvCxnSpPr>
        <p:spPr>
          <a:xfrm>
            <a:off x="4663440" y="2939255"/>
            <a:ext cx="0" cy="78576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4645085" y="4081016"/>
            <a:ext cx="1524" cy="67353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637846" y="5213604"/>
            <a:ext cx="17526" cy="266852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1 つの角を丸めた四角形 32"/>
          <p:cNvSpPr/>
          <p:nvPr/>
        </p:nvSpPr>
        <p:spPr>
          <a:xfrm>
            <a:off x="360901" y="7593417"/>
            <a:ext cx="3934359" cy="1747698"/>
          </a:xfrm>
          <a:prstGeom prst="round1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全ての項目を記入する必要はありません。学校に伝えたいことのみご記入ください。</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ただし、最後の「保護者氏名」の記入・押印は忘れずにお願いします。</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保育所や幼稚園、療育機関等と一緒に記入されてもかまいません。</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学校には原本を提出していただきます。ご家庭でもコピーを保管しておいてください。</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4" name="正方形/長方形 33"/>
          <p:cNvSpPr/>
          <p:nvPr/>
        </p:nvSpPr>
        <p:spPr>
          <a:xfrm>
            <a:off x="360901" y="7255475"/>
            <a:ext cx="2167128" cy="3962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その他、気をつけることは？</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35" name="テキスト ボックス 34"/>
          <p:cNvSpPr txBox="1"/>
          <p:nvPr/>
        </p:nvSpPr>
        <p:spPr>
          <a:xfrm>
            <a:off x="4637910" y="8836672"/>
            <a:ext cx="1915909" cy="646331"/>
          </a:xfrm>
          <a:prstGeom prst="rect">
            <a:avLst/>
          </a:prstGeom>
          <a:noFill/>
        </p:spPr>
        <p:txBody>
          <a:bodyPr wrap="none" rtlCol="0">
            <a:spAutoFit/>
          </a:bodyPr>
          <a:lstStyle/>
          <a:p>
            <a:pPr algn="r"/>
            <a:r>
              <a:rPr kumimoji="1" lang="ja-JP" altLang="en-US" sz="900" dirty="0" smtClean="0">
                <a:latin typeface="HG丸ｺﾞｼｯｸM-PRO" panose="020F0600000000000000" pitchFamily="50" charset="-128"/>
                <a:ea typeface="HG丸ｺﾞｼｯｸM-PRO" panose="020F0600000000000000" pitchFamily="50" charset="-128"/>
              </a:rPr>
              <a:t>いわき市教育委員会　教育支援室</a:t>
            </a:r>
            <a:endParaRPr kumimoji="1" lang="en-US" altLang="ja-JP" sz="900" dirty="0" smtClean="0">
              <a:latin typeface="HG丸ｺﾞｼｯｸM-PRO" panose="020F0600000000000000" pitchFamily="50" charset="-128"/>
              <a:ea typeface="HG丸ｺﾞｼｯｸM-PRO" panose="020F0600000000000000" pitchFamily="50" charset="-128"/>
            </a:endParaRPr>
          </a:p>
          <a:p>
            <a:pPr algn="r"/>
            <a:r>
              <a:rPr lang="ja-JP" altLang="en-US" sz="900" dirty="0" smtClean="0">
                <a:latin typeface="HG丸ｺﾞｼｯｸM-PRO" panose="020F0600000000000000" pitchFamily="50" charset="-128"/>
                <a:ea typeface="HG丸ｺﾞｼｯｸM-PRO" panose="020F0600000000000000" pitchFamily="50" charset="-128"/>
              </a:rPr>
              <a:t>電話番号　</a:t>
            </a:r>
            <a:r>
              <a:rPr lang="en-US" altLang="ja-JP" sz="900" dirty="0" smtClean="0">
                <a:latin typeface="HG丸ｺﾞｼｯｸM-PRO" panose="020F0600000000000000" pitchFamily="50" charset="-128"/>
                <a:ea typeface="HG丸ｺﾞｼｯｸM-PRO" panose="020F0600000000000000" pitchFamily="50" charset="-128"/>
              </a:rPr>
              <a:t>22-3716</a:t>
            </a:r>
            <a:r>
              <a:rPr kumimoji="1" lang="en-US" altLang="ja-JP" sz="900" dirty="0" smtClean="0">
                <a:latin typeface="HG丸ｺﾞｼｯｸM-PRO" panose="020F0600000000000000" pitchFamily="50" charset="-128"/>
                <a:ea typeface="HG丸ｺﾞｼｯｸM-PRO" panose="020F0600000000000000" pitchFamily="50" charset="-128"/>
              </a:rPr>
              <a:t/>
            </a:r>
            <a:br>
              <a:rPr kumimoji="1" lang="en-US" altLang="ja-JP" sz="900" dirty="0" smtClean="0">
                <a:latin typeface="HG丸ｺﾞｼｯｸM-PRO" panose="020F0600000000000000" pitchFamily="50" charset="-128"/>
                <a:ea typeface="HG丸ｺﾞｼｯｸM-PRO" panose="020F0600000000000000" pitchFamily="50" charset="-128"/>
              </a:rPr>
            </a:br>
            <a:r>
              <a:rPr kumimoji="1" lang="ja-JP" altLang="en-US" sz="900" dirty="0" smtClean="0">
                <a:latin typeface="HG丸ｺﾞｼｯｸM-PRO" panose="020F0600000000000000" pitchFamily="50" charset="-128"/>
                <a:ea typeface="HG丸ｺﾞｼｯｸM-PRO" panose="020F0600000000000000" pitchFamily="50" charset="-128"/>
              </a:rPr>
              <a:t>いわき市子育てサポートセンター</a:t>
            </a:r>
            <a:r>
              <a:rPr kumimoji="1" lang="en-US" altLang="ja-JP" sz="900" dirty="0" smtClean="0">
                <a:latin typeface="HG丸ｺﾞｼｯｸM-PRO" panose="020F0600000000000000" pitchFamily="50" charset="-128"/>
                <a:ea typeface="HG丸ｺﾞｼｯｸM-PRO" panose="020F0600000000000000" pitchFamily="50" charset="-128"/>
              </a:rPr>
              <a:t/>
            </a:r>
            <a:br>
              <a:rPr kumimoji="1" lang="en-US" altLang="ja-JP" sz="900" dirty="0" smtClean="0">
                <a:latin typeface="HG丸ｺﾞｼｯｸM-PRO" panose="020F0600000000000000" pitchFamily="50" charset="-128"/>
                <a:ea typeface="HG丸ｺﾞｼｯｸM-PRO" panose="020F0600000000000000" pitchFamily="50" charset="-128"/>
              </a:rPr>
            </a:br>
            <a:r>
              <a:rPr kumimoji="1" lang="ja-JP" altLang="en-US" sz="900" dirty="0" smtClean="0">
                <a:latin typeface="HG丸ｺﾞｼｯｸM-PRO" panose="020F0600000000000000" pitchFamily="50" charset="-128"/>
                <a:ea typeface="HG丸ｺﾞｼｯｸM-PRO" panose="020F0600000000000000" pitchFamily="50" charset="-128"/>
              </a:rPr>
              <a:t>電話番号　</a:t>
            </a:r>
            <a:r>
              <a:rPr kumimoji="1" lang="en-US" altLang="ja-JP" sz="900" dirty="0" smtClean="0">
                <a:latin typeface="HG丸ｺﾞｼｯｸM-PRO" panose="020F0600000000000000" pitchFamily="50" charset="-128"/>
                <a:ea typeface="HG丸ｺﾞｼｯｸM-PRO" panose="020F0600000000000000" pitchFamily="50" charset="-128"/>
              </a:rPr>
              <a:t>27-8599</a:t>
            </a:r>
            <a:endParaRPr kumimoji="1" lang="ja-JP" altLang="en-US" sz="900" dirty="0">
              <a:latin typeface="HG丸ｺﾞｼｯｸM-PRO" panose="020F0600000000000000" pitchFamily="50" charset="-128"/>
              <a:ea typeface="HG丸ｺﾞｼｯｸM-PRO" panose="020F0600000000000000"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2157" y="5695970"/>
            <a:ext cx="1500333" cy="1623910"/>
          </a:xfrm>
          <a:prstGeom prst="rect">
            <a:avLst/>
          </a:prstGeom>
        </p:spPr>
      </p:pic>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63252" y="764409"/>
            <a:ext cx="1428001" cy="1213800"/>
          </a:xfrm>
          <a:prstGeom prst="rect">
            <a:avLst/>
          </a:prstGeom>
        </p:spPr>
      </p:pic>
      <p:sp>
        <p:nvSpPr>
          <p:cNvPr id="37" name="フローチャート: 処理 36"/>
          <p:cNvSpPr/>
          <p:nvPr/>
        </p:nvSpPr>
        <p:spPr>
          <a:xfrm>
            <a:off x="5193792" y="8165592"/>
            <a:ext cx="1545067" cy="483441"/>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提出の目安：</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月の</a:t>
            </a:r>
            <a:r>
              <a:rPr lang="ja-JP" altLang="en-US" sz="1000" dirty="0">
                <a:solidFill>
                  <a:schemeClr val="tx1"/>
                </a:solidFill>
                <a:latin typeface="HG丸ｺﾞｼｯｸM-PRO" panose="020F0600000000000000" pitchFamily="50" charset="-128"/>
                <a:ea typeface="HG丸ｺﾞｼｯｸM-PRO" panose="020F0600000000000000" pitchFamily="50" charset="-128"/>
              </a:rPr>
              <a:t>入学</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説明会頃まで</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4447032" y="7882128"/>
            <a:ext cx="1703832" cy="3078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ＤＦ特太ゴシック体" panose="020B0509000000000000" pitchFamily="49" charset="-128"/>
                <a:ea typeface="ＤＦ特太ゴシック体" panose="020B0509000000000000" pitchFamily="49" charset="-128"/>
              </a:rPr>
              <a:t>入学先の学校へ提出</a:t>
            </a:r>
            <a:endParaRPr kumimoji="1" lang="ja-JP" altLang="en-US" sz="1200" dirty="0">
              <a:solidFill>
                <a:schemeClr val="tx1"/>
              </a:solidFill>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40583439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426</Words>
  <Application>Microsoft Office PowerPoint</Application>
  <PresentationFormat>A4 210 x 297 mm</PresentationFormat>
  <Paragraphs>29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ＤＦ特太ゴシック体</vt:lpstr>
      <vt:lpstr>HGP創英角ﾎﾟｯﾌﾟ体</vt:lpstr>
      <vt:lpstr>HG丸ｺﾞｼｯｸM-PRO</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渡邉　信貴</dc:creator>
  <cp:lastModifiedBy>小野　慎介</cp:lastModifiedBy>
  <cp:revision>23</cp:revision>
  <cp:lastPrinted>2021-08-12T06:49:36Z</cp:lastPrinted>
  <dcterms:modified xsi:type="dcterms:W3CDTF">2021-08-12T06:49:37Z</dcterms:modified>
</cp:coreProperties>
</file>