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58" r:id="rId5"/>
    <p:sldMasterId id="2147483667" r:id="rId6"/>
    <p:sldMasterId id="2147483677" r:id="rId7"/>
  </p:sldMasterIdLst>
  <p:notesMasterIdLst>
    <p:notesMasterId r:id="rId24"/>
  </p:notesMasterIdLst>
  <p:sldIdLst>
    <p:sldId id="1502" r:id="rId8"/>
    <p:sldId id="2147476949" r:id="rId9"/>
    <p:sldId id="2147476951" r:id="rId10"/>
    <p:sldId id="2147476950" r:id="rId11"/>
    <p:sldId id="2147476952" r:id="rId12"/>
    <p:sldId id="2147476954" r:id="rId13"/>
    <p:sldId id="2147476930" r:id="rId14"/>
    <p:sldId id="2147476939" r:id="rId15"/>
    <p:sldId id="2147476936" r:id="rId16"/>
    <p:sldId id="2147476940" r:id="rId17"/>
    <p:sldId id="2147476941" r:id="rId18"/>
    <p:sldId id="2147476943" r:id="rId19"/>
    <p:sldId id="2147476945" r:id="rId20"/>
    <p:sldId id="2147476946" r:id="rId21"/>
    <p:sldId id="262" r:id="rId22"/>
    <p:sldId id="2147476953" r:id="rId23"/>
  </p:sldIdLst>
  <p:sldSz cx="10691813" cy="755967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075C54-C50F-0597-70D6-1AE6557DADD2}" name="長田容" initials="長容" userId="S::osada-y@sanpainet.or.jp::d31be5e0-172f-4be5-b57c-57dba68c68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谷口 裕太郎（YUTARO TANIGUCHI）" initials="裕谷" lastIdx="3" clrIdx="0">
    <p:extLst>
      <p:ext uri="{19B8F6BF-5375-455C-9EA6-DF929625EA0E}">
        <p15:presenceInfo xmlns:p15="http://schemas.microsoft.com/office/powerpoint/2012/main" userId="S::TANIGU15@moe.go.jp::ea6d6550-2ddf-40a0-8cbb-1d1964d5a344" providerId="AD"/>
      </p:ext>
    </p:extLst>
  </p:cmAuthor>
  <p:cmAuthor id="2" name="永田 勝也" initials="永田" lastIdx="9" clrIdx="1">
    <p:extLst>
      <p:ext uri="{19B8F6BF-5375-455C-9EA6-DF929625EA0E}">
        <p15:presenceInfo xmlns:p15="http://schemas.microsoft.com/office/powerpoint/2012/main" userId="fded077c91dad705" providerId="Windows Live"/>
      </p:ext>
    </p:extLst>
  </p:cmAuthor>
  <p:cmAuthor id="3" name="切川 卓也（TAKUYA KIRIKAWA）" initials="卓切" lastIdx="1" clrIdx="2">
    <p:extLst>
      <p:ext uri="{19B8F6BF-5375-455C-9EA6-DF929625EA0E}">
        <p15:presenceInfo xmlns:p15="http://schemas.microsoft.com/office/powerpoint/2012/main" userId="S::KIRIKA01@moe.go.jp::3b34e07b-3794-4337-8f79-891a2cd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a:srgbClr val="FFFFCC"/>
    <a:srgbClr val="009C89"/>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6238" autoAdjust="0"/>
  </p:normalViewPr>
  <p:slideViewPr>
    <p:cSldViewPr showGuides="1">
      <p:cViewPr varScale="1">
        <p:scale>
          <a:sx n="58" d="100"/>
          <a:sy n="58" d="100"/>
        </p:scale>
        <p:origin x="1552"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ntra\&#20849;&#26377;&#12501;&#12457;&#12523;&#12480;\PSNL&#12362;&#12373;&#12384;\&#9679;R6&#24180;&#24230;PCB&#26989;&#21209;\&#20302;&#28611;&#24230;PCB&#26908;&#35342;\&#29305;&#25514;&#27861;&#35299;&#26512;\&#38598;&#35336;&#29992;\&#22996;&#21729;&#20250;&#36039;&#26009;&#21453;&#26144;&#29256;\&#9733;&#28611;&#24230;&#20998;&#24067;&#8215;&#25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18983997967996"/>
          <c:y val="2.740772014853925E-2"/>
          <c:w val="0.69717849282428856"/>
          <c:h val="0.73244828010541674"/>
        </c:manualLayout>
      </c:layout>
      <c:scatterChart>
        <c:scatterStyle val="lineMarker"/>
        <c:varyColors val="0"/>
        <c:ser>
          <c:idx val="1"/>
          <c:order val="0"/>
          <c:tx>
            <c:strRef>
              <c:f>特措法変圧器!$H$12</c:f>
              <c:strCache>
                <c:ptCount val="1"/>
                <c:pt idx="0">
                  <c:v>愛知電機(株)</c:v>
                </c:pt>
              </c:strCache>
            </c:strRef>
          </c:tx>
          <c:spPr>
            <a:ln w="25400" cap="rnd">
              <a:noFill/>
              <a:round/>
            </a:ln>
            <a:effectLst/>
          </c:spPr>
          <c:marker>
            <c:symbol val="circle"/>
            <c:size val="10"/>
            <c:spPr>
              <a:solidFill>
                <a:schemeClr val="accent2"/>
              </a:solidFill>
              <a:ln w="9525">
                <a:solidFill>
                  <a:schemeClr val="accent2"/>
                </a:solidFill>
              </a:ln>
              <a:effectLst/>
            </c:spPr>
          </c:marker>
          <c:xVal>
            <c:numRef>
              <c:f>特措法変圧器!$I$12:$I$18</c:f>
              <c:numCache>
                <c:formatCode>General</c:formatCode>
                <c:ptCount val="7"/>
                <c:pt idx="0">
                  <c:v>1994</c:v>
                </c:pt>
                <c:pt idx="1">
                  <c:v>1994</c:v>
                </c:pt>
                <c:pt idx="2">
                  <c:v>1995</c:v>
                </c:pt>
                <c:pt idx="3">
                  <c:v>1996</c:v>
                </c:pt>
                <c:pt idx="4">
                  <c:v>1997</c:v>
                </c:pt>
                <c:pt idx="5">
                  <c:v>1997</c:v>
                </c:pt>
                <c:pt idx="6">
                  <c:v>1997</c:v>
                </c:pt>
              </c:numCache>
            </c:numRef>
          </c:xVal>
          <c:yVal>
            <c:numRef>
              <c:f>特措法変圧器!$J$12:$J$18</c:f>
              <c:numCache>
                <c:formatCode>General</c:formatCode>
                <c:ptCount val="7"/>
                <c:pt idx="0">
                  <c:v>1.6</c:v>
                </c:pt>
                <c:pt idx="1">
                  <c:v>0.56999999999999995</c:v>
                </c:pt>
                <c:pt idx="2">
                  <c:v>0.72</c:v>
                </c:pt>
                <c:pt idx="3">
                  <c:v>2.4</c:v>
                </c:pt>
                <c:pt idx="4">
                  <c:v>12</c:v>
                </c:pt>
                <c:pt idx="5">
                  <c:v>12</c:v>
                </c:pt>
                <c:pt idx="6">
                  <c:v>9.1999999999999993</c:v>
                </c:pt>
              </c:numCache>
            </c:numRef>
          </c:yVal>
          <c:smooth val="0"/>
          <c:extLst>
            <c:ext xmlns:c16="http://schemas.microsoft.com/office/drawing/2014/chart" uri="{C3380CC4-5D6E-409C-BE32-E72D297353CC}">
              <c16:uniqueId val="{00000000-C2DE-49AC-998D-003207DE83F5}"/>
            </c:ext>
          </c:extLst>
        </c:ser>
        <c:ser>
          <c:idx val="10"/>
          <c:order val="1"/>
          <c:tx>
            <c:strRef>
              <c:f>特措法変圧器!$H$36</c:f>
              <c:strCache>
                <c:ptCount val="1"/>
                <c:pt idx="0">
                  <c:v>大久保電気(株)</c:v>
                </c:pt>
              </c:strCache>
            </c:strRef>
          </c:tx>
          <c:spPr>
            <a:ln w="25400" cap="rnd">
              <a:noFill/>
              <a:round/>
            </a:ln>
            <a:effectLst/>
          </c:spPr>
          <c:marker>
            <c:symbol val="square"/>
            <c:size val="10"/>
            <c:spPr>
              <a:solidFill>
                <a:schemeClr val="accent5">
                  <a:lumMod val="60000"/>
                </a:schemeClr>
              </a:solidFill>
              <a:ln w="9525">
                <a:solidFill>
                  <a:schemeClr val="accent5">
                    <a:lumMod val="60000"/>
                  </a:schemeClr>
                </a:solidFill>
              </a:ln>
              <a:effectLst/>
            </c:spPr>
          </c:marker>
          <c:xVal>
            <c:numRef>
              <c:f>特措法変圧器!$I$36</c:f>
              <c:numCache>
                <c:formatCode>General</c:formatCode>
                <c:ptCount val="1"/>
                <c:pt idx="0">
                  <c:v>1996</c:v>
                </c:pt>
              </c:numCache>
            </c:numRef>
          </c:xVal>
          <c:yVal>
            <c:numRef>
              <c:f>特措法変圧器!$J$36</c:f>
              <c:numCache>
                <c:formatCode>General</c:formatCode>
                <c:ptCount val="1"/>
                <c:pt idx="0">
                  <c:v>0.61</c:v>
                </c:pt>
              </c:numCache>
            </c:numRef>
          </c:yVal>
          <c:smooth val="0"/>
          <c:extLst>
            <c:ext xmlns:c16="http://schemas.microsoft.com/office/drawing/2014/chart" uri="{C3380CC4-5D6E-409C-BE32-E72D297353CC}">
              <c16:uniqueId val="{00000001-C2DE-49AC-998D-003207DE83F5}"/>
            </c:ext>
          </c:extLst>
        </c:ser>
        <c:ser>
          <c:idx val="9"/>
          <c:order val="2"/>
          <c:tx>
            <c:strRef>
              <c:f>特措法変圧器!$H$35</c:f>
              <c:strCache>
                <c:ptCount val="1"/>
                <c:pt idx="0">
                  <c:v>(株)オーランド</c:v>
                </c:pt>
              </c:strCache>
            </c:strRef>
          </c:tx>
          <c:spPr>
            <a:ln w="25400" cap="rnd">
              <a:noFill/>
              <a:round/>
            </a:ln>
            <a:effectLst/>
          </c:spPr>
          <c:marker>
            <c:symbol val="diamond"/>
            <c:size val="10"/>
            <c:spPr>
              <a:solidFill>
                <a:schemeClr val="accent4">
                  <a:lumMod val="60000"/>
                </a:schemeClr>
              </a:solidFill>
              <a:ln w="9525">
                <a:solidFill>
                  <a:schemeClr val="accent4">
                    <a:lumMod val="60000"/>
                  </a:schemeClr>
                </a:solidFill>
              </a:ln>
              <a:effectLst/>
            </c:spPr>
          </c:marker>
          <c:xVal>
            <c:numRef>
              <c:f>特措法変圧器!$I$35</c:f>
              <c:numCache>
                <c:formatCode>General</c:formatCode>
                <c:ptCount val="1"/>
                <c:pt idx="0">
                  <c:v>1995</c:v>
                </c:pt>
              </c:numCache>
            </c:numRef>
          </c:xVal>
          <c:yVal>
            <c:numRef>
              <c:f>特措法変圧器!$J$35</c:f>
              <c:numCache>
                <c:formatCode>General</c:formatCode>
                <c:ptCount val="1"/>
                <c:pt idx="0">
                  <c:v>1.5</c:v>
                </c:pt>
              </c:numCache>
            </c:numRef>
          </c:yVal>
          <c:smooth val="0"/>
          <c:extLst>
            <c:ext xmlns:c16="http://schemas.microsoft.com/office/drawing/2014/chart" uri="{C3380CC4-5D6E-409C-BE32-E72D297353CC}">
              <c16:uniqueId val="{00000002-C2DE-49AC-998D-003207DE83F5}"/>
            </c:ext>
          </c:extLst>
        </c:ser>
        <c:ser>
          <c:idx val="8"/>
          <c:order val="3"/>
          <c:tx>
            <c:strRef>
              <c:f>特措法変圧器!$H$34</c:f>
              <c:strCache>
                <c:ptCount val="1"/>
                <c:pt idx="0">
                  <c:v>北芝電機(株)</c:v>
                </c:pt>
              </c:strCache>
            </c:strRef>
          </c:tx>
          <c:spPr>
            <a:ln w="25400" cap="rnd">
              <a:noFill/>
              <a:round/>
            </a:ln>
            <a:effectLst/>
          </c:spPr>
          <c:marker>
            <c:symbol val="triangle"/>
            <c:size val="10"/>
            <c:spPr>
              <a:solidFill>
                <a:schemeClr val="accent3">
                  <a:lumMod val="60000"/>
                </a:schemeClr>
              </a:solidFill>
              <a:ln w="9525">
                <a:solidFill>
                  <a:schemeClr val="accent3">
                    <a:lumMod val="60000"/>
                  </a:schemeClr>
                </a:solidFill>
              </a:ln>
              <a:effectLst/>
            </c:spPr>
          </c:marker>
          <c:xVal>
            <c:numRef>
              <c:f>特措法変圧器!$I$34</c:f>
              <c:numCache>
                <c:formatCode>General</c:formatCode>
                <c:ptCount val="1"/>
                <c:pt idx="0">
                  <c:v>1998</c:v>
                </c:pt>
              </c:numCache>
            </c:numRef>
          </c:xVal>
          <c:yVal>
            <c:numRef>
              <c:f>特措法変圧器!$J$34</c:f>
              <c:numCache>
                <c:formatCode>General</c:formatCode>
                <c:ptCount val="1"/>
                <c:pt idx="0">
                  <c:v>0.54</c:v>
                </c:pt>
              </c:numCache>
            </c:numRef>
          </c:yVal>
          <c:smooth val="0"/>
          <c:extLst>
            <c:ext xmlns:c16="http://schemas.microsoft.com/office/drawing/2014/chart" uri="{C3380CC4-5D6E-409C-BE32-E72D297353CC}">
              <c16:uniqueId val="{00000003-C2DE-49AC-998D-003207DE83F5}"/>
            </c:ext>
          </c:extLst>
        </c:ser>
        <c:ser>
          <c:idx val="6"/>
          <c:order val="4"/>
          <c:tx>
            <c:strRef>
              <c:f>特措法変圧器!$H$32</c:f>
              <c:strCache>
                <c:ptCount val="1"/>
                <c:pt idx="0">
                  <c:v>(株)高岳製作所</c:v>
                </c:pt>
              </c:strCache>
            </c:strRef>
          </c:tx>
          <c:spPr>
            <a:ln w="25400" cap="rnd">
              <a:noFill/>
              <a:round/>
            </a:ln>
            <a:effectLst/>
          </c:spPr>
          <c:marker>
            <c:symbol val="x"/>
            <c:size val="10"/>
            <c:spPr>
              <a:noFill/>
              <a:ln w="9525">
                <a:solidFill>
                  <a:schemeClr val="accent1">
                    <a:lumMod val="60000"/>
                  </a:schemeClr>
                </a:solidFill>
              </a:ln>
              <a:effectLst/>
            </c:spPr>
          </c:marker>
          <c:xVal>
            <c:numRef>
              <c:f>特措法変圧器!$I$32</c:f>
              <c:numCache>
                <c:formatCode>General</c:formatCode>
                <c:ptCount val="1"/>
                <c:pt idx="0">
                  <c:v>1994</c:v>
                </c:pt>
              </c:numCache>
            </c:numRef>
          </c:xVal>
          <c:yVal>
            <c:numRef>
              <c:f>特措法変圧器!$J$32</c:f>
              <c:numCache>
                <c:formatCode>General</c:formatCode>
                <c:ptCount val="1"/>
                <c:pt idx="0">
                  <c:v>26</c:v>
                </c:pt>
              </c:numCache>
            </c:numRef>
          </c:yVal>
          <c:smooth val="0"/>
          <c:extLst>
            <c:ext xmlns:c16="http://schemas.microsoft.com/office/drawing/2014/chart" uri="{C3380CC4-5D6E-409C-BE32-E72D297353CC}">
              <c16:uniqueId val="{00000004-C2DE-49AC-998D-003207DE83F5}"/>
            </c:ext>
          </c:extLst>
        </c:ser>
        <c:ser>
          <c:idx val="4"/>
          <c:order val="5"/>
          <c:tx>
            <c:strRef>
              <c:f>特措法変圧器!$H$28</c:f>
              <c:strCache>
                <c:ptCount val="1"/>
                <c:pt idx="0">
                  <c:v>(株)ダイヘン</c:v>
                </c:pt>
              </c:strCache>
            </c:strRef>
          </c:tx>
          <c:spPr>
            <a:ln w="25400" cap="rnd">
              <a:noFill/>
              <a:round/>
            </a:ln>
            <a:effectLst/>
          </c:spPr>
          <c:marker>
            <c:symbol val="star"/>
            <c:size val="10"/>
            <c:spPr>
              <a:noFill/>
              <a:ln w="9525">
                <a:solidFill>
                  <a:schemeClr val="accent5"/>
                </a:solidFill>
              </a:ln>
              <a:effectLst/>
            </c:spPr>
          </c:marker>
          <c:xVal>
            <c:numRef>
              <c:f>特措法変圧器!$I$28:$I$29</c:f>
              <c:numCache>
                <c:formatCode>General</c:formatCode>
                <c:ptCount val="2"/>
                <c:pt idx="0">
                  <c:v>1995</c:v>
                </c:pt>
                <c:pt idx="1">
                  <c:v>1997</c:v>
                </c:pt>
              </c:numCache>
            </c:numRef>
          </c:xVal>
          <c:yVal>
            <c:numRef>
              <c:f>特措法変圧器!$J$28:$J$29</c:f>
              <c:numCache>
                <c:formatCode>General</c:formatCode>
                <c:ptCount val="2"/>
                <c:pt idx="0">
                  <c:v>0.68</c:v>
                </c:pt>
                <c:pt idx="1">
                  <c:v>1.5</c:v>
                </c:pt>
              </c:numCache>
            </c:numRef>
          </c:yVal>
          <c:smooth val="0"/>
          <c:extLst>
            <c:ext xmlns:c16="http://schemas.microsoft.com/office/drawing/2014/chart" uri="{C3380CC4-5D6E-409C-BE32-E72D297353CC}">
              <c16:uniqueId val="{00000005-C2DE-49AC-998D-003207DE83F5}"/>
            </c:ext>
          </c:extLst>
        </c:ser>
        <c:ser>
          <c:idx val="2"/>
          <c:order val="6"/>
          <c:tx>
            <c:strRef>
              <c:f>特措法変圧器!$H$19</c:f>
              <c:strCache>
                <c:ptCount val="1"/>
                <c:pt idx="0">
                  <c:v>(株)東芝       </c:v>
                </c:pt>
              </c:strCache>
            </c:strRef>
          </c:tx>
          <c:spPr>
            <a:ln w="25400" cap="rnd">
              <a:noFill/>
              <a:round/>
            </a:ln>
            <a:effectLst/>
          </c:spPr>
          <c:marker>
            <c:symbol val="circle"/>
            <c:size val="10"/>
            <c:spPr>
              <a:solidFill>
                <a:schemeClr val="bg1"/>
              </a:solidFill>
              <a:ln w="9525">
                <a:solidFill>
                  <a:schemeClr val="tx1"/>
                </a:solidFill>
              </a:ln>
              <a:effectLst/>
            </c:spPr>
          </c:marker>
          <c:xVal>
            <c:numRef>
              <c:f>特措法変圧器!$I$19:$I$23</c:f>
              <c:numCache>
                <c:formatCode>General</c:formatCode>
                <c:ptCount val="5"/>
                <c:pt idx="0">
                  <c:v>1994</c:v>
                </c:pt>
                <c:pt idx="1">
                  <c:v>1998</c:v>
                </c:pt>
                <c:pt idx="2">
                  <c:v>1998</c:v>
                </c:pt>
                <c:pt idx="3">
                  <c:v>2002</c:v>
                </c:pt>
                <c:pt idx="4">
                  <c:v>2003</c:v>
                </c:pt>
              </c:numCache>
            </c:numRef>
          </c:xVal>
          <c:yVal>
            <c:numRef>
              <c:f>特措法変圧器!$J$19:$J$23</c:f>
              <c:numCache>
                <c:formatCode>General</c:formatCode>
                <c:ptCount val="5"/>
                <c:pt idx="0">
                  <c:v>0.91</c:v>
                </c:pt>
                <c:pt idx="1">
                  <c:v>75</c:v>
                </c:pt>
                <c:pt idx="2">
                  <c:v>1.2</c:v>
                </c:pt>
                <c:pt idx="3">
                  <c:v>0.56999999999999995</c:v>
                </c:pt>
                <c:pt idx="4">
                  <c:v>19</c:v>
                </c:pt>
              </c:numCache>
            </c:numRef>
          </c:yVal>
          <c:smooth val="0"/>
          <c:extLst>
            <c:ext xmlns:c16="http://schemas.microsoft.com/office/drawing/2014/chart" uri="{C3380CC4-5D6E-409C-BE32-E72D297353CC}">
              <c16:uniqueId val="{00000006-C2DE-49AC-998D-003207DE83F5}"/>
            </c:ext>
          </c:extLst>
        </c:ser>
        <c:ser>
          <c:idx val="3"/>
          <c:order val="7"/>
          <c:tx>
            <c:strRef>
              <c:f>特措法変圧器!$H$24</c:f>
              <c:strCache>
                <c:ptCount val="1"/>
                <c:pt idx="0">
                  <c:v>(株)日立製作所            </c:v>
                </c:pt>
              </c:strCache>
            </c:strRef>
          </c:tx>
          <c:spPr>
            <a:ln w="25400" cap="rnd">
              <a:noFill/>
              <a:round/>
            </a:ln>
            <a:effectLst/>
          </c:spPr>
          <c:marker>
            <c:symbol val="square"/>
            <c:size val="10"/>
            <c:spPr>
              <a:solidFill>
                <a:schemeClr val="bg1"/>
              </a:solidFill>
              <a:ln w="9525">
                <a:solidFill>
                  <a:schemeClr val="tx1"/>
                </a:solidFill>
              </a:ln>
              <a:effectLst/>
            </c:spPr>
          </c:marker>
          <c:xVal>
            <c:numRef>
              <c:f>特措法変圧器!$I$24:$I$27</c:f>
              <c:numCache>
                <c:formatCode>General</c:formatCode>
                <c:ptCount val="4"/>
                <c:pt idx="0">
                  <c:v>1994</c:v>
                </c:pt>
                <c:pt idx="1">
                  <c:v>1994</c:v>
                </c:pt>
                <c:pt idx="2">
                  <c:v>2000</c:v>
                </c:pt>
                <c:pt idx="3">
                  <c:v>2004</c:v>
                </c:pt>
              </c:numCache>
            </c:numRef>
          </c:xVal>
          <c:yVal>
            <c:numRef>
              <c:f>特措法変圧器!$J$24:$J$27</c:f>
              <c:numCache>
                <c:formatCode>General</c:formatCode>
                <c:ptCount val="4"/>
                <c:pt idx="0">
                  <c:v>1.2</c:v>
                </c:pt>
                <c:pt idx="1">
                  <c:v>5.3</c:v>
                </c:pt>
                <c:pt idx="2">
                  <c:v>11</c:v>
                </c:pt>
                <c:pt idx="3">
                  <c:v>1.1000000000000001</c:v>
                </c:pt>
              </c:numCache>
            </c:numRef>
          </c:yVal>
          <c:smooth val="0"/>
          <c:extLst>
            <c:ext xmlns:c16="http://schemas.microsoft.com/office/drawing/2014/chart" uri="{C3380CC4-5D6E-409C-BE32-E72D297353CC}">
              <c16:uniqueId val="{00000007-C2DE-49AC-998D-003207DE83F5}"/>
            </c:ext>
          </c:extLst>
        </c:ser>
        <c:ser>
          <c:idx val="7"/>
          <c:order val="8"/>
          <c:tx>
            <c:strRef>
              <c:f>特措法変圧器!$H$33</c:f>
              <c:strCache>
                <c:ptCount val="1"/>
                <c:pt idx="0">
                  <c:v>富士電機(株)</c:v>
                </c:pt>
              </c:strCache>
            </c:strRef>
          </c:tx>
          <c:spPr>
            <a:ln w="25400" cap="rnd">
              <a:noFill/>
              <a:round/>
            </a:ln>
            <a:effectLst/>
          </c:spPr>
          <c:marker>
            <c:symbol val="diamond"/>
            <c:size val="10"/>
            <c:spPr>
              <a:solidFill>
                <a:schemeClr val="bg1"/>
              </a:solidFill>
              <a:ln w="9525">
                <a:solidFill>
                  <a:schemeClr val="tx1"/>
                </a:solidFill>
              </a:ln>
              <a:effectLst/>
            </c:spPr>
          </c:marker>
          <c:xVal>
            <c:numRef>
              <c:f>特措法変圧器!$I$33</c:f>
              <c:numCache>
                <c:formatCode>General</c:formatCode>
                <c:ptCount val="1"/>
                <c:pt idx="0">
                  <c:v>1995</c:v>
                </c:pt>
              </c:numCache>
            </c:numRef>
          </c:xVal>
          <c:yVal>
            <c:numRef>
              <c:f>特措法変圧器!$J$33</c:f>
              <c:numCache>
                <c:formatCode>General</c:formatCode>
                <c:ptCount val="1"/>
                <c:pt idx="0">
                  <c:v>1.4</c:v>
                </c:pt>
              </c:numCache>
            </c:numRef>
          </c:yVal>
          <c:smooth val="0"/>
          <c:extLst>
            <c:ext xmlns:c16="http://schemas.microsoft.com/office/drawing/2014/chart" uri="{C3380CC4-5D6E-409C-BE32-E72D297353CC}">
              <c16:uniqueId val="{00000008-C2DE-49AC-998D-003207DE83F5}"/>
            </c:ext>
          </c:extLst>
        </c:ser>
        <c:ser>
          <c:idx val="5"/>
          <c:order val="9"/>
          <c:tx>
            <c:strRef>
              <c:f>特措法変圧器!$H$30</c:f>
              <c:strCache>
                <c:ptCount val="1"/>
                <c:pt idx="0">
                  <c:v>松下電器産業(株)</c:v>
                </c:pt>
              </c:strCache>
            </c:strRef>
          </c:tx>
          <c:spPr>
            <a:ln w="25400" cap="rnd">
              <a:noFill/>
              <a:round/>
            </a:ln>
            <a:effectLst/>
          </c:spPr>
          <c:marker>
            <c:symbol val="triangle"/>
            <c:size val="10"/>
            <c:spPr>
              <a:solidFill>
                <a:schemeClr val="bg1"/>
              </a:solidFill>
              <a:ln w="9525">
                <a:solidFill>
                  <a:schemeClr val="tx1"/>
                </a:solidFill>
              </a:ln>
              <a:effectLst/>
            </c:spPr>
          </c:marker>
          <c:xVal>
            <c:numRef>
              <c:f>特措法変圧器!$I$30:$I$31</c:f>
              <c:numCache>
                <c:formatCode>General</c:formatCode>
                <c:ptCount val="2"/>
                <c:pt idx="0">
                  <c:v>1996</c:v>
                </c:pt>
                <c:pt idx="1">
                  <c:v>1996</c:v>
                </c:pt>
              </c:numCache>
            </c:numRef>
          </c:xVal>
          <c:yVal>
            <c:numRef>
              <c:f>特措法変圧器!$J$30:$J$31</c:f>
              <c:numCache>
                <c:formatCode>General</c:formatCode>
                <c:ptCount val="2"/>
                <c:pt idx="0">
                  <c:v>3.8</c:v>
                </c:pt>
                <c:pt idx="1">
                  <c:v>4.0999999999999996</c:v>
                </c:pt>
              </c:numCache>
            </c:numRef>
          </c:yVal>
          <c:smooth val="0"/>
          <c:extLst>
            <c:ext xmlns:c16="http://schemas.microsoft.com/office/drawing/2014/chart" uri="{C3380CC4-5D6E-409C-BE32-E72D297353CC}">
              <c16:uniqueId val="{00000009-C2DE-49AC-998D-003207DE83F5}"/>
            </c:ext>
          </c:extLst>
        </c:ser>
        <c:ser>
          <c:idx val="0"/>
          <c:order val="10"/>
          <c:tx>
            <c:strRef>
              <c:f>特措法変圧器!$H$2</c:f>
              <c:strCache>
                <c:ptCount val="1"/>
                <c:pt idx="0">
                  <c:v>三菱電機(株)</c:v>
                </c:pt>
              </c:strCache>
            </c:strRef>
          </c:tx>
          <c:spPr>
            <a:ln w="38100" cap="rnd">
              <a:noFill/>
              <a:round/>
            </a:ln>
            <a:effectLst/>
          </c:spPr>
          <c:marker>
            <c:symbol val="circle"/>
            <c:size val="10"/>
            <c:spPr>
              <a:solidFill>
                <a:schemeClr val="accent1"/>
              </a:solidFill>
              <a:ln w="9525">
                <a:solidFill>
                  <a:schemeClr val="accent1"/>
                </a:solidFill>
              </a:ln>
              <a:effectLst/>
            </c:spPr>
          </c:marker>
          <c:xVal>
            <c:numRef>
              <c:f>特措法変圧器!$I$2:$I$11</c:f>
              <c:numCache>
                <c:formatCode>General</c:formatCode>
                <c:ptCount val="10"/>
                <c:pt idx="0">
                  <c:v>1995</c:v>
                </c:pt>
                <c:pt idx="1">
                  <c:v>1995</c:v>
                </c:pt>
                <c:pt idx="2">
                  <c:v>1996</c:v>
                </c:pt>
                <c:pt idx="3">
                  <c:v>1996</c:v>
                </c:pt>
                <c:pt idx="4">
                  <c:v>1996</c:v>
                </c:pt>
                <c:pt idx="5">
                  <c:v>1997</c:v>
                </c:pt>
                <c:pt idx="6">
                  <c:v>1997</c:v>
                </c:pt>
                <c:pt idx="7">
                  <c:v>1997</c:v>
                </c:pt>
                <c:pt idx="8">
                  <c:v>1998</c:v>
                </c:pt>
                <c:pt idx="9">
                  <c:v>2002</c:v>
                </c:pt>
              </c:numCache>
            </c:numRef>
          </c:xVal>
          <c:yVal>
            <c:numRef>
              <c:f>特措法変圧器!$J$2:$J$11</c:f>
              <c:numCache>
                <c:formatCode>General</c:formatCode>
                <c:ptCount val="10"/>
                <c:pt idx="0">
                  <c:v>1.1000000000000001</c:v>
                </c:pt>
                <c:pt idx="1">
                  <c:v>0.9</c:v>
                </c:pt>
                <c:pt idx="2">
                  <c:v>3</c:v>
                </c:pt>
                <c:pt idx="3">
                  <c:v>1.9</c:v>
                </c:pt>
                <c:pt idx="4">
                  <c:v>1.6</c:v>
                </c:pt>
                <c:pt idx="5">
                  <c:v>1.1000000000000001</c:v>
                </c:pt>
                <c:pt idx="6">
                  <c:v>2.6</c:v>
                </c:pt>
                <c:pt idx="7">
                  <c:v>0.71</c:v>
                </c:pt>
                <c:pt idx="8">
                  <c:v>5.7</c:v>
                </c:pt>
                <c:pt idx="9">
                  <c:v>3.3</c:v>
                </c:pt>
              </c:numCache>
            </c:numRef>
          </c:yVal>
          <c:smooth val="0"/>
          <c:extLst>
            <c:ext xmlns:c16="http://schemas.microsoft.com/office/drawing/2014/chart" uri="{C3380CC4-5D6E-409C-BE32-E72D297353CC}">
              <c16:uniqueId val="{0000000A-C2DE-49AC-998D-003207DE83F5}"/>
            </c:ext>
          </c:extLst>
        </c:ser>
        <c:dLbls>
          <c:showLegendKey val="0"/>
          <c:showVal val="0"/>
          <c:showCatName val="0"/>
          <c:showSerName val="0"/>
          <c:showPercent val="0"/>
          <c:showBubbleSize val="0"/>
        </c:dLbls>
        <c:axId val="310193983"/>
        <c:axId val="310176703"/>
      </c:scatterChart>
      <c:valAx>
        <c:axId val="3101939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200" dirty="0"/>
                  <a:t>製造年</a:t>
                </a:r>
              </a:p>
            </c:rich>
          </c:tx>
          <c:layout>
            <c:manualLayout>
              <c:xMode val="edge"/>
              <c:yMode val="edge"/>
              <c:x val="0.42782269263101164"/>
              <c:y val="0.887367783904257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10176703"/>
        <c:crosses val="autoZero"/>
        <c:crossBetween val="midCat"/>
        <c:majorUnit val="1"/>
      </c:valAx>
      <c:valAx>
        <c:axId val="310176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sz="1200"/>
                  <a:t>PCB</a:t>
                </a:r>
                <a:r>
                  <a:rPr lang="ja-JP" sz="1200"/>
                  <a:t>濃度</a:t>
                </a:r>
                <a:r>
                  <a:rPr lang="en-US" sz="1200"/>
                  <a:t>(mg/kg)</a:t>
                </a:r>
                <a:endParaRPr lang="ja-JP" sz="1200"/>
              </a:p>
            </c:rich>
          </c:tx>
          <c:layout>
            <c:manualLayout>
              <c:xMode val="edge"/>
              <c:yMode val="edge"/>
              <c:x val="2.1022165777664886E-2"/>
              <c:y val="0.313057856195612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10193983"/>
        <c:crosses val="autoZero"/>
        <c:crossBetween val="midCat"/>
      </c:valAx>
      <c:spPr>
        <a:noFill/>
        <a:ln>
          <a:noFill/>
        </a:ln>
        <a:effectLst/>
      </c:spPr>
    </c:plotArea>
    <c:legend>
      <c:legendPos val="r"/>
      <c:layout>
        <c:manualLayout>
          <c:xMode val="edge"/>
          <c:yMode val="edge"/>
          <c:x val="0.82184937103198441"/>
          <c:y val="9.2497911048673345E-2"/>
          <c:w val="0.17588188655237469"/>
          <c:h val="0.48252287435538177"/>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F79B4DDD-A3F3-4F07-AAA9-A08EF8C3D723}"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DCD599EE-FBA9-4B2F-8778-CD6C0AA3CB06}" type="slidenum">
              <a:rPr kumimoji="1" lang="ja-JP" altLang="en-US" smtClean="0"/>
              <a:t>‹#›</a:t>
            </a:fld>
            <a:endParaRPr kumimoji="1" lang="ja-JP" altLang="en-US"/>
          </a:p>
        </p:txBody>
      </p:sp>
    </p:spTree>
    <p:extLst>
      <p:ext uri="{BB962C8B-B14F-4D97-AF65-F5344CB8AC3E}">
        <p14:creationId xmlns:p14="http://schemas.microsoft.com/office/powerpoint/2010/main" val="396943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7.sv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17.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userDrawn="1">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userDrawn="1">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userDrawn="1">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userDrawn="1">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grpSp>
        <p:nvGrpSpPr>
          <p:cNvPr id="17" name="グループ化 16">
            <a:extLst>
              <a:ext uri="{FF2B5EF4-FFF2-40B4-BE49-F238E27FC236}">
                <a16:creationId xmlns:a16="http://schemas.microsoft.com/office/drawing/2014/main" id="{C0FFBE04-3C2B-4A01-99AF-A8EDDF938865}"/>
              </a:ext>
            </a:extLst>
          </p:cNvPr>
          <p:cNvGrpSpPr/>
          <p:nvPr userDrawn="1"/>
        </p:nvGrpSpPr>
        <p:grpSpPr>
          <a:xfrm>
            <a:off x="2089697" y="6345744"/>
            <a:ext cx="6512419" cy="641986"/>
            <a:chOff x="2089697" y="6345744"/>
            <a:chExt cx="6512419" cy="641986"/>
          </a:xfrm>
        </p:grpSpPr>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64418" y="640348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89697" y="6398576"/>
              <a:ext cx="946944" cy="536322"/>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14558" y="6419247"/>
              <a:ext cx="1287558" cy="494981"/>
            </a:xfrm>
            <a:prstGeom prst="rect">
              <a:avLst/>
            </a:prstGeom>
          </p:spPr>
        </p:pic>
        <p:pic>
          <p:nvPicPr>
            <p:cNvPr id="3" name="図 2" descr="アイコン&#10;&#10;自動的に生成された説明">
              <a:extLst>
                <a:ext uri="{FF2B5EF4-FFF2-40B4-BE49-F238E27FC236}">
                  <a16:creationId xmlns:a16="http://schemas.microsoft.com/office/drawing/2014/main" id="{ACDB5041-21B4-44B3-A6A0-556A8B49CE4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69651" y="6432737"/>
              <a:ext cx="1359275" cy="468000"/>
            </a:xfrm>
            <a:prstGeom prst="rect">
              <a:avLst/>
            </a:prstGeom>
          </p:spPr>
        </p:pic>
        <p:pic>
          <p:nvPicPr>
            <p:cNvPr id="20" name="図 19">
              <a:extLst>
                <a:ext uri="{FF2B5EF4-FFF2-40B4-BE49-F238E27FC236}">
                  <a16:creationId xmlns:a16="http://schemas.microsoft.com/office/drawing/2014/main" id="{65CDAD06-2FD3-458F-BAB9-93C55CF827D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37212" y="6345744"/>
              <a:ext cx="1292647" cy="641986"/>
            </a:xfrm>
            <a:prstGeom prst="rect">
              <a:avLst/>
            </a:prstGeom>
          </p:spPr>
        </p:pic>
      </p:gr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7" y="395838"/>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kumimoji="1" lang="ja-JP" altLang="en-US" sz="150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1" y="2915838"/>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8"/>
            <a:ext cx="8640000" cy="1728000"/>
          </a:xfrm>
          <a:prstGeom prst="rect">
            <a:avLst/>
          </a:prstGeom>
        </p:spPr>
        <p:txBody>
          <a:bodyPr lIns="0" tIns="72000" rIns="0" bIns="0" anchor="ctr" anchorCtr="0">
            <a:normAutofit/>
          </a:bodyPr>
          <a:lstStyle>
            <a:lvl1pPr>
              <a:defRPr lang="ja-JP" altLang="en-US" sz="3394"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38"/>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9008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6"/>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00369" indent="-700369" algn="l">
              <a:lnSpc>
                <a:spcPct val="100000"/>
              </a:lnSpc>
              <a:spcBef>
                <a:spcPts val="942"/>
              </a:spcBef>
              <a:spcAft>
                <a:spcPts val="0"/>
              </a:spcAft>
              <a:buClr>
                <a:schemeClr val="bg2"/>
              </a:buClr>
              <a:buFont typeface="+mj-lt"/>
              <a:buAutoNum type="arabicPeriod"/>
              <a:defRPr sz="3771"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64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202927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20" y="216796"/>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96"/>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64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6" y="1110921"/>
            <a:ext cx="10367964" cy="1386878"/>
          </a:xfrm>
          <a:prstGeom prst="rect">
            <a:avLst/>
          </a:prstGeom>
          <a:ln w="19050">
            <a:solidFill>
              <a:schemeClr val="tx2"/>
            </a:solidFill>
          </a:ln>
        </p:spPr>
        <p:txBody>
          <a:bodyPr lIns="180000" tIns="180000" rIns="180000" bIns="144000">
            <a:spAutoFit/>
          </a:bodyPr>
          <a:lstStyle>
            <a:lvl1pPr marL="257400" indent="-257400" algn="l">
              <a:lnSpc>
                <a:spcPct val="100000"/>
              </a:lnSpc>
              <a:spcBef>
                <a:spcPts val="565"/>
              </a:spcBef>
              <a:buFont typeface="Wingdings" panose="05000000000000000000" pitchFamily="2" charset="2"/>
              <a:buChar char="n"/>
              <a:defRPr sz="1885"/>
            </a:lvl1pPr>
            <a:lvl2pPr marL="422018" indent="-164616" algn="l">
              <a:lnSpc>
                <a:spcPct val="100000"/>
              </a:lnSpc>
              <a:spcBef>
                <a:spcPts val="377"/>
              </a:spcBef>
              <a:buFont typeface="Arial" panose="020B0604020202020204" pitchFamily="34" charset="0"/>
              <a:buChar char="•"/>
              <a:defRPr sz="1696"/>
            </a:lvl2pPr>
            <a:lvl3pPr marL="650984" indent="-219988" algn="l">
              <a:lnSpc>
                <a:spcPct val="100000"/>
              </a:lnSpc>
              <a:spcBef>
                <a:spcPts val="188"/>
              </a:spcBef>
              <a:buFont typeface="Wingdings" panose="05000000000000000000" pitchFamily="2" charset="2"/>
              <a:buChar char="ü"/>
              <a:defRPr sz="1508"/>
            </a:lvl3pPr>
            <a:lvl4pPr marL="853014" indent="-203526" algn="l">
              <a:lnSpc>
                <a:spcPct val="100000"/>
              </a:lnSpc>
              <a:spcBef>
                <a:spcPts val="188"/>
              </a:spcBef>
              <a:buFont typeface="Meiryo UI" panose="020B0604030504040204" pitchFamily="50" charset="-128"/>
              <a:buChar char="※"/>
              <a:defRPr sz="1131"/>
            </a:lvl4pPr>
            <a:lvl5pPr algn="l">
              <a:defRPr sz="1885"/>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13989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6" y="32266"/>
            <a:ext cx="9288000" cy="252000"/>
          </a:xfrm>
          <a:prstGeom prst="rect">
            <a:avLst/>
          </a:prstGeom>
        </p:spPr>
        <p:txBody>
          <a:bodyPr lIns="0" tIns="0" rIns="0" bIns="0" anchor="ctr" anchorCtr="0"/>
          <a:lstStyle>
            <a:lvl1pPr algn="l">
              <a:defRPr sz="1319"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20" y="216796"/>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696"/>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6"/>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6" y="536266"/>
            <a:ext cx="9288000" cy="396000"/>
          </a:xfrm>
          <a:prstGeom prst="rect">
            <a:avLst/>
          </a:prstGeom>
        </p:spPr>
        <p:txBody>
          <a:bodyPr lIns="252000" tIns="0" rIns="0" bIns="0" anchor="ctr" anchorCtr="0"/>
          <a:lstStyle>
            <a:lvl1pPr algn="l">
              <a:defRPr sz="226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6" y="284266"/>
            <a:ext cx="9288000" cy="252000"/>
          </a:xfrm>
          <a:prstGeom prst="rect">
            <a:avLst/>
          </a:prstGeom>
        </p:spPr>
        <p:txBody>
          <a:bodyPr lIns="252000" tIns="0" rIns="0" bIns="0" anchor="ctr" anchorCtr="0"/>
          <a:lstStyle>
            <a:lvl1pPr algn="l">
              <a:defRPr sz="1319"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6" y="1110921"/>
            <a:ext cx="10367964" cy="1386878"/>
          </a:xfrm>
          <a:prstGeom prst="rect">
            <a:avLst/>
          </a:prstGeom>
          <a:ln w="19050">
            <a:solidFill>
              <a:schemeClr val="tx2"/>
            </a:solidFill>
          </a:ln>
        </p:spPr>
        <p:txBody>
          <a:bodyPr lIns="180000" tIns="180000" rIns="180000" bIns="144000">
            <a:spAutoFit/>
          </a:bodyPr>
          <a:lstStyle>
            <a:lvl1pPr marL="257400" indent="-257400" algn="l">
              <a:lnSpc>
                <a:spcPct val="100000"/>
              </a:lnSpc>
              <a:spcBef>
                <a:spcPts val="565"/>
              </a:spcBef>
              <a:buFont typeface="Wingdings" panose="05000000000000000000" pitchFamily="2" charset="2"/>
              <a:buChar char="n"/>
              <a:defRPr sz="1885"/>
            </a:lvl1pPr>
            <a:lvl2pPr marL="422018" indent="-164616" algn="l">
              <a:lnSpc>
                <a:spcPct val="100000"/>
              </a:lnSpc>
              <a:spcBef>
                <a:spcPts val="377"/>
              </a:spcBef>
              <a:buFont typeface="Arial" panose="020B0604020202020204" pitchFamily="34" charset="0"/>
              <a:buChar char="•"/>
              <a:defRPr sz="1696"/>
            </a:lvl2pPr>
            <a:lvl3pPr marL="650984" indent="-219988" algn="l">
              <a:lnSpc>
                <a:spcPct val="100000"/>
              </a:lnSpc>
              <a:spcBef>
                <a:spcPts val="188"/>
              </a:spcBef>
              <a:buFont typeface="Wingdings" panose="05000000000000000000" pitchFamily="2" charset="2"/>
              <a:buChar char="ü"/>
              <a:defRPr sz="1508"/>
            </a:lvl3pPr>
            <a:lvl4pPr marL="853014" indent="-203526" algn="l">
              <a:lnSpc>
                <a:spcPct val="100000"/>
              </a:lnSpc>
              <a:spcBef>
                <a:spcPts val="188"/>
              </a:spcBef>
              <a:buFont typeface="Meiryo UI" panose="020B0604030504040204" pitchFamily="50" charset="-128"/>
              <a:buChar char="※"/>
              <a:defRPr sz="1131"/>
            </a:lvl4pPr>
            <a:lvl5pPr algn="l">
              <a:defRPr sz="1885"/>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36795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4" y="189756"/>
            <a:ext cx="9896475" cy="324000"/>
          </a:xfrm>
          <a:prstGeom prst="rect">
            <a:avLst/>
          </a:prstGeom>
          <a:solidFill>
            <a:schemeClr val="bg2"/>
          </a:solidFill>
        </p:spPr>
        <p:txBody>
          <a:bodyPr lIns="72000" tIns="0" rIns="72000" bIns="0" anchor="ctr" anchorCtr="0"/>
          <a:lstStyle>
            <a:lvl1pPr algn="l">
              <a:defRPr sz="1696"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30" y="152065"/>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6" y="585756"/>
            <a:ext cx="10367964" cy="1038650"/>
          </a:xfrm>
          <a:prstGeom prst="rect">
            <a:avLst/>
          </a:prstGeom>
          <a:ln w="19050">
            <a:solidFill>
              <a:schemeClr val="tx2"/>
            </a:solidFill>
          </a:ln>
        </p:spPr>
        <p:txBody>
          <a:bodyPr lIns="144000" tIns="144000" rIns="144000" bIns="108000">
            <a:spAutoFit/>
          </a:bodyPr>
          <a:lstStyle>
            <a:lvl1pPr marL="179864" indent="-179864" algn="l">
              <a:lnSpc>
                <a:spcPct val="100000"/>
              </a:lnSpc>
              <a:spcBef>
                <a:spcPts val="565"/>
              </a:spcBef>
              <a:buFont typeface="Wingdings" panose="05000000000000000000" pitchFamily="2" charset="2"/>
              <a:buChar char="n"/>
              <a:defRPr sz="1319"/>
            </a:lvl1pPr>
            <a:lvl2pPr marL="284338" indent="-95777" algn="l">
              <a:lnSpc>
                <a:spcPct val="100000"/>
              </a:lnSpc>
              <a:spcBef>
                <a:spcPts val="377"/>
              </a:spcBef>
              <a:buFont typeface="Arial" panose="020B0604020202020204" pitchFamily="34" charset="0"/>
              <a:buChar char="•"/>
              <a:defRPr sz="1131"/>
            </a:lvl2pPr>
            <a:lvl3pPr marL="463919" indent="-170603" algn="l">
              <a:lnSpc>
                <a:spcPct val="100000"/>
              </a:lnSpc>
              <a:spcBef>
                <a:spcPts val="188"/>
              </a:spcBef>
              <a:buFont typeface="Wingdings" panose="05000000000000000000" pitchFamily="2" charset="2"/>
              <a:buChar char="ü"/>
              <a:defRPr sz="1037"/>
            </a:lvl3pPr>
            <a:lvl4pPr marL="625543" indent="-155638" algn="l">
              <a:lnSpc>
                <a:spcPct val="100000"/>
              </a:lnSpc>
              <a:spcBef>
                <a:spcPts val="188"/>
              </a:spcBef>
              <a:buFont typeface="Meiryo UI" panose="020B0604030504040204" pitchFamily="50" charset="-128"/>
              <a:buChar char="※"/>
              <a:tabLst>
                <a:tab pos="460927" algn="l"/>
              </a:tabLst>
              <a:defRPr sz="942"/>
            </a:lvl4pPr>
            <a:lvl5pPr algn="l">
              <a:defRPr sz="1885"/>
            </a:lvl5pPr>
          </a:lstStyle>
          <a:p>
            <a:pPr lvl="0"/>
            <a:r>
              <a:rPr kumimoji="1" lang="ja-JP" altLang="en-US"/>
              <a:t>リード文レベルあり（</a:t>
            </a:r>
            <a:r>
              <a:rPr kumimoji="1" lang="en-US" altLang="ja-JP"/>
              <a:t>Tab</a:t>
            </a:r>
            <a:r>
              <a:rPr kumimoji="1" lang="ja-JP" altLang="en-US"/>
              <a:t>キーで第</a:t>
            </a:r>
            <a:r>
              <a:rPr kumimoji="1" lang="en-US" altLang="ja-JP"/>
              <a:t>4</a:t>
            </a:r>
            <a:r>
              <a:rPr kumimoji="1" lang="ja-JP" altLang="en-US"/>
              <a:t>レベルまで選べます）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83093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6" y="189756"/>
            <a:ext cx="9612000" cy="324000"/>
          </a:xfrm>
          <a:prstGeom prst="rect">
            <a:avLst/>
          </a:prstGeom>
        </p:spPr>
        <p:txBody>
          <a:bodyPr lIns="72000" tIns="36000" rIns="0" bIns="0" anchor="ctr" anchorCtr="0"/>
          <a:lstStyle>
            <a:lvl1pPr algn="l">
              <a:defRPr sz="1696"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61926" y="7020289"/>
            <a:ext cx="10367964" cy="359999"/>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9" y="7020289"/>
            <a:ext cx="1164254" cy="359999"/>
          </a:xfrm>
          <a:prstGeom prst="rect">
            <a:avLst/>
          </a:prstGeom>
          <a:noFill/>
        </p:spPr>
        <p:txBody>
          <a:bodyPr wrap="square" lIns="101815" tIns="0" rIns="0" bIns="0" rtlCol="0" anchor="ctr">
            <a:noAutofit/>
          </a:bodyPr>
          <a:lstStyle/>
          <a:p>
            <a:r>
              <a:rPr lang="ja-JP" altLang="en-US" sz="1131"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5" y="2395810"/>
            <a:ext cx="5420215" cy="288000"/>
          </a:xfrm>
          <a:prstGeom prst="rect">
            <a:avLst/>
          </a:prstGeom>
          <a:noFill/>
        </p:spPr>
        <p:txBody>
          <a:bodyPr wrap="square" lIns="0" tIns="0" bIns="67877" rtlCol="0" anchor="b" anchorCtr="0">
            <a:noAutofit/>
          </a:bodyPr>
          <a:lstStyle/>
          <a:p>
            <a:r>
              <a:rPr lang="en-US" altLang="ja-JP" sz="1424" b="1" dirty="0">
                <a:solidFill>
                  <a:schemeClr val="bg2"/>
                </a:solidFill>
                <a:latin typeface="Meiryo UI" panose="020B0604030504040204" pitchFamily="50" charset="-128"/>
                <a:ea typeface="Meiryo UI" panose="020B0604030504040204" pitchFamily="50" charset="-128"/>
              </a:rPr>
              <a:t>2. </a:t>
            </a:r>
            <a:r>
              <a:rPr lang="ja-JP" altLang="en-US" sz="1424"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4"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32588" indent="-232588" algn="l">
              <a:lnSpc>
                <a:spcPct val="120000"/>
              </a:lnSpc>
              <a:spcBef>
                <a:spcPts val="0"/>
              </a:spcBef>
              <a:buFont typeface="+mj-ea"/>
              <a:buAutoNum type="circleNumDbPlain"/>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6" y="1542748"/>
            <a:ext cx="1138770" cy="359999"/>
          </a:xfrm>
          <a:prstGeom prst="rect">
            <a:avLst/>
          </a:prstGeom>
          <a:noFill/>
        </p:spPr>
        <p:txBody>
          <a:bodyPr wrap="square" lIns="0" tIns="0" rIns="0" bIns="0" rtlCol="0" anchor="ctr">
            <a:noAutofit/>
          </a:bodyPr>
          <a:lstStyle/>
          <a:p>
            <a:r>
              <a:rPr lang="en-US" altLang="ja-JP" sz="1424" b="1" dirty="0">
                <a:solidFill>
                  <a:schemeClr val="bg2"/>
                </a:solidFill>
                <a:latin typeface="Meiryo UI" panose="020B0604030504040204" pitchFamily="50" charset="-128"/>
                <a:ea typeface="Meiryo UI" panose="020B0604030504040204" pitchFamily="50" charset="-128"/>
              </a:rPr>
              <a:t>1. </a:t>
            </a:r>
            <a:r>
              <a:rPr lang="ja-JP" altLang="en-US" sz="1424"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9"/>
            <a:ext cx="9288000" cy="359999"/>
          </a:xfrm>
        </p:spPr>
        <p:txBody>
          <a:bodyPr lIns="0" tIns="18000" rIns="108000" bIns="0" anchor="ctr">
            <a:noAutofit/>
          </a:bodyPr>
          <a:lstStyle>
            <a:lvl1pPr marL="0" indent="0" algn="l">
              <a:buNone/>
              <a:defRPr sz="1131"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8" y="6016788"/>
            <a:ext cx="972000" cy="252000"/>
          </a:xfrm>
          <a:prstGeom prst="rect">
            <a:avLst/>
          </a:prstGeom>
          <a:noFill/>
        </p:spPr>
        <p:txBody>
          <a:bodyPr wrap="none" lIns="0" tIns="0" rIns="0" bIns="0" rtlCol="0" anchor="ctr">
            <a:noAutofit/>
          </a:bodyPr>
          <a:lstStyle/>
          <a:p>
            <a:pPr algn="dist"/>
            <a:r>
              <a:rPr lang="ja-JP" altLang="en-US" sz="122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8" y="6588288"/>
            <a:ext cx="972000" cy="252000"/>
          </a:xfrm>
          <a:prstGeom prst="rect">
            <a:avLst/>
          </a:prstGeom>
          <a:noFill/>
        </p:spPr>
        <p:txBody>
          <a:bodyPr wrap="none" lIns="0" tIns="0" rIns="0" bIns="0" rtlCol="0" anchor="ctr">
            <a:noAutofit/>
          </a:bodyPr>
          <a:lstStyle/>
          <a:p>
            <a:pPr algn="dist"/>
            <a:r>
              <a:rPr lang="ja-JP" altLang="en-US" sz="122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4" y="493021"/>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3" y="493021"/>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20">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6"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7" y="2681571"/>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7" y="6302538"/>
            <a:ext cx="972000" cy="252000"/>
          </a:xfrm>
          <a:prstGeom prst="rect">
            <a:avLst/>
          </a:prstGeom>
          <a:noFill/>
        </p:spPr>
        <p:txBody>
          <a:bodyPr wrap="none" lIns="0" tIns="0" rIns="0" bIns="0" rtlCol="0" anchor="ctr">
            <a:noAutofit/>
          </a:bodyPr>
          <a:lstStyle/>
          <a:p>
            <a:pPr algn="dist" defTabSz="169107">
              <a:tabLst/>
            </a:pPr>
            <a:r>
              <a:rPr lang="ja-JP" altLang="en-US" sz="122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4" y="5637164"/>
            <a:ext cx="5600215" cy="288000"/>
          </a:xfrm>
          <a:prstGeom prst="rect">
            <a:avLst/>
          </a:prstGeom>
          <a:noFill/>
        </p:spPr>
        <p:txBody>
          <a:bodyPr wrap="square" lIns="0" tIns="0" bIns="67877" rtlCol="0" anchor="b" anchorCtr="0">
            <a:noAutofit/>
          </a:bodyPr>
          <a:lstStyle/>
          <a:p>
            <a:r>
              <a:rPr lang="en-US" altLang="ja-JP" sz="1424" b="1" dirty="0">
                <a:solidFill>
                  <a:schemeClr val="bg2"/>
                </a:solidFill>
                <a:latin typeface="Meiryo UI" panose="020B0604030504040204" pitchFamily="50" charset="-128"/>
                <a:ea typeface="Meiryo UI" panose="020B0604030504040204" pitchFamily="50" charset="-128"/>
              </a:rPr>
              <a:t>3. </a:t>
            </a:r>
            <a:r>
              <a:rPr lang="ja-JP" altLang="en-US" sz="1424"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9"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61925" y="890698"/>
            <a:ext cx="10367961" cy="359999"/>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6" y="890697"/>
            <a:ext cx="10349461" cy="359999"/>
          </a:xfrm>
        </p:spPr>
        <p:txBody>
          <a:bodyPr lIns="108000" tIns="36000" rIns="108000" bIns="0" anchor="ctr">
            <a:noAutofit/>
          </a:bodyPr>
          <a:lstStyle>
            <a:lvl1pPr marL="0" indent="0" algn="l">
              <a:buNone/>
              <a:defRPr sz="1319"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2" y="146435"/>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8" y="2395810"/>
            <a:ext cx="4248000" cy="288000"/>
          </a:xfrm>
        </p:spPr>
        <p:txBody>
          <a:bodyPr lIns="0" tIns="0" rIns="0" bIns="72000" anchor="b" anchorCtr="0">
            <a:normAutofit/>
          </a:bodyPr>
          <a:lstStyle>
            <a:lvl1pPr marL="0" indent="0" algn="l">
              <a:buNone/>
              <a:defRPr sz="1424"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67877" rtlCol="0" anchor="b" anchorCtr="0">
            <a:noAutofit/>
          </a:bodyPr>
          <a:lstStyle/>
          <a:p>
            <a:pPr algn="l"/>
            <a:r>
              <a:rPr lang="en-US" altLang="ja-JP" sz="1424"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1"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01746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7" y="395838"/>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kumimoji="1" lang="ja-JP" altLang="en-US" sz="1508">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5" y="3439580"/>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1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23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7" y="395838"/>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kumimoji="1" lang="ja-JP" altLang="en-US" sz="1508"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1" y="2915838"/>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8"/>
            <a:ext cx="8640000" cy="1728000"/>
          </a:xfrm>
          <a:prstGeom prst="rect">
            <a:avLst/>
          </a:prstGeom>
        </p:spPr>
        <p:txBody>
          <a:bodyPr lIns="0" tIns="72000" rIns="0" bIns="0" anchor="ctr" anchorCtr="0">
            <a:normAutofit/>
          </a:bodyPr>
          <a:lstStyle>
            <a:lvl1pPr>
              <a:defRPr lang="ja-JP" altLang="en-US" sz="3394"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38"/>
              </a:spcBef>
              <a:buFontTx/>
            </a:pPr>
            <a:r>
              <a:rPr kumimoji="1" lang="ja-JP" altLang="en-US" dirty="0"/>
              <a:t>中扉タイトル</a:t>
            </a:r>
          </a:p>
        </p:txBody>
      </p:sp>
    </p:spTree>
    <p:extLst>
      <p:ext uri="{BB962C8B-B14F-4D97-AF65-F5344CB8AC3E}">
        <p14:creationId xmlns:p14="http://schemas.microsoft.com/office/powerpoint/2010/main" val="296189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393314" y="1296013"/>
            <a:ext cx="127773" cy="5939662"/>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6"/>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606245" y="1296013"/>
            <a:ext cx="9761569" cy="5939662"/>
          </a:xfrm>
          <a:prstGeom prst="rect">
            <a:avLst/>
          </a:prstGeom>
        </p:spPr>
        <p:txBody>
          <a:bodyPr lIns="360000" tIns="0" rIns="0" bIns="0"/>
          <a:lstStyle>
            <a:lvl1pPr marL="700369" indent="-700369" algn="l">
              <a:lnSpc>
                <a:spcPct val="100000"/>
              </a:lnSpc>
              <a:spcBef>
                <a:spcPts val="942"/>
              </a:spcBef>
              <a:spcAft>
                <a:spcPts val="0"/>
              </a:spcAft>
              <a:buClr>
                <a:schemeClr val="bg2"/>
              </a:buClr>
              <a:buFont typeface="+mj-lt"/>
              <a:buAutoNum type="arabicPeriod"/>
              <a:defRPr sz="3771"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6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64356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6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6" y="1110921"/>
            <a:ext cx="10367964" cy="1386878"/>
          </a:xfrm>
          <a:prstGeom prst="rect">
            <a:avLst/>
          </a:prstGeom>
          <a:ln w="19050">
            <a:solidFill>
              <a:schemeClr val="tx2"/>
            </a:solidFill>
          </a:ln>
        </p:spPr>
        <p:txBody>
          <a:bodyPr lIns="180000" tIns="180000" rIns="180000" bIns="144000">
            <a:spAutoFit/>
          </a:bodyPr>
          <a:lstStyle>
            <a:lvl1pPr marL="257400" indent="-257400" algn="l">
              <a:lnSpc>
                <a:spcPct val="100000"/>
              </a:lnSpc>
              <a:spcBef>
                <a:spcPts val="565"/>
              </a:spcBef>
              <a:buFont typeface="Wingdings" panose="05000000000000000000" pitchFamily="2" charset="2"/>
              <a:buChar char="n"/>
              <a:defRPr sz="1885"/>
            </a:lvl1pPr>
            <a:lvl2pPr marL="422018" indent="-164616" algn="l">
              <a:lnSpc>
                <a:spcPct val="100000"/>
              </a:lnSpc>
              <a:spcBef>
                <a:spcPts val="377"/>
              </a:spcBef>
              <a:buFont typeface="Arial" panose="020B0604020202020204" pitchFamily="34" charset="0"/>
              <a:buChar char="•"/>
              <a:defRPr sz="1696"/>
            </a:lvl2pPr>
            <a:lvl3pPr marL="650984" indent="-219988" algn="l">
              <a:lnSpc>
                <a:spcPct val="100000"/>
              </a:lnSpc>
              <a:spcBef>
                <a:spcPts val="188"/>
              </a:spcBef>
              <a:buFont typeface="Wingdings" panose="05000000000000000000" pitchFamily="2" charset="2"/>
              <a:buChar char="ü"/>
              <a:defRPr sz="1508"/>
            </a:lvl3pPr>
            <a:lvl4pPr marL="853014" indent="-203526" algn="l">
              <a:lnSpc>
                <a:spcPct val="100000"/>
              </a:lnSpc>
              <a:spcBef>
                <a:spcPts val="188"/>
              </a:spcBef>
              <a:buFont typeface="Meiryo UI" panose="020B0604030504040204" pitchFamily="50" charset="-128"/>
              <a:buChar char="※"/>
              <a:defRPr sz="1131"/>
            </a:lvl4pPr>
            <a:lvl5pPr algn="l">
              <a:defRPr sz="1885"/>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14089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6" y="32266"/>
            <a:ext cx="9288000" cy="252000"/>
          </a:xfrm>
          <a:prstGeom prst="rect">
            <a:avLst/>
          </a:prstGeom>
        </p:spPr>
        <p:txBody>
          <a:bodyPr lIns="0" tIns="0" rIns="0" bIns="0" anchor="ctr" anchorCtr="0"/>
          <a:lstStyle>
            <a:lvl1pPr algn="l">
              <a:defRPr sz="1319"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6" y="536266"/>
            <a:ext cx="9288000" cy="396000"/>
          </a:xfrm>
          <a:prstGeom prst="rect">
            <a:avLst/>
          </a:prstGeom>
        </p:spPr>
        <p:txBody>
          <a:bodyPr lIns="252000" tIns="0" rIns="0" bIns="0" anchor="ctr" anchorCtr="0"/>
          <a:lstStyle>
            <a:lvl1pPr algn="l">
              <a:defRPr sz="2262"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6" y="284266"/>
            <a:ext cx="9288000" cy="252000"/>
          </a:xfrm>
          <a:prstGeom prst="rect">
            <a:avLst/>
          </a:prstGeom>
        </p:spPr>
        <p:txBody>
          <a:bodyPr lIns="252000" tIns="0" rIns="0" bIns="0" anchor="ctr" anchorCtr="0"/>
          <a:lstStyle>
            <a:lvl1pPr algn="l">
              <a:defRPr sz="1319"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6" y="1110921"/>
            <a:ext cx="10367964" cy="1386878"/>
          </a:xfrm>
          <a:prstGeom prst="rect">
            <a:avLst/>
          </a:prstGeom>
          <a:ln w="19050">
            <a:solidFill>
              <a:schemeClr val="tx2"/>
            </a:solidFill>
          </a:ln>
        </p:spPr>
        <p:txBody>
          <a:bodyPr lIns="180000" tIns="180000" rIns="180000" bIns="144000">
            <a:spAutoFit/>
          </a:bodyPr>
          <a:lstStyle>
            <a:lvl1pPr marL="257400" indent="-257400" algn="l">
              <a:lnSpc>
                <a:spcPct val="100000"/>
              </a:lnSpc>
              <a:spcBef>
                <a:spcPts val="565"/>
              </a:spcBef>
              <a:buFont typeface="Wingdings" panose="05000000000000000000" pitchFamily="2" charset="2"/>
              <a:buChar char="n"/>
              <a:defRPr sz="1885"/>
            </a:lvl1pPr>
            <a:lvl2pPr marL="422018" indent="-164616" algn="l">
              <a:lnSpc>
                <a:spcPct val="100000"/>
              </a:lnSpc>
              <a:spcBef>
                <a:spcPts val="377"/>
              </a:spcBef>
              <a:buFont typeface="Arial" panose="020B0604020202020204" pitchFamily="34" charset="0"/>
              <a:buChar char="•"/>
              <a:defRPr sz="1696"/>
            </a:lvl2pPr>
            <a:lvl3pPr marL="650984" indent="-219988" algn="l">
              <a:lnSpc>
                <a:spcPct val="100000"/>
              </a:lnSpc>
              <a:spcBef>
                <a:spcPts val="188"/>
              </a:spcBef>
              <a:buFont typeface="Wingdings" panose="05000000000000000000" pitchFamily="2" charset="2"/>
              <a:buChar char="ü"/>
              <a:defRPr sz="1508"/>
            </a:lvl3pPr>
            <a:lvl4pPr marL="853014" indent="-203526" algn="l">
              <a:lnSpc>
                <a:spcPct val="100000"/>
              </a:lnSpc>
              <a:spcBef>
                <a:spcPts val="188"/>
              </a:spcBef>
              <a:buFont typeface="Meiryo UI" panose="020B0604030504040204" pitchFamily="50" charset="-128"/>
              <a:buChar char="※"/>
              <a:defRPr sz="1131"/>
            </a:lvl4pPr>
            <a:lvl5pPr algn="l">
              <a:defRPr sz="1885"/>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78379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7"/>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26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508" b="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6" y="585756"/>
            <a:ext cx="10367964" cy="1038650"/>
          </a:xfrm>
          <a:prstGeom prst="rect">
            <a:avLst/>
          </a:prstGeom>
          <a:ln w="19050">
            <a:solidFill>
              <a:schemeClr val="tx2"/>
            </a:solidFill>
          </a:ln>
        </p:spPr>
        <p:txBody>
          <a:bodyPr lIns="144000" tIns="144000" rIns="144000" bIns="108000">
            <a:spAutoFit/>
          </a:bodyPr>
          <a:lstStyle>
            <a:lvl1pPr marL="179864" indent="-179864" algn="l">
              <a:lnSpc>
                <a:spcPct val="100000"/>
              </a:lnSpc>
              <a:spcBef>
                <a:spcPts val="565"/>
              </a:spcBef>
              <a:buFont typeface="Wingdings" panose="05000000000000000000" pitchFamily="2" charset="2"/>
              <a:buChar char="n"/>
              <a:defRPr sz="1319"/>
            </a:lvl1pPr>
            <a:lvl2pPr marL="284338" indent="-95777" algn="l">
              <a:lnSpc>
                <a:spcPct val="100000"/>
              </a:lnSpc>
              <a:spcBef>
                <a:spcPts val="377"/>
              </a:spcBef>
              <a:buFont typeface="Arial" panose="020B0604020202020204" pitchFamily="34" charset="0"/>
              <a:buChar char="•"/>
              <a:defRPr sz="1131"/>
            </a:lvl2pPr>
            <a:lvl3pPr marL="463919" indent="-170603" algn="l">
              <a:lnSpc>
                <a:spcPct val="100000"/>
              </a:lnSpc>
              <a:spcBef>
                <a:spcPts val="188"/>
              </a:spcBef>
              <a:buFont typeface="Wingdings" panose="05000000000000000000" pitchFamily="2" charset="2"/>
              <a:buChar char="ü"/>
              <a:defRPr sz="1037"/>
            </a:lvl3pPr>
            <a:lvl4pPr marL="625543" indent="-155638" algn="l">
              <a:lnSpc>
                <a:spcPct val="100000"/>
              </a:lnSpc>
              <a:spcBef>
                <a:spcPts val="188"/>
              </a:spcBef>
              <a:buFont typeface="Meiryo UI" panose="020B0604030504040204" pitchFamily="50" charset="-128"/>
              <a:buChar char="※"/>
              <a:tabLst>
                <a:tab pos="460927" algn="l"/>
              </a:tabLst>
              <a:defRPr sz="942"/>
            </a:lvl4pPr>
            <a:lvl5pPr algn="l">
              <a:defRPr sz="1885"/>
            </a:lvl5pPr>
          </a:lstStyle>
          <a:p>
            <a:pPr lvl="0"/>
            <a:r>
              <a:rPr kumimoji="1" lang="ja-JP" altLang="en-US" dirty="0"/>
              <a:t>リード文レベルあり（</a:t>
            </a:r>
            <a:r>
              <a:rPr kumimoji="1" lang="en-US" altLang="ja-JP" dirty="0"/>
              <a:t>Tab</a:t>
            </a:r>
            <a:r>
              <a:rPr kumimoji="1" lang="ja-JP" altLang="en-US" dirty="0"/>
              <a:t>キーで第</a:t>
            </a:r>
            <a:r>
              <a:rPr kumimoji="1" lang="en-US" altLang="ja-JP" dirty="0"/>
              <a:t>4</a:t>
            </a:r>
            <a:r>
              <a:rPr kumimoji="1" lang="ja-JP" altLang="en-US" dirty="0"/>
              <a:t>レベルまで選べます）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294223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61926" y="7020289"/>
            <a:ext cx="10367964" cy="359999"/>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9" y="7020289"/>
            <a:ext cx="1164254" cy="359999"/>
          </a:xfrm>
          <a:prstGeom prst="rect">
            <a:avLst/>
          </a:prstGeom>
          <a:noFill/>
        </p:spPr>
        <p:txBody>
          <a:bodyPr wrap="square" lIns="101815" tIns="0" rIns="0" bIns="0" rtlCol="0" anchor="ctr">
            <a:noAutofit/>
          </a:bodyPr>
          <a:lstStyle/>
          <a:p>
            <a:r>
              <a:rPr lang="ja-JP" altLang="en-US" sz="1131"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5" y="2395810"/>
            <a:ext cx="5420215" cy="288000"/>
          </a:xfrm>
          <a:prstGeom prst="rect">
            <a:avLst/>
          </a:prstGeom>
          <a:noFill/>
        </p:spPr>
        <p:txBody>
          <a:bodyPr wrap="square" lIns="0" tIns="0" bIns="67877" rtlCol="0" anchor="b" anchorCtr="0">
            <a:noAutofit/>
          </a:bodyPr>
          <a:lstStyle/>
          <a:p>
            <a:r>
              <a:rPr lang="en-US" altLang="ja-JP" sz="1424" b="1" dirty="0">
                <a:solidFill>
                  <a:schemeClr val="bg2"/>
                </a:solidFill>
                <a:latin typeface="Meiryo UI" panose="020B0604030504040204" pitchFamily="50" charset="-128"/>
                <a:ea typeface="Meiryo UI" panose="020B0604030504040204" pitchFamily="50" charset="-128"/>
              </a:rPr>
              <a:t>2. </a:t>
            </a:r>
            <a:r>
              <a:rPr lang="ja-JP" altLang="en-US" sz="1424"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4"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32588" indent="-232588" algn="l">
              <a:lnSpc>
                <a:spcPct val="120000"/>
              </a:lnSpc>
              <a:spcBef>
                <a:spcPts val="0"/>
              </a:spcBef>
              <a:buFont typeface="+mj-ea"/>
              <a:buAutoNum type="circleNumDbPlain"/>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6" y="1542748"/>
            <a:ext cx="1138770" cy="359999"/>
          </a:xfrm>
          <a:prstGeom prst="rect">
            <a:avLst/>
          </a:prstGeom>
          <a:noFill/>
        </p:spPr>
        <p:txBody>
          <a:bodyPr wrap="square" lIns="0" tIns="0" rIns="0" bIns="0" rtlCol="0" anchor="ctr">
            <a:noAutofit/>
          </a:bodyPr>
          <a:lstStyle/>
          <a:p>
            <a:r>
              <a:rPr lang="en-US" altLang="ja-JP" sz="1424" b="1" dirty="0">
                <a:solidFill>
                  <a:schemeClr val="bg2"/>
                </a:solidFill>
                <a:latin typeface="Meiryo UI" panose="020B0604030504040204" pitchFamily="50" charset="-128"/>
                <a:ea typeface="Meiryo UI" panose="020B0604030504040204" pitchFamily="50" charset="-128"/>
              </a:rPr>
              <a:t>1. </a:t>
            </a:r>
            <a:r>
              <a:rPr lang="ja-JP" altLang="en-US" sz="1424"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9"/>
            <a:ext cx="9288000" cy="359999"/>
          </a:xfrm>
        </p:spPr>
        <p:txBody>
          <a:bodyPr lIns="0" tIns="18000" rIns="108000" bIns="0" anchor="ctr">
            <a:noAutofit/>
          </a:bodyPr>
          <a:lstStyle>
            <a:lvl1pPr marL="0" indent="0" algn="l">
              <a:buNone/>
              <a:defRPr sz="1131"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8" y="6016788"/>
            <a:ext cx="972000" cy="252000"/>
          </a:xfrm>
          <a:prstGeom prst="rect">
            <a:avLst/>
          </a:prstGeom>
          <a:noFill/>
        </p:spPr>
        <p:txBody>
          <a:bodyPr wrap="none" lIns="0" tIns="0" rIns="0" bIns="0" rtlCol="0" anchor="ctr">
            <a:noAutofit/>
          </a:bodyPr>
          <a:lstStyle/>
          <a:p>
            <a:pPr algn="dist"/>
            <a:r>
              <a:rPr lang="ja-JP" altLang="en-US" sz="1220"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2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8" y="6588288"/>
            <a:ext cx="972000" cy="252000"/>
          </a:xfrm>
          <a:prstGeom prst="rect">
            <a:avLst/>
          </a:prstGeom>
          <a:noFill/>
        </p:spPr>
        <p:txBody>
          <a:bodyPr wrap="none" lIns="0" tIns="0" rIns="0" bIns="0" rtlCol="0" anchor="ctr">
            <a:noAutofit/>
          </a:bodyPr>
          <a:lstStyle/>
          <a:p>
            <a:pPr algn="dist"/>
            <a:r>
              <a:rPr lang="ja-JP" altLang="en-US" sz="1220"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4" y="493021"/>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3" y="493021"/>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2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6"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7" y="2681571"/>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7" y="6302538"/>
            <a:ext cx="972000" cy="252000"/>
          </a:xfrm>
          <a:prstGeom prst="rect">
            <a:avLst/>
          </a:prstGeom>
          <a:noFill/>
        </p:spPr>
        <p:txBody>
          <a:bodyPr wrap="none" lIns="0" tIns="0" rIns="0" bIns="0" rtlCol="0" anchor="ctr">
            <a:noAutofit/>
          </a:bodyPr>
          <a:lstStyle/>
          <a:p>
            <a:pPr algn="dist" defTabSz="169107">
              <a:tabLst/>
            </a:pPr>
            <a:r>
              <a:rPr lang="ja-JP" altLang="en-US" sz="1220"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4" y="5637164"/>
            <a:ext cx="5600215" cy="288000"/>
          </a:xfrm>
          <a:prstGeom prst="rect">
            <a:avLst/>
          </a:prstGeom>
          <a:noFill/>
        </p:spPr>
        <p:txBody>
          <a:bodyPr wrap="square" lIns="0" tIns="0" bIns="67877" rtlCol="0" anchor="b" anchorCtr="0">
            <a:noAutofit/>
          </a:bodyPr>
          <a:lstStyle/>
          <a:p>
            <a:r>
              <a:rPr lang="en-US" altLang="ja-JP" sz="1424" b="1" dirty="0">
                <a:solidFill>
                  <a:schemeClr val="bg2"/>
                </a:solidFill>
                <a:latin typeface="Meiryo UI" panose="020B0604030504040204" pitchFamily="50" charset="-128"/>
                <a:ea typeface="Meiryo UI" panose="020B0604030504040204" pitchFamily="50" charset="-128"/>
              </a:rPr>
              <a:t>3. </a:t>
            </a:r>
            <a:r>
              <a:rPr lang="ja-JP" altLang="en-US" sz="1424"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9"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61925" y="890698"/>
            <a:ext cx="10367961" cy="359999"/>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6" y="890697"/>
            <a:ext cx="10349461" cy="359999"/>
          </a:xfrm>
        </p:spPr>
        <p:txBody>
          <a:bodyPr lIns="108000" tIns="36000" rIns="108000" bIns="0" anchor="ctr">
            <a:noAutofit/>
          </a:bodyPr>
          <a:lstStyle>
            <a:lvl1pPr marL="0" indent="0" algn="l">
              <a:buNone/>
              <a:defRPr sz="1319"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8" y="2395810"/>
            <a:ext cx="4248000" cy="288000"/>
          </a:xfrm>
        </p:spPr>
        <p:txBody>
          <a:bodyPr lIns="0" tIns="0" rIns="0" bIns="72000" anchor="b" anchorCtr="0">
            <a:normAutofit/>
          </a:bodyPr>
          <a:lstStyle>
            <a:lvl1pPr marL="0" indent="0" algn="l">
              <a:buNone/>
              <a:defRPr sz="1424"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67877" rtlCol="0" anchor="b" anchorCtr="0">
            <a:noAutofit/>
          </a:bodyPr>
          <a:lstStyle/>
          <a:p>
            <a:pPr algn="l"/>
            <a:r>
              <a:rPr lang="en-US" altLang="ja-JP" sz="1424"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1"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131">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1426903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7" y="395838"/>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kumimoji="1" lang="ja-JP" altLang="en-US" sz="1508"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5" y="3439580"/>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94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323421" y="3"/>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035"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21"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60867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F4F35F-FE46-4B72-820A-1F887FD9AD41}" type="datetime1">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FB67C7-85F5-4AB7-8362-BC64E8F23ECC}" type="slidenum">
              <a:rPr kumimoji="1" lang="ja-JP" altLang="en-US" smtClean="0"/>
              <a:t>‹#›</a:t>
            </a:fld>
            <a:endParaRPr kumimoji="1" lang="ja-JP" altLang="en-US"/>
          </a:p>
        </p:txBody>
      </p:sp>
    </p:spTree>
    <p:extLst>
      <p:ext uri="{BB962C8B-B14F-4D97-AF65-F5344CB8AC3E}">
        <p14:creationId xmlns:p14="http://schemas.microsoft.com/office/powerpoint/2010/main" val="920036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8" y="395839"/>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68" tIns="40634" rIns="81268" bIns="40634"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66826" y="5751344"/>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2" y="2991839"/>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2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1777"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095086"/>
            <a:ext cx="3600000" cy="316800"/>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383084"/>
            <a:ext cx="3600000" cy="316800"/>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2812822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8" y="395839"/>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68" tIns="40634" rIns="81268" bIns="40634"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2" y="2915838"/>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8"/>
            <a:ext cx="8640000" cy="1728000"/>
          </a:xfrm>
          <a:prstGeom prst="rect">
            <a:avLst/>
          </a:prstGeom>
        </p:spPr>
        <p:txBody>
          <a:bodyPr lIns="0" tIns="72000" rIns="0" bIns="0" anchor="ctr" anchorCtr="0">
            <a:normAutofit/>
          </a:bodyPr>
          <a:lstStyle>
            <a:lvl1pPr>
              <a:defRPr lang="ja-JP" altLang="en-US" sz="32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中扉タイトル</a:t>
            </a:r>
          </a:p>
        </p:txBody>
      </p:sp>
    </p:spTree>
    <p:extLst>
      <p:ext uri="{BB962C8B-B14F-4D97-AF65-F5344CB8AC3E}">
        <p14:creationId xmlns:p14="http://schemas.microsoft.com/office/powerpoint/2010/main" val="2933499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393315" y="1296013"/>
            <a:ext cx="127773" cy="5939662"/>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8"/>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606246" y="1296013"/>
            <a:ext cx="9761569" cy="5939662"/>
          </a:xfrm>
          <a:prstGeom prst="rect">
            <a:avLst/>
          </a:prstGeom>
        </p:spPr>
        <p:txBody>
          <a:bodyPr lIns="360000" tIns="0" rIns="0" bIns="0"/>
          <a:lstStyle>
            <a:lvl1pPr marL="660229" indent="-660229" algn="l">
              <a:lnSpc>
                <a:spcPct val="100000"/>
              </a:lnSpc>
              <a:spcBef>
                <a:spcPts val="888"/>
              </a:spcBef>
              <a:spcAft>
                <a:spcPts val="0"/>
              </a:spcAft>
              <a:buClr>
                <a:schemeClr val="bg2"/>
              </a:buClr>
              <a:buFont typeface="+mj-lt"/>
              <a:buAutoNum type="arabicPeriod"/>
              <a:defRPr sz="3555"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8"/>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0701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21" y="216796"/>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98"/>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489"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7" y="1110921"/>
            <a:ext cx="10367964" cy="1331991"/>
          </a:xfrm>
          <a:prstGeom prst="rect">
            <a:avLst/>
          </a:prstGeom>
          <a:ln w="19050">
            <a:solidFill>
              <a:schemeClr val="tx2"/>
            </a:solidFill>
          </a:ln>
        </p:spPr>
        <p:txBody>
          <a:bodyPr lIns="180000" tIns="180000" rIns="180000" bIns="144000">
            <a:spAutoFit/>
          </a:bodyPr>
          <a:lstStyle>
            <a:lvl1pPr marL="242647" indent="-242647" algn="l">
              <a:lnSpc>
                <a:spcPct val="100000"/>
              </a:lnSpc>
              <a:spcBef>
                <a:spcPts val="532"/>
              </a:spcBef>
              <a:buFont typeface="Wingdings" panose="05000000000000000000" pitchFamily="2" charset="2"/>
              <a:buChar char="n"/>
              <a:defRPr sz="1777"/>
            </a:lvl1pPr>
            <a:lvl2pPr marL="397831" indent="-155182" algn="l">
              <a:lnSpc>
                <a:spcPct val="100000"/>
              </a:lnSpc>
              <a:spcBef>
                <a:spcPts val="355"/>
              </a:spcBef>
              <a:buFont typeface="Arial" panose="020B0604020202020204" pitchFamily="34" charset="0"/>
              <a:buChar char="•"/>
              <a:defRPr sz="1598"/>
            </a:lvl2pPr>
            <a:lvl3pPr marL="613675" indent="-207380" algn="l">
              <a:lnSpc>
                <a:spcPct val="100000"/>
              </a:lnSpc>
              <a:spcBef>
                <a:spcPts val="177"/>
              </a:spcBef>
              <a:buFont typeface="Wingdings" panose="05000000000000000000" pitchFamily="2" charset="2"/>
              <a:buChar char="ü"/>
              <a:defRPr sz="1422"/>
            </a:lvl3pPr>
            <a:lvl4pPr marL="804126" indent="-191861" algn="l">
              <a:lnSpc>
                <a:spcPct val="100000"/>
              </a:lnSpc>
              <a:spcBef>
                <a:spcPts val="177"/>
              </a:spcBef>
              <a:buFont typeface="Meiryo UI" panose="020B0604030504040204" pitchFamily="50" charset="-128"/>
              <a:buChar char="※"/>
              <a:defRPr sz="1066"/>
            </a:lvl4pPr>
            <a:lvl5pPr algn="l">
              <a:defRPr sz="1777"/>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8"/>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4613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8"/>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6" y="32266"/>
            <a:ext cx="9288000" cy="252000"/>
          </a:xfrm>
          <a:prstGeom prst="rect">
            <a:avLst/>
          </a:prstGeom>
        </p:spPr>
        <p:txBody>
          <a:bodyPr lIns="0" tIns="0" rIns="0" bIns="0" anchor="ctr" anchorCtr="0"/>
          <a:lstStyle>
            <a:lvl1pPr algn="l">
              <a:defRPr sz="1243"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21" y="216796"/>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98"/>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8"/>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6" y="536266"/>
            <a:ext cx="9288000" cy="396000"/>
          </a:xfrm>
          <a:prstGeom prst="rect">
            <a:avLst/>
          </a:prstGeom>
        </p:spPr>
        <p:txBody>
          <a:bodyPr lIns="252000" tIns="0" rIns="0" bIns="0" anchor="ctr" anchorCtr="0"/>
          <a:lstStyle>
            <a:lvl1pPr algn="l">
              <a:defRPr sz="2132"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6" y="284266"/>
            <a:ext cx="9288000" cy="252000"/>
          </a:xfrm>
          <a:prstGeom prst="rect">
            <a:avLst/>
          </a:prstGeom>
        </p:spPr>
        <p:txBody>
          <a:bodyPr lIns="252000" tIns="0" rIns="0" bIns="0" anchor="ctr" anchorCtr="0"/>
          <a:lstStyle>
            <a:lvl1pPr algn="l">
              <a:defRPr sz="1243"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7" y="1110921"/>
            <a:ext cx="10367964" cy="1331991"/>
          </a:xfrm>
          <a:prstGeom prst="rect">
            <a:avLst/>
          </a:prstGeom>
          <a:ln w="19050">
            <a:solidFill>
              <a:schemeClr val="tx2"/>
            </a:solidFill>
          </a:ln>
        </p:spPr>
        <p:txBody>
          <a:bodyPr lIns="180000" tIns="180000" rIns="180000" bIns="144000">
            <a:spAutoFit/>
          </a:bodyPr>
          <a:lstStyle>
            <a:lvl1pPr marL="242647" indent="-242647" algn="l">
              <a:lnSpc>
                <a:spcPct val="100000"/>
              </a:lnSpc>
              <a:spcBef>
                <a:spcPts val="532"/>
              </a:spcBef>
              <a:buFont typeface="Wingdings" panose="05000000000000000000" pitchFamily="2" charset="2"/>
              <a:buChar char="n"/>
              <a:defRPr sz="1777"/>
            </a:lvl1pPr>
            <a:lvl2pPr marL="397831" indent="-155182" algn="l">
              <a:lnSpc>
                <a:spcPct val="100000"/>
              </a:lnSpc>
              <a:spcBef>
                <a:spcPts val="355"/>
              </a:spcBef>
              <a:buFont typeface="Arial" panose="020B0604020202020204" pitchFamily="34" charset="0"/>
              <a:buChar char="•"/>
              <a:defRPr sz="1598"/>
            </a:lvl2pPr>
            <a:lvl3pPr marL="613675" indent="-207380" algn="l">
              <a:lnSpc>
                <a:spcPct val="100000"/>
              </a:lnSpc>
              <a:spcBef>
                <a:spcPts val="177"/>
              </a:spcBef>
              <a:buFont typeface="Wingdings" panose="05000000000000000000" pitchFamily="2" charset="2"/>
              <a:buChar char="ü"/>
              <a:defRPr sz="1422"/>
            </a:lvl3pPr>
            <a:lvl4pPr marL="804126" indent="-191861" algn="l">
              <a:lnSpc>
                <a:spcPct val="100000"/>
              </a:lnSpc>
              <a:spcBef>
                <a:spcPts val="177"/>
              </a:spcBef>
              <a:buFont typeface="Meiryo UI" panose="020B0604030504040204" pitchFamily="50" charset="-128"/>
              <a:buChar char="※"/>
              <a:defRPr sz="1066"/>
            </a:lvl4pPr>
            <a:lvl5pPr algn="l">
              <a:defRPr sz="1777"/>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1553501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31" y="152066"/>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8"/>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7" y="585756"/>
            <a:ext cx="10367964" cy="1038650"/>
          </a:xfrm>
          <a:prstGeom prst="rect">
            <a:avLst/>
          </a:prstGeom>
          <a:ln w="19050">
            <a:solidFill>
              <a:schemeClr val="tx2"/>
            </a:solidFill>
          </a:ln>
        </p:spPr>
        <p:txBody>
          <a:bodyPr lIns="144000" tIns="144000" rIns="144000" bIns="108000">
            <a:spAutoFit/>
          </a:bodyPr>
          <a:lstStyle>
            <a:lvl1pPr marL="169556" indent="-169556" algn="l">
              <a:lnSpc>
                <a:spcPct val="100000"/>
              </a:lnSpc>
              <a:spcBef>
                <a:spcPts val="532"/>
              </a:spcBef>
              <a:buFont typeface="Wingdings" panose="05000000000000000000" pitchFamily="2" charset="2"/>
              <a:buChar char="n"/>
              <a:defRPr sz="1243"/>
            </a:lvl1pPr>
            <a:lvl2pPr marL="268042" indent="-90287" algn="l">
              <a:lnSpc>
                <a:spcPct val="100000"/>
              </a:lnSpc>
              <a:spcBef>
                <a:spcPts val="355"/>
              </a:spcBef>
              <a:buFont typeface="Arial" panose="020B0604020202020204" pitchFamily="34" charset="0"/>
              <a:buChar char="•"/>
              <a:defRPr sz="1066"/>
            </a:lvl2pPr>
            <a:lvl3pPr marL="437331" indent="-160826" algn="l">
              <a:lnSpc>
                <a:spcPct val="100000"/>
              </a:lnSpc>
              <a:spcBef>
                <a:spcPts val="177"/>
              </a:spcBef>
              <a:buFont typeface="Wingdings" panose="05000000000000000000" pitchFamily="2" charset="2"/>
              <a:buChar char="ü"/>
              <a:defRPr sz="978"/>
            </a:lvl3pPr>
            <a:lvl4pPr marL="589691" indent="-146718" algn="l">
              <a:lnSpc>
                <a:spcPct val="100000"/>
              </a:lnSpc>
              <a:spcBef>
                <a:spcPts val="177"/>
              </a:spcBef>
              <a:buFont typeface="Meiryo UI" panose="020B0604030504040204" pitchFamily="50" charset="-128"/>
              <a:buChar char="※"/>
              <a:tabLst>
                <a:tab pos="434510" algn="l"/>
              </a:tabLst>
              <a:defRPr sz="888"/>
            </a:lvl4pPr>
            <a:lvl5pPr algn="l">
              <a:defRPr sz="1777"/>
            </a:lvl5pPr>
          </a:lstStyle>
          <a:p>
            <a:pPr lvl="0"/>
            <a:r>
              <a:rPr kumimoji="1" lang="ja-JP" altLang="en-US" dirty="0"/>
              <a:t>リード文レベルあり（</a:t>
            </a:r>
            <a:r>
              <a:rPr kumimoji="1" lang="en-US" altLang="ja-JP" dirty="0"/>
              <a:t>Tab</a:t>
            </a:r>
            <a:r>
              <a:rPr kumimoji="1" lang="ja-JP" altLang="en-US" dirty="0"/>
              <a:t>キーで第</a:t>
            </a:r>
            <a:r>
              <a:rPr kumimoji="1" lang="en-US" altLang="ja-JP" dirty="0"/>
              <a:t>4</a:t>
            </a:r>
            <a:r>
              <a:rPr kumimoji="1" lang="ja-JP" altLang="en-US" dirty="0"/>
              <a:t>レベルまで選べます）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798291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7" y="189756"/>
            <a:ext cx="9612000" cy="324000"/>
          </a:xfrm>
          <a:prstGeom prst="rect">
            <a:avLst/>
          </a:prstGeom>
        </p:spPr>
        <p:txBody>
          <a:bodyPr lIns="72000" tIns="36000" rIns="0" bIns="0" anchor="ctr" anchorCtr="0"/>
          <a:lstStyle>
            <a:lvl1pPr algn="l">
              <a:defRPr sz="1598"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61927" y="7020290"/>
            <a:ext cx="10367964" cy="359999"/>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10" y="7020290"/>
            <a:ext cx="1164254" cy="359999"/>
          </a:xfrm>
          <a:prstGeom prst="rect">
            <a:avLst/>
          </a:prstGeom>
          <a:noFill/>
        </p:spPr>
        <p:txBody>
          <a:bodyPr wrap="square" lIns="95985" tIns="0" rIns="0" bIns="0" rtlCol="0" anchor="ctr">
            <a:noAutofit/>
          </a:bodyPr>
          <a:lstStyle/>
          <a:p>
            <a:r>
              <a:rPr lang="ja-JP" altLang="en-US" sz="1066"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6" y="2395810"/>
            <a:ext cx="5420215" cy="288000"/>
          </a:xfrm>
          <a:prstGeom prst="rect">
            <a:avLst/>
          </a:prstGeom>
          <a:noFill/>
        </p:spPr>
        <p:txBody>
          <a:bodyPr wrap="square" lIns="0" tIns="0" bIns="63990"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2. </a:t>
            </a:r>
            <a:r>
              <a:rPr lang="ja-JP" altLang="en-US" sz="1343"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4"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19257" indent="-219257" algn="l">
              <a:lnSpc>
                <a:spcPct val="120000"/>
              </a:lnSpc>
              <a:spcBef>
                <a:spcPts val="0"/>
              </a:spcBef>
              <a:buFont typeface="+mj-ea"/>
              <a:buAutoNum type="circleNumDbPlain"/>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6" y="1542749"/>
            <a:ext cx="1138770" cy="359999"/>
          </a:xfrm>
          <a:prstGeom prst="rect">
            <a:avLst/>
          </a:prstGeom>
          <a:noFill/>
        </p:spPr>
        <p:txBody>
          <a:bodyPr wrap="square" lIns="0" tIns="0" rIns="0" bIns="0" rtlCol="0" anchor="ctr">
            <a:noAutofit/>
          </a:bodyPr>
          <a:lstStyle/>
          <a:p>
            <a:r>
              <a:rPr lang="en-US" altLang="ja-JP" sz="1343" b="1" dirty="0">
                <a:solidFill>
                  <a:schemeClr val="bg2"/>
                </a:solidFill>
                <a:latin typeface="Meiryo UI" panose="020B0604030504040204" pitchFamily="50" charset="-128"/>
                <a:ea typeface="Meiryo UI" panose="020B0604030504040204" pitchFamily="50" charset="-128"/>
              </a:rPr>
              <a:t>1. </a:t>
            </a:r>
            <a:r>
              <a:rPr lang="ja-JP" altLang="en-US" sz="1343"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90"/>
            <a:ext cx="9288000" cy="359999"/>
          </a:xfrm>
        </p:spPr>
        <p:txBody>
          <a:bodyPr lIns="0" tIns="18000" rIns="108000" bIns="0" anchor="ctr">
            <a:noAutofit/>
          </a:bodyPr>
          <a:lstStyle>
            <a:lvl1pPr marL="0" indent="0" algn="l">
              <a:buNone/>
              <a:defRPr sz="1066"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9" y="6016788"/>
            <a:ext cx="972000" cy="25200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9" y="6588288"/>
            <a:ext cx="972000" cy="25200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5" y="493022"/>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3" y="493022"/>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5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6"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8" y="2681572"/>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8" y="6302538"/>
            <a:ext cx="972000" cy="252000"/>
          </a:xfrm>
          <a:prstGeom prst="rect">
            <a:avLst/>
          </a:prstGeom>
          <a:noFill/>
        </p:spPr>
        <p:txBody>
          <a:bodyPr wrap="none" lIns="0" tIns="0" rIns="0" bIns="0" rtlCol="0" anchor="ctr">
            <a:noAutofit/>
          </a:bodyPr>
          <a:lstStyle/>
          <a:p>
            <a:pPr algn="dist" defTabSz="159415">
              <a:tabLst/>
            </a:pPr>
            <a:r>
              <a:rPr lang="ja-JP" altLang="en-US" sz="1150"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6" y="5637164"/>
            <a:ext cx="5600215" cy="288000"/>
          </a:xfrm>
          <a:prstGeom prst="rect">
            <a:avLst/>
          </a:prstGeom>
          <a:noFill/>
        </p:spPr>
        <p:txBody>
          <a:bodyPr wrap="square" lIns="0" tIns="0" bIns="63990"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3. </a:t>
            </a:r>
            <a:r>
              <a:rPr lang="ja-JP" altLang="en-US" sz="1343"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9"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61926" y="890699"/>
            <a:ext cx="10367961" cy="359999"/>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7" y="890698"/>
            <a:ext cx="10349461" cy="359999"/>
          </a:xfrm>
        </p:spPr>
        <p:txBody>
          <a:bodyPr lIns="108000" tIns="36000" rIns="108000" bIns="0" anchor="ctr">
            <a:noAutofit/>
          </a:bodyPr>
          <a:lstStyle>
            <a:lvl1pPr marL="0" indent="0" algn="l">
              <a:buNone/>
              <a:defRPr sz="1243"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3" y="146436"/>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8" y="2395810"/>
            <a:ext cx="4248000" cy="288000"/>
          </a:xfrm>
        </p:spPr>
        <p:txBody>
          <a:bodyPr lIns="0" tIns="0" rIns="0" bIns="72000" anchor="b" anchorCtr="0">
            <a:normAutofit/>
          </a:bodyPr>
          <a:lstStyle>
            <a:lvl1pPr marL="0" indent="0" algn="l">
              <a:buNone/>
              <a:defRPr sz="1343"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63990" rtlCol="0" anchor="b" anchorCtr="0">
            <a:noAutofit/>
          </a:bodyPr>
          <a:lstStyle/>
          <a:p>
            <a:pPr algn="l"/>
            <a:r>
              <a:rPr lang="en-US" altLang="ja-JP" sz="1343"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1"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3908944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8" y="395839"/>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68" tIns="40634" rIns="81268" bIns="40634"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6" y="3439581"/>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145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323421" y="4"/>
            <a:ext cx="360000" cy="359999"/>
          </a:xfrm>
          <a:prstGeom prst="rect">
            <a:avLst/>
          </a:prstGeom>
          <a:noFill/>
        </p:spPr>
        <p:txBody>
          <a:bodyPr wrap="none" lIns="0" tIns="0" rIns="0" bIns="0" rtlCol="0" anchor="b" anchorCtr="0">
            <a:noAutofit/>
          </a:bodyPr>
          <a:lstStyle/>
          <a:p>
            <a:pPr algn="ctr"/>
            <a:fld id="{9C1B02FA-3B43-4965-97B5-C29D405C4738}" type="slidenum">
              <a:rPr kumimoji="1" lang="ja-JP" altLang="en-US" sz="191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51"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41746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D410D6-2895-4CAC-87A7-2DEF8FE2DBA0}" type="datetime1">
              <a:rPr kumimoji="1" lang="ja-JP" altLang="en-US" smtClean="0"/>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247907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4" y="189756"/>
            <a:ext cx="9896475" cy="324000"/>
          </a:xfrm>
          <a:prstGeom prst="rect">
            <a:avLst/>
          </a:prstGeom>
          <a:solidFill>
            <a:schemeClr val="bg2"/>
          </a:solidFill>
        </p:spPr>
        <p:txBody>
          <a:bodyPr lIns="72000" tIns="0" rIns="72000" bIns="0" anchor="ctr" anchorCtr="0"/>
          <a:lstStyle>
            <a:lvl1pPr algn="l">
              <a:defRPr sz="1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5" y="585756"/>
            <a:ext cx="10367963" cy="1080328"/>
          </a:xfrm>
          <a:prstGeom prst="rect">
            <a:avLst/>
          </a:prstGeom>
          <a:ln w="19050">
            <a:solidFill>
              <a:schemeClr val="tx2"/>
            </a:solidFill>
          </a:ln>
        </p:spPr>
        <p:txBody>
          <a:bodyPr lIns="144000" tIns="144000" rIns="144000" bIns="108000">
            <a:spAutoFit/>
          </a:bodyPr>
          <a:lstStyle>
            <a:lvl1pPr marL="190800" indent="-190800" algn="l">
              <a:lnSpc>
                <a:spcPct val="100000"/>
              </a:lnSpc>
              <a:spcBef>
                <a:spcPts val="600"/>
              </a:spcBef>
              <a:buFont typeface="Wingdings" panose="05000000000000000000" pitchFamily="2" charset="2"/>
              <a:buChar char="n"/>
              <a:defRPr sz="1400"/>
            </a:lvl1pPr>
            <a:lvl2pPr marL="301625" indent="-101600" algn="l">
              <a:lnSpc>
                <a:spcPct val="100000"/>
              </a:lnSpc>
              <a:spcBef>
                <a:spcPts val="400"/>
              </a:spcBef>
              <a:buFont typeface="Arial" panose="020B0604020202020204" pitchFamily="34" charset="0"/>
              <a:buChar char="•"/>
              <a:defRPr sz="1200"/>
            </a:lvl2pPr>
            <a:lvl3pPr marL="492125" indent="-180975" algn="l">
              <a:lnSpc>
                <a:spcPct val="100000"/>
              </a:lnSpc>
              <a:spcBef>
                <a:spcPts val="200"/>
              </a:spcBef>
              <a:buFont typeface="Wingdings" panose="05000000000000000000" pitchFamily="2" charset="2"/>
              <a:buChar char="ü"/>
              <a:defRPr sz="1100"/>
            </a:lvl3pPr>
            <a:lvl4pPr marL="663575" indent="-165100" algn="l">
              <a:lnSpc>
                <a:spcPct val="100000"/>
              </a:lnSpc>
              <a:spcBef>
                <a:spcPts val="200"/>
              </a:spcBef>
              <a:buFont typeface="Meiryo UI" panose="020B0604030504040204" pitchFamily="50" charset="-128"/>
              <a:buChar char="※"/>
              <a:tabLst>
                <a:tab pos="488950" algn="l"/>
              </a:tabLst>
              <a:defRPr sz="1000"/>
            </a:lvl4pPr>
            <a:lvl5pPr algn="l">
              <a:defRPr sz="2000"/>
            </a:lvl5pPr>
          </a:lstStyle>
          <a:p>
            <a:pPr lvl="0"/>
            <a:r>
              <a:rPr kumimoji="1" lang="ja-JP" altLang="en-US" dirty="0"/>
              <a:t>リード文レベルあり（</a:t>
            </a:r>
            <a:r>
              <a:rPr kumimoji="1" lang="en-US" altLang="ja-JP" dirty="0"/>
              <a:t>Tab</a:t>
            </a:r>
            <a:r>
              <a:rPr kumimoji="1" lang="ja-JP" altLang="en-US" dirty="0"/>
              <a:t>キーで第</a:t>
            </a:r>
            <a:r>
              <a:rPr kumimoji="1" lang="en-US" altLang="ja-JP" dirty="0"/>
              <a:t>4</a:t>
            </a:r>
            <a:r>
              <a:rPr kumimoji="1" lang="ja-JP" altLang="en-US" dirty="0"/>
              <a:t>レベルまで選べます）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7" y="395838"/>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kumimoji="1" lang="ja-JP" altLang="en-US" sz="1508">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2" y="6300054"/>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6" y="1499034"/>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1" y="2991838"/>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394"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38"/>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1885"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696"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696"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40914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10"/>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grpSp>
      </p:grpSp>
    </p:spTree>
    <p:extLst>
      <p:ext uri="{BB962C8B-B14F-4D97-AF65-F5344CB8AC3E}">
        <p14:creationId xmlns:p14="http://schemas.microsoft.com/office/powerpoint/2010/main" val="8265075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ctr"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0" indent="0" algn="ctr" defTabSz="950175" rtl="0" eaLnBrk="1" latinLnBrk="0" hangingPunct="1">
        <a:lnSpc>
          <a:spcPct val="90000"/>
        </a:lnSpc>
        <a:spcBef>
          <a:spcPts val="1038"/>
        </a:spcBef>
        <a:buFontTx/>
        <a:buNone/>
        <a:defRPr kumimoji="1" sz="2909" kern="1200">
          <a:solidFill>
            <a:schemeClr val="tx1"/>
          </a:solidFill>
          <a:latin typeface="+mn-lt"/>
          <a:ea typeface="+mn-ea"/>
          <a:cs typeface="+mn-cs"/>
        </a:defRPr>
      </a:lvl1pPr>
      <a:lvl2pPr marL="0" indent="0" algn="l" defTabSz="950175" rtl="0" eaLnBrk="1" latinLnBrk="0" hangingPunct="1">
        <a:lnSpc>
          <a:spcPct val="90000"/>
        </a:lnSpc>
        <a:spcBef>
          <a:spcPts val="519"/>
        </a:spcBef>
        <a:buFontTx/>
        <a:buNone/>
        <a:defRPr kumimoji="1" sz="2495" kern="1200">
          <a:solidFill>
            <a:schemeClr val="tx1"/>
          </a:solidFill>
          <a:latin typeface="+mn-lt"/>
          <a:ea typeface="+mn-ea"/>
          <a:cs typeface="+mn-cs"/>
        </a:defRPr>
      </a:lvl2pPr>
      <a:lvl3pPr marL="0" indent="0" algn="l" defTabSz="950175" rtl="0" eaLnBrk="1" latinLnBrk="0" hangingPunct="1">
        <a:lnSpc>
          <a:spcPct val="90000"/>
        </a:lnSpc>
        <a:spcBef>
          <a:spcPts val="519"/>
        </a:spcBef>
        <a:buFontTx/>
        <a:buNone/>
        <a:defRPr kumimoji="1" sz="2079" kern="1200">
          <a:solidFill>
            <a:schemeClr val="tx1"/>
          </a:solidFill>
          <a:latin typeface="+mn-lt"/>
          <a:ea typeface="+mn-ea"/>
          <a:cs typeface="+mn-cs"/>
        </a:defRPr>
      </a:lvl3pPr>
      <a:lvl4pPr marL="0" indent="0" algn="l" defTabSz="950175" rtl="0" eaLnBrk="1" latinLnBrk="0" hangingPunct="1">
        <a:lnSpc>
          <a:spcPct val="90000"/>
        </a:lnSpc>
        <a:spcBef>
          <a:spcPts val="519"/>
        </a:spcBef>
        <a:buFontTx/>
        <a:buNone/>
        <a:defRPr kumimoji="1" sz="187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ja-JP"/>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10"/>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96"/>
              </a:p>
            </p:txBody>
          </p:sp>
        </p:grpSp>
      </p:grpSp>
    </p:spTree>
    <p:extLst>
      <p:ext uri="{BB962C8B-B14F-4D97-AF65-F5344CB8AC3E}">
        <p14:creationId xmlns:p14="http://schemas.microsoft.com/office/powerpoint/2010/main" val="556327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88" r:id="rId10"/>
  </p:sldLayoutIdLst>
  <p:txStyles>
    <p:titleStyle>
      <a:lvl1pPr algn="ctr"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0" indent="0" algn="ctr" defTabSz="950175" rtl="0" eaLnBrk="1" latinLnBrk="0" hangingPunct="1">
        <a:lnSpc>
          <a:spcPct val="90000"/>
        </a:lnSpc>
        <a:spcBef>
          <a:spcPts val="1038"/>
        </a:spcBef>
        <a:buFontTx/>
        <a:buNone/>
        <a:defRPr kumimoji="1" sz="2909" kern="1200">
          <a:solidFill>
            <a:schemeClr val="tx1"/>
          </a:solidFill>
          <a:latin typeface="+mn-lt"/>
          <a:ea typeface="+mn-ea"/>
          <a:cs typeface="+mn-cs"/>
        </a:defRPr>
      </a:lvl1pPr>
      <a:lvl2pPr marL="0" indent="0" algn="l" defTabSz="950175" rtl="0" eaLnBrk="1" latinLnBrk="0" hangingPunct="1">
        <a:lnSpc>
          <a:spcPct val="90000"/>
        </a:lnSpc>
        <a:spcBef>
          <a:spcPts val="519"/>
        </a:spcBef>
        <a:buFontTx/>
        <a:buNone/>
        <a:defRPr kumimoji="1" sz="2495" kern="1200">
          <a:solidFill>
            <a:schemeClr val="tx1"/>
          </a:solidFill>
          <a:latin typeface="+mn-lt"/>
          <a:ea typeface="+mn-ea"/>
          <a:cs typeface="+mn-cs"/>
        </a:defRPr>
      </a:lvl2pPr>
      <a:lvl3pPr marL="0" indent="0" algn="l" defTabSz="950175" rtl="0" eaLnBrk="1" latinLnBrk="0" hangingPunct="1">
        <a:lnSpc>
          <a:spcPct val="90000"/>
        </a:lnSpc>
        <a:spcBef>
          <a:spcPts val="519"/>
        </a:spcBef>
        <a:buFontTx/>
        <a:buNone/>
        <a:defRPr kumimoji="1" sz="2079" kern="1200">
          <a:solidFill>
            <a:schemeClr val="tx1"/>
          </a:solidFill>
          <a:latin typeface="+mn-lt"/>
          <a:ea typeface="+mn-ea"/>
          <a:cs typeface="+mn-cs"/>
        </a:defRPr>
      </a:lvl3pPr>
      <a:lvl4pPr marL="0" indent="0" algn="l" defTabSz="950175" rtl="0" eaLnBrk="1" latinLnBrk="0" hangingPunct="1">
        <a:lnSpc>
          <a:spcPct val="90000"/>
        </a:lnSpc>
        <a:spcBef>
          <a:spcPts val="519"/>
        </a:spcBef>
        <a:buFontTx/>
        <a:buNone/>
        <a:defRPr kumimoji="1" sz="187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ja-JP"/>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12"/>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grpSp>
      </p:grpSp>
    </p:spTree>
    <p:extLst>
      <p:ext uri="{BB962C8B-B14F-4D97-AF65-F5344CB8AC3E}">
        <p14:creationId xmlns:p14="http://schemas.microsoft.com/office/powerpoint/2010/main" val="6575022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ctr" defTabSz="895718" rtl="0" eaLnBrk="1" latinLnBrk="0" hangingPunct="1">
        <a:lnSpc>
          <a:spcPct val="90000"/>
        </a:lnSpc>
        <a:spcBef>
          <a:spcPct val="0"/>
        </a:spcBef>
        <a:buNone/>
        <a:defRPr kumimoji="1" sz="4310" kern="1200">
          <a:solidFill>
            <a:schemeClr val="tx1"/>
          </a:solidFill>
          <a:latin typeface="+mj-lt"/>
          <a:ea typeface="+mj-ea"/>
          <a:cs typeface="+mj-cs"/>
        </a:defRPr>
      </a:lvl1pPr>
    </p:titleStyle>
    <p:bodyStyle>
      <a:lvl1pPr marL="0" indent="0" algn="ctr" defTabSz="895718" rtl="0" eaLnBrk="1" latinLnBrk="0" hangingPunct="1">
        <a:lnSpc>
          <a:spcPct val="90000"/>
        </a:lnSpc>
        <a:spcBef>
          <a:spcPts val="979"/>
        </a:spcBef>
        <a:buFontTx/>
        <a:buNone/>
        <a:defRPr kumimoji="1" sz="2743" kern="1200">
          <a:solidFill>
            <a:schemeClr val="tx1"/>
          </a:solidFill>
          <a:latin typeface="+mn-lt"/>
          <a:ea typeface="+mn-ea"/>
          <a:cs typeface="+mn-cs"/>
        </a:defRPr>
      </a:lvl1pPr>
      <a:lvl2pPr marL="0" indent="0" algn="l" defTabSz="895718" rtl="0" eaLnBrk="1" latinLnBrk="0" hangingPunct="1">
        <a:lnSpc>
          <a:spcPct val="90000"/>
        </a:lnSpc>
        <a:spcBef>
          <a:spcPts val="489"/>
        </a:spcBef>
        <a:buFontTx/>
        <a:buNone/>
        <a:defRPr kumimoji="1" sz="2352" kern="1200">
          <a:solidFill>
            <a:schemeClr val="tx1"/>
          </a:solidFill>
          <a:latin typeface="+mn-lt"/>
          <a:ea typeface="+mn-ea"/>
          <a:cs typeface="+mn-cs"/>
        </a:defRPr>
      </a:lvl2pPr>
      <a:lvl3pPr marL="0" indent="0" algn="l" defTabSz="895718" rtl="0" eaLnBrk="1" latinLnBrk="0" hangingPunct="1">
        <a:lnSpc>
          <a:spcPct val="90000"/>
        </a:lnSpc>
        <a:spcBef>
          <a:spcPts val="489"/>
        </a:spcBef>
        <a:buFontTx/>
        <a:buNone/>
        <a:defRPr kumimoji="1" sz="1960" kern="1200">
          <a:solidFill>
            <a:schemeClr val="tx1"/>
          </a:solidFill>
          <a:latin typeface="+mn-lt"/>
          <a:ea typeface="+mn-ea"/>
          <a:cs typeface="+mn-cs"/>
        </a:defRPr>
      </a:lvl3pPr>
      <a:lvl4pPr marL="0" indent="0" algn="l" defTabSz="895718" rtl="0" eaLnBrk="1" latinLnBrk="0" hangingPunct="1">
        <a:lnSpc>
          <a:spcPct val="90000"/>
        </a:lnSpc>
        <a:spcBef>
          <a:spcPts val="489"/>
        </a:spcBef>
        <a:buFontTx/>
        <a:buNone/>
        <a:defRPr kumimoji="1" sz="1764" kern="1200">
          <a:solidFill>
            <a:schemeClr val="tx1"/>
          </a:solidFill>
          <a:latin typeface="+mn-lt"/>
          <a:ea typeface="+mn-ea"/>
          <a:cs typeface="+mn-cs"/>
        </a:defRPr>
      </a:lvl4pPr>
      <a:lvl5pPr marL="0" indent="0" algn="l" defTabSz="895718" rtl="0" eaLnBrk="1" latinLnBrk="0" hangingPunct="1">
        <a:lnSpc>
          <a:spcPct val="90000"/>
        </a:lnSpc>
        <a:spcBef>
          <a:spcPts val="489"/>
        </a:spcBef>
        <a:buFontTx/>
        <a:buNone/>
        <a:defRPr kumimoji="1" sz="1764" kern="1200">
          <a:solidFill>
            <a:schemeClr val="tx1"/>
          </a:solidFill>
          <a:latin typeface="+mn-lt"/>
          <a:ea typeface="+mn-ea"/>
          <a:cs typeface="+mn-cs"/>
        </a:defRPr>
      </a:lvl5pPr>
      <a:lvl6pPr marL="2463223" indent="-223929" algn="l" defTabSz="895718" rtl="0" eaLnBrk="1" latinLnBrk="0" hangingPunct="1">
        <a:lnSpc>
          <a:spcPct val="90000"/>
        </a:lnSpc>
        <a:spcBef>
          <a:spcPts val="489"/>
        </a:spcBef>
        <a:buFont typeface="Arial" panose="020B0604020202020204" pitchFamily="34" charset="0"/>
        <a:buChar char="•"/>
        <a:defRPr kumimoji="1" sz="1764" kern="1200">
          <a:solidFill>
            <a:schemeClr val="tx1"/>
          </a:solidFill>
          <a:latin typeface="+mn-lt"/>
          <a:ea typeface="+mn-ea"/>
          <a:cs typeface="+mn-cs"/>
        </a:defRPr>
      </a:lvl6pPr>
      <a:lvl7pPr marL="2911082" indent="-223929" algn="l" defTabSz="895718" rtl="0" eaLnBrk="1" latinLnBrk="0" hangingPunct="1">
        <a:lnSpc>
          <a:spcPct val="90000"/>
        </a:lnSpc>
        <a:spcBef>
          <a:spcPts val="489"/>
        </a:spcBef>
        <a:buFont typeface="Arial" panose="020B0604020202020204" pitchFamily="34" charset="0"/>
        <a:buChar char="•"/>
        <a:defRPr kumimoji="1" sz="1764" kern="1200">
          <a:solidFill>
            <a:schemeClr val="tx1"/>
          </a:solidFill>
          <a:latin typeface="+mn-lt"/>
          <a:ea typeface="+mn-ea"/>
          <a:cs typeface="+mn-cs"/>
        </a:defRPr>
      </a:lvl7pPr>
      <a:lvl8pPr marL="3358941" indent="-223929" algn="l" defTabSz="895718" rtl="0" eaLnBrk="1" latinLnBrk="0" hangingPunct="1">
        <a:lnSpc>
          <a:spcPct val="90000"/>
        </a:lnSpc>
        <a:spcBef>
          <a:spcPts val="489"/>
        </a:spcBef>
        <a:buFont typeface="Arial" panose="020B0604020202020204" pitchFamily="34" charset="0"/>
        <a:buChar char="•"/>
        <a:defRPr kumimoji="1" sz="1764" kern="1200">
          <a:solidFill>
            <a:schemeClr val="tx1"/>
          </a:solidFill>
          <a:latin typeface="+mn-lt"/>
          <a:ea typeface="+mn-ea"/>
          <a:cs typeface="+mn-cs"/>
        </a:defRPr>
      </a:lvl8pPr>
      <a:lvl9pPr marL="3806799" indent="-223929" algn="l" defTabSz="895718" rtl="0" eaLnBrk="1" latinLnBrk="0" hangingPunct="1">
        <a:lnSpc>
          <a:spcPct val="90000"/>
        </a:lnSpc>
        <a:spcBef>
          <a:spcPts val="489"/>
        </a:spcBef>
        <a:buFont typeface="Arial" panose="020B0604020202020204" pitchFamily="34" charset="0"/>
        <a:buChar char="•"/>
        <a:defRPr kumimoji="1" sz="1764" kern="1200">
          <a:solidFill>
            <a:schemeClr val="tx1"/>
          </a:solidFill>
          <a:latin typeface="+mn-lt"/>
          <a:ea typeface="+mn-ea"/>
          <a:cs typeface="+mn-cs"/>
        </a:defRPr>
      </a:lvl9pPr>
    </p:bodyStyle>
    <p:otherStyle>
      <a:defPPr>
        <a:defRPr lang="ja-JP"/>
      </a:defPPr>
      <a:lvl1pPr marL="0" algn="l" defTabSz="895718" rtl="0" eaLnBrk="1" latinLnBrk="0" hangingPunct="1">
        <a:defRPr kumimoji="1" sz="1764" kern="1200">
          <a:solidFill>
            <a:schemeClr val="tx1"/>
          </a:solidFill>
          <a:latin typeface="+mn-lt"/>
          <a:ea typeface="+mn-ea"/>
          <a:cs typeface="+mn-cs"/>
        </a:defRPr>
      </a:lvl1pPr>
      <a:lvl2pPr marL="447859" algn="l" defTabSz="895718" rtl="0" eaLnBrk="1" latinLnBrk="0" hangingPunct="1">
        <a:defRPr kumimoji="1" sz="1764" kern="1200">
          <a:solidFill>
            <a:schemeClr val="tx1"/>
          </a:solidFill>
          <a:latin typeface="+mn-lt"/>
          <a:ea typeface="+mn-ea"/>
          <a:cs typeface="+mn-cs"/>
        </a:defRPr>
      </a:lvl2pPr>
      <a:lvl3pPr marL="895718" algn="l" defTabSz="895718" rtl="0" eaLnBrk="1" latinLnBrk="0" hangingPunct="1">
        <a:defRPr kumimoji="1" sz="1764" kern="1200">
          <a:solidFill>
            <a:schemeClr val="tx1"/>
          </a:solidFill>
          <a:latin typeface="+mn-lt"/>
          <a:ea typeface="+mn-ea"/>
          <a:cs typeface="+mn-cs"/>
        </a:defRPr>
      </a:lvl3pPr>
      <a:lvl4pPr marL="1343577" algn="l" defTabSz="895718" rtl="0" eaLnBrk="1" latinLnBrk="0" hangingPunct="1">
        <a:defRPr kumimoji="1" sz="1764" kern="1200">
          <a:solidFill>
            <a:schemeClr val="tx1"/>
          </a:solidFill>
          <a:latin typeface="+mn-lt"/>
          <a:ea typeface="+mn-ea"/>
          <a:cs typeface="+mn-cs"/>
        </a:defRPr>
      </a:lvl4pPr>
      <a:lvl5pPr marL="1791435" algn="l" defTabSz="895718" rtl="0" eaLnBrk="1" latinLnBrk="0" hangingPunct="1">
        <a:defRPr kumimoji="1" sz="1764" kern="1200">
          <a:solidFill>
            <a:schemeClr val="tx1"/>
          </a:solidFill>
          <a:latin typeface="+mn-lt"/>
          <a:ea typeface="+mn-ea"/>
          <a:cs typeface="+mn-cs"/>
        </a:defRPr>
      </a:lvl5pPr>
      <a:lvl6pPr marL="2239295" algn="l" defTabSz="895718" rtl="0" eaLnBrk="1" latinLnBrk="0" hangingPunct="1">
        <a:defRPr kumimoji="1" sz="1764" kern="1200">
          <a:solidFill>
            <a:schemeClr val="tx1"/>
          </a:solidFill>
          <a:latin typeface="+mn-lt"/>
          <a:ea typeface="+mn-ea"/>
          <a:cs typeface="+mn-cs"/>
        </a:defRPr>
      </a:lvl6pPr>
      <a:lvl7pPr marL="2687153" algn="l" defTabSz="895718" rtl="0" eaLnBrk="1" latinLnBrk="0" hangingPunct="1">
        <a:defRPr kumimoji="1" sz="1764" kern="1200">
          <a:solidFill>
            <a:schemeClr val="tx1"/>
          </a:solidFill>
          <a:latin typeface="+mn-lt"/>
          <a:ea typeface="+mn-ea"/>
          <a:cs typeface="+mn-cs"/>
        </a:defRPr>
      </a:lvl7pPr>
      <a:lvl8pPr marL="3135011" algn="l" defTabSz="895718" rtl="0" eaLnBrk="1" latinLnBrk="0" hangingPunct="1">
        <a:defRPr kumimoji="1" sz="1764" kern="1200">
          <a:solidFill>
            <a:schemeClr val="tx1"/>
          </a:solidFill>
          <a:latin typeface="+mn-lt"/>
          <a:ea typeface="+mn-ea"/>
          <a:cs typeface="+mn-cs"/>
        </a:defRPr>
      </a:lvl8pPr>
      <a:lvl9pPr marL="3582869" algn="l" defTabSz="895718" rtl="0" eaLnBrk="1" latinLnBrk="0" hangingPunct="1">
        <a:defRPr kumimoji="1"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npainet.or.jp/joseikin/" TargetMode="External"/><Relationship Id="rId2" Type="http://schemas.openxmlformats.org/officeDocument/2006/relationships/hyperlink" Target="http://pcb-soukishori.env.go.jp/teinoudo/"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0.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B1711C-F8F2-B5F1-C302-385C63FEE688}"/>
              </a:ext>
            </a:extLst>
          </p:cNvPr>
          <p:cNvSpPr>
            <a:spLocks noGrp="1"/>
          </p:cNvSpPr>
          <p:nvPr>
            <p:ph type="title" idx="4294967295"/>
          </p:nvPr>
        </p:nvSpPr>
        <p:spPr>
          <a:xfrm>
            <a:off x="419100" y="2925769"/>
            <a:ext cx="9963149" cy="1141405"/>
          </a:xfrm>
          <a:prstGeom prst="roundRect">
            <a:avLst>
              <a:gd name="adj" fmla="val 23411"/>
            </a:avLst>
          </a:prstGeom>
          <a:solidFill>
            <a:schemeClr val="accent3">
              <a:lumMod val="40000"/>
              <a:lumOff val="60000"/>
            </a:schemeClr>
          </a:solidFill>
          <a:ln>
            <a:solidFill>
              <a:schemeClr val="tx1">
                <a:lumMod val="50000"/>
                <a:lumOff val="50000"/>
              </a:schemeClr>
            </a:solidFill>
          </a:ln>
        </p:spPr>
        <p:txBody>
          <a:bodyPr>
            <a:noAutofit/>
          </a:bodyPr>
          <a:lstStyle/>
          <a:p>
            <a:r>
              <a:rPr lang="en-US" altLang="ja-JP" sz="3600" dirty="0">
                <a:latin typeface="+mn-ea"/>
                <a:ea typeface="+mn-ea"/>
              </a:rPr>
              <a:t>PCB</a:t>
            </a:r>
            <a:r>
              <a:rPr lang="ja-JP" altLang="en-US" sz="3600" dirty="0">
                <a:latin typeface="+mn-ea"/>
                <a:ea typeface="+mn-ea"/>
              </a:rPr>
              <a:t>特措法に基づく届出書の記入要領の</a:t>
            </a:r>
            <a:br>
              <a:rPr lang="en-US" altLang="ja-JP" sz="3600" dirty="0">
                <a:latin typeface="+mn-ea"/>
                <a:ea typeface="+mn-ea"/>
              </a:rPr>
            </a:br>
            <a:r>
              <a:rPr lang="ja-JP" altLang="en-US" sz="3600" dirty="0">
                <a:latin typeface="+mn-ea"/>
                <a:ea typeface="+mn-ea"/>
              </a:rPr>
              <a:t>ご説明について</a:t>
            </a:r>
          </a:p>
        </p:txBody>
      </p:sp>
      <p:sp>
        <p:nvSpPr>
          <p:cNvPr id="5" name="コンテンツ プレースホルダー 4">
            <a:extLst>
              <a:ext uri="{FF2B5EF4-FFF2-40B4-BE49-F238E27FC236}">
                <a16:creationId xmlns:a16="http://schemas.microsoft.com/office/drawing/2014/main" id="{EAFFFEF8-CC8A-C0B9-122D-8C0326F2CB46}"/>
              </a:ext>
            </a:extLst>
          </p:cNvPr>
          <p:cNvSpPr>
            <a:spLocks noGrp="1"/>
          </p:cNvSpPr>
          <p:nvPr>
            <p:ph sz="quarter" idx="4294967295"/>
          </p:nvPr>
        </p:nvSpPr>
        <p:spPr>
          <a:xfrm>
            <a:off x="2999624" y="5128134"/>
            <a:ext cx="4461249" cy="316800"/>
          </a:xfrm>
          <a:prstGeom prst="rect">
            <a:avLst/>
          </a:prstGeom>
        </p:spPr>
        <p:txBody>
          <a:bodyPr/>
          <a:lstStyle/>
          <a:p>
            <a:r>
              <a:rPr lang="ja-JP" altLang="en-US" sz="2400" dirty="0">
                <a:latin typeface="+mn-ea"/>
                <a:ea typeface="+mn-ea"/>
              </a:rPr>
              <a:t>令和</a:t>
            </a:r>
            <a:r>
              <a:rPr lang="en-US" altLang="ja-JP" sz="2400" dirty="0">
                <a:latin typeface="+mn-ea"/>
                <a:ea typeface="+mn-ea"/>
              </a:rPr>
              <a:t>7</a:t>
            </a:r>
            <a:r>
              <a:rPr lang="ja-JP" altLang="en-US" sz="2400" dirty="0">
                <a:latin typeface="+mn-ea"/>
                <a:ea typeface="+mn-ea"/>
              </a:rPr>
              <a:t>年</a:t>
            </a:r>
            <a:r>
              <a:rPr lang="en-US" altLang="ja-JP" sz="2400" dirty="0">
                <a:latin typeface="+mn-ea"/>
                <a:ea typeface="+mn-ea"/>
              </a:rPr>
              <a:t>3</a:t>
            </a:r>
            <a:r>
              <a:rPr lang="ja-JP" altLang="en-US" sz="2400" dirty="0">
                <a:latin typeface="+mn-ea"/>
                <a:ea typeface="+mn-ea"/>
              </a:rPr>
              <a:t>月</a:t>
            </a:r>
            <a:r>
              <a:rPr lang="en-US" altLang="ja-JP" sz="2400" dirty="0">
                <a:latin typeface="+mn-ea"/>
                <a:ea typeface="+mn-ea"/>
              </a:rPr>
              <a:t>12</a:t>
            </a:r>
            <a:r>
              <a:rPr lang="ja-JP" altLang="en-US" sz="2400" dirty="0">
                <a:latin typeface="+mn-ea"/>
                <a:ea typeface="+mn-ea"/>
              </a:rPr>
              <a:t>日</a:t>
            </a:r>
          </a:p>
        </p:txBody>
      </p:sp>
      <p:sp>
        <p:nvSpPr>
          <p:cNvPr id="6" name="コンテンツ プレースホルダー 5">
            <a:extLst>
              <a:ext uri="{FF2B5EF4-FFF2-40B4-BE49-F238E27FC236}">
                <a16:creationId xmlns:a16="http://schemas.microsoft.com/office/drawing/2014/main" id="{5B88EFE2-9B02-8C93-D32A-7B2906A7115C}"/>
              </a:ext>
            </a:extLst>
          </p:cNvPr>
          <p:cNvSpPr>
            <a:spLocks noGrp="1"/>
          </p:cNvSpPr>
          <p:nvPr>
            <p:ph sz="quarter" idx="4294967295"/>
          </p:nvPr>
        </p:nvSpPr>
        <p:spPr>
          <a:xfrm>
            <a:off x="851939" y="5977021"/>
            <a:ext cx="8987933" cy="1048284"/>
          </a:xfrm>
          <a:prstGeom prst="rect">
            <a:avLst/>
          </a:prstGeom>
        </p:spPr>
        <p:txBody>
          <a:bodyPr/>
          <a:lstStyle/>
          <a:p>
            <a:r>
              <a:rPr lang="ja-JP" altLang="en-US" sz="2400" dirty="0">
                <a:latin typeface="+mn-ea"/>
                <a:ea typeface="+mn-ea"/>
              </a:rPr>
              <a:t>公益財団法人　産業廃棄物処理事業振興財団</a:t>
            </a:r>
          </a:p>
        </p:txBody>
      </p:sp>
      <p:sp>
        <p:nvSpPr>
          <p:cNvPr id="2" name="テキスト ボックス 1">
            <a:extLst>
              <a:ext uri="{FF2B5EF4-FFF2-40B4-BE49-F238E27FC236}">
                <a16:creationId xmlns:a16="http://schemas.microsoft.com/office/drawing/2014/main" id="{BA082FDA-43AB-BEA9-9492-07D2081F156D}"/>
              </a:ext>
            </a:extLst>
          </p:cNvPr>
          <p:cNvSpPr txBox="1"/>
          <p:nvPr/>
        </p:nvSpPr>
        <p:spPr>
          <a:xfrm>
            <a:off x="1468670" y="4281903"/>
            <a:ext cx="7813357" cy="369332"/>
          </a:xfrm>
          <a:prstGeom prst="rect">
            <a:avLst/>
          </a:prstGeom>
          <a:noFill/>
        </p:spPr>
        <p:txBody>
          <a:bodyPr wrap="none" rtlCol="0">
            <a:spAutoFit/>
          </a:bodyPr>
          <a:lstStyle/>
          <a:p>
            <a:pPr algn="l"/>
            <a:r>
              <a:rPr kumimoji="1" lang="en-US" altLang="ja-JP" dirty="0">
                <a:latin typeface="+mn-ea"/>
              </a:rPr>
              <a:t>※</a:t>
            </a:r>
            <a:r>
              <a:rPr kumimoji="1" lang="ja-JP" altLang="en-US" dirty="0">
                <a:latin typeface="+mn-ea"/>
              </a:rPr>
              <a:t>次回（令和７年６月まで）の届出においては本記入要領を参照してください。</a:t>
            </a:r>
          </a:p>
        </p:txBody>
      </p:sp>
    </p:spTree>
    <p:extLst>
      <p:ext uri="{BB962C8B-B14F-4D97-AF65-F5344CB8AC3E}">
        <p14:creationId xmlns:p14="http://schemas.microsoft.com/office/powerpoint/2010/main" val="65967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894D-F279-E831-A6D2-BE0ACACFFED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B95B6F6-1CD0-8308-E06E-AF679D550ED8}"/>
              </a:ext>
            </a:extLst>
          </p:cNvPr>
          <p:cNvSpPr>
            <a:spLocks noGrp="1"/>
          </p:cNvSpPr>
          <p:nvPr>
            <p:ph sz="quarter" idx="13"/>
          </p:nvPr>
        </p:nvSpPr>
        <p:spPr>
          <a:xfrm>
            <a:off x="161926" y="766521"/>
            <a:ext cx="10367964" cy="1512104"/>
          </a:xfrm>
          <a:ln>
            <a:solidFill>
              <a:schemeClr val="tx1">
                <a:lumMod val="95000"/>
                <a:lumOff val="5000"/>
              </a:schemeClr>
            </a:solidFill>
          </a:ln>
        </p:spPr>
        <p:txBody>
          <a:bodyPr/>
          <a:lstStyle/>
          <a:p>
            <a:pPr algn="just"/>
            <a:r>
              <a:rPr lang="ja-JP" altLang="ja-JP" sz="1800" kern="100" dirty="0">
                <a:effectLst/>
                <a:latin typeface="+mn-ea"/>
                <a:cs typeface="Times New Roman" panose="02020603050405020304" pitchFamily="18" charset="0"/>
              </a:rPr>
              <a:t>廃棄物の型式等は、電気機器の場合、「定格容量」、「製造者名」、「型式」、「製造年月」、「表示記号等」を記入いただくこととしてい</a:t>
            </a:r>
            <a:r>
              <a:rPr lang="ja-JP" altLang="en-US" sz="1800" kern="100" dirty="0">
                <a:effectLst/>
                <a:latin typeface="+mn-ea"/>
                <a:cs typeface="Times New Roman" panose="02020603050405020304" pitchFamily="18" charset="0"/>
              </a:rPr>
              <a:t>ます</a:t>
            </a:r>
            <a:r>
              <a:rPr lang="ja-JP" altLang="ja-JP" sz="1800" kern="100" dirty="0">
                <a:effectLst/>
                <a:latin typeface="+mn-ea"/>
                <a:cs typeface="Times New Roman" panose="02020603050405020304" pitchFamily="18" charset="0"/>
              </a:rPr>
              <a:t>が、</a:t>
            </a:r>
            <a:r>
              <a:rPr lang="en-US" altLang="ja-JP" sz="1800" kern="100" dirty="0">
                <a:effectLst/>
                <a:latin typeface="+mn-ea"/>
                <a:cs typeface="Times New Roman" panose="02020603050405020304" pitchFamily="18" charset="0"/>
              </a:rPr>
              <a:t>PCB</a:t>
            </a:r>
            <a:r>
              <a:rPr lang="ja-JP" altLang="ja-JP" sz="1800" kern="100" dirty="0">
                <a:effectLst/>
                <a:latin typeface="+mn-ea"/>
                <a:cs typeface="Times New Roman" panose="02020603050405020304" pitchFamily="18" charset="0"/>
              </a:rPr>
              <a:t>に汚染された油量を集計できるようにするため、銘板に表示されている油量を記入</a:t>
            </a:r>
            <a:r>
              <a:rPr lang="ja-JP" altLang="en-US" sz="1800" kern="100" dirty="0">
                <a:effectLst/>
                <a:latin typeface="+mn-ea"/>
                <a:cs typeface="Times New Roman" panose="02020603050405020304" pitchFamily="18" charset="0"/>
              </a:rPr>
              <a:t>してください。</a:t>
            </a:r>
            <a:endParaRPr lang="ja-JP" altLang="ja-JP" sz="1800" kern="100" dirty="0">
              <a:effectLst/>
              <a:latin typeface="+mn-ea"/>
              <a:cs typeface="Times New Roman" panose="02020603050405020304" pitchFamily="18" charset="0"/>
            </a:endParaRPr>
          </a:p>
          <a:p>
            <a:pPr algn="just"/>
            <a:r>
              <a:rPr lang="ja-JP" altLang="ja-JP" sz="1800" kern="100" dirty="0">
                <a:effectLst/>
                <a:latin typeface="+mn-ea"/>
                <a:cs typeface="Times New Roman" panose="02020603050405020304" pitchFamily="18" charset="0"/>
              </a:rPr>
              <a:t>なお電気機器でない場合は従前通り記入は不要</a:t>
            </a:r>
            <a:r>
              <a:rPr lang="ja-JP" altLang="en-US" sz="1800" kern="100" dirty="0">
                <a:effectLst/>
                <a:latin typeface="+mn-ea"/>
                <a:cs typeface="Times New Roman" panose="02020603050405020304" pitchFamily="18" charset="0"/>
              </a:rPr>
              <a:t>とします。</a:t>
            </a:r>
            <a:endParaRPr lang="ja-JP" altLang="en-US" sz="1800" dirty="0"/>
          </a:p>
        </p:txBody>
      </p:sp>
      <p:graphicFrame>
        <p:nvGraphicFramePr>
          <p:cNvPr id="10" name="表 9">
            <a:extLst>
              <a:ext uri="{FF2B5EF4-FFF2-40B4-BE49-F238E27FC236}">
                <a16:creationId xmlns:a16="http://schemas.microsoft.com/office/drawing/2014/main" id="{55BC5E62-1418-6C9F-A3F3-498D9F51EDEA}"/>
              </a:ext>
            </a:extLst>
          </p:cNvPr>
          <p:cNvGraphicFramePr>
            <a:graphicFrameLocks noGrp="1"/>
          </p:cNvGraphicFramePr>
          <p:nvPr>
            <p:extLst>
              <p:ext uri="{D42A27DB-BD31-4B8C-83A1-F6EECF244321}">
                <p14:modId xmlns:p14="http://schemas.microsoft.com/office/powerpoint/2010/main" val="2356062159"/>
              </p:ext>
            </p:extLst>
          </p:nvPr>
        </p:nvGraphicFramePr>
        <p:xfrm>
          <a:off x="698478" y="3039918"/>
          <a:ext cx="9156702"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814236">
                  <a:extLst>
                    <a:ext uri="{9D8B030D-6E8A-4147-A177-3AD203B41FA5}">
                      <a16:colId xmlns:a16="http://schemas.microsoft.com/office/drawing/2014/main" val="1778606335"/>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248411">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296713">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①変圧器（トランス）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FF0000"/>
                          </a:solidFill>
                          <a:effectLst/>
                          <a:latin typeface="ＭＳ 明朝" panose="02020609040205080304" pitchFamily="17" charset="-128"/>
                          <a:ea typeface="ＭＳ 明朝" panose="02020609040205080304" pitchFamily="17" charset="-128"/>
                        </a:rPr>
                        <a:t>200kVA</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50" b="0" i="0" u="none" strike="noStrike" dirty="0">
                          <a:solidFill>
                            <a:srgbClr val="FF0000"/>
                          </a:solidFill>
                          <a:effectLst/>
                          <a:latin typeface="ＭＳ 明朝" panose="02020609040205080304" pitchFamily="17" charset="-128"/>
                          <a:ea typeface="ＭＳ 明朝" panose="02020609040205080304" pitchFamily="17" charset="-128"/>
                        </a:rPr>
                        <a:t>三菱電機</a:t>
                      </a:r>
                      <a:r>
                        <a:rPr lang="en-US" altLang="ja-JP" sz="1050" b="0" i="0" u="none" strike="noStrike" dirty="0">
                          <a:solidFill>
                            <a:srgbClr val="FF0000"/>
                          </a:solidFill>
                          <a:effectLst/>
                          <a:latin typeface="ＭＳ 明朝" panose="02020609040205080304" pitchFamily="17" charset="-128"/>
                          <a:ea typeface="ＭＳ 明朝" panose="02020609040205080304" pitchFamily="17" charset="-128"/>
                        </a:rPr>
                        <a:t>(</a:t>
                      </a:r>
                      <a:r>
                        <a:rPr lang="ja-JP" altLang="en-US" sz="1050" b="0" i="0" u="none" strike="noStrike" dirty="0">
                          <a:solidFill>
                            <a:srgbClr val="FF0000"/>
                          </a:solidFill>
                          <a:effectLst/>
                          <a:latin typeface="ＭＳ 明朝" panose="02020609040205080304" pitchFamily="17" charset="-128"/>
                          <a:ea typeface="ＭＳ 明朝" panose="02020609040205080304" pitchFamily="17" charset="-128"/>
                        </a:rPr>
                        <a:t>株）</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50" b="0" i="0" u="none" strike="noStrike" dirty="0">
                          <a:solidFill>
                            <a:srgbClr val="FF0000"/>
                          </a:solidFill>
                          <a:effectLst/>
                          <a:latin typeface="ＭＳ 明朝" panose="02020609040205080304" pitchFamily="17" charset="-128"/>
                          <a:ea typeface="ＭＳ 明朝" panose="02020609040205080304" pitchFamily="17" charset="-128"/>
                        </a:rPr>
                        <a:t>RA-T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S58.8</a:t>
                      </a: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3</a:t>
                      </a: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相</a:t>
                      </a:r>
                      <a:endParaRPr lang="en-US" altLang="ja-JP" sz="1100" b="0" i="0" u="none" strike="noStrike" dirty="0">
                        <a:solidFill>
                          <a:srgbClr val="FF0000"/>
                        </a:solidFill>
                        <a:effectLst/>
                        <a:latin typeface="ＭＳ 明朝" panose="02020609040205080304" pitchFamily="17" charset="-128"/>
                        <a:ea typeface="ＭＳ 明朝" panose="02020609040205080304" pitchFamily="17" charset="-128"/>
                      </a:endParaRPr>
                    </a:p>
                    <a:p>
                      <a:pPr marL="0" marR="0" lvl="0" indent="0" algn="ctr" defTabSz="950175" rtl="0" eaLnBrk="1" fontAlgn="ctr" latinLnBrk="0" hangingPunct="1">
                        <a:lnSpc>
                          <a:spcPct val="100000"/>
                        </a:lnSpc>
                        <a:spcBef>
                          <a:spcPts val="0"/>
                        </a:spcBef>
                        <a:spcAft>
                          <a:spcPts val="0"/>
                        </a:spcAft>
                        <a:buClrTx/>
                        <a:buSzTx/>
                        <a:buFontTx/>
                        <a:buNone/>
                        <a:tabLst/>
                        <a:defRPr/>
                      </a:pPr>
                      <a:r>
                        <a:rPr lang="ja-JP" altLang="en-US" sz="1100" dirty="0">
                          <a:solidFill>
                            <a:srgbClr val="FF0000"/>
                          </a:solidFill>
                          <a:latin typeface="ＭＳ 明朝" panose="02020609040205080304" pitchFamily="17" charset="-128"/>
                          <a:ea typeface="ＭＳ 明朝" panose="02020609040205080304" pitchFamily="17" charset="-128"/>
                        </a:rPr>
                        <a:t>油量</a:t>
                      </a:r>
                      <a:endParaRPr lang="en-US" altLang="ja-JP" sz="1100" dirty="0">
                        <a:solidFill>
                          <a:srgbClr val="FF0000"/>
                        </a:solidFill>
                        <a:latin typeface="ＭＳ 明朝" panose="02020609040205080304" pitchFamily="17" charset="-128"/>
                        <a:ea typeface="ＭＳ 明朝" panose="02020609040205080304" pitchFamily="17" charset="-128"/>
                      </a:endParaRPr>
                    </a:p>
                    <a:p>
                      <a:pPr marL="0" marR="0" lvl="0" indent="0" algn="ctr" defTabSz="950175" rtl="0" eaLnBrk="1" fontAlgn="ctr" latinLnBrk="0" hangingPunct="1">
                        <a:lnSpc>
                          <a:spcPct val="100000"/>
                        </a:lnSpc>
                        <a:spcBef>
                          <a:spcPts val="0"/>
                        </a:spcBef>
                        <a:spcAft>
                          <a:spcPts val="0"/>
                        </a:spcAft>
                        <a:buClrTx/>
                        <a:buSzTx/>
                        <a:buFontTx/>
                        <a:buNone/>
                        <a:tabLst/>
                        <a:defRPr/>
                      </a:pPr>
                      <a:r>
                        <a:rPr lang="en-US" altLang="ja-JP" sz="1100" dirty="0">
                          <a:solidFill>
                            <a:srgbClr val="FF0000"/>
                          </a:solidFill>
                          <a:latin typeface="ＭＳ 明朝" panose="02020609040205080304" pitchFamily="17" charset="-128"/>
                          <a:ea typeface="ＭＳ 明朝" panose="02020609040205080304" pitchFamily="17" charset="-128"/>
                        </a:rPr>
                        <a:t>160ℓ</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12" name="フレーム 11">
            <a:extLst>
              <a:ext uri="{FF2B5EF4-FFF2-40B4-BE49-F238E27FC236}">
                <a16:creationId xmlns:a16="http://schemas.microsoft.com/office/drawing/2014/main" id="{FD0DDE83-F96D-9339-631D-81B6C5326213}"/>
              </a:ext>
            </a:extLst>
          </p:cNvPr>
          <p:cNvSpPr/>
          <p:nvPr/>
        </p:nvSpPr>
        <p:spPr>
          <a:xfrm>
            <a:off x="1139152" y="3039918"/>
            <a:ext cx="3642167" cy="1421968"/>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6F5042D-7169-FB31-51BF-821B82A4313E}"/>
              </a:ext>
            </a:extLst>
          </p:cNvPr>
          <p:cNvSpPr txBox="1"/>
          <p:nvPr/>
        </p:nvSpPr>
        <p:spPr>
          <a:xfrm>
            <a:off x="697543" y="2530965"/>
            <a:ext cx="1210588" cy="400110"/>
          </a:xfrm>
          <a:prstGeom prst="rect">
            <a:avLst/>
          </a:prstGeom>
          <a:noFill/>
        </p:spPr>
        <p:txBody>
          <a:bodyPr wrap="none" rtlCol="0">
            <a:spAutoFit/>
          </a:bodyPr>
          <a:lstStyle/>
          <a:p>
            <a:pPr algn="l"/>
            <a:r>
              <a:rPr kumimoji="1" lang="ja-JP" altLang="en-US" sz="2000" b="1" dirty="0">
                <a:latin typeface="+mn-ea"/>
              </a:rPr>
              <a:t>記入例①</a:t>
            </a:r>
          </a:p>
        </p:txBody>
      </p:sp>
      <p:sp>
        <p:nvSpPr>
          <p:cNvPr id="8" name="タイトル 1">
            <a:extLst>
              <a:ext uri="{FF2B5EF4-FFF2-40B4-BE49-F238E27FC236}">
                <a16:creationId xmlns:a16="http://schemas.microsoft.com/office/drawing/2014/main" id="{E229EA5D-9870-15BE-267E-71A6586FAA7A}"/>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２</a:t>
            </a:r>
            <a:r>
              <a:rPr kumimoji="1" lang="en-US" altLang="ja-JP" sz="2800" dirty="0"/>
              <a:t>.</a:t>
            </a:r>
            <a:r>
              <a:rPr kumimoji="1" lang="ja-JP" altLang="en-US" sz="2800" dirty="0"/>
              <a:t>廃棄物の型式等</a:t>
            </a:r>
          </a:p>
        </p:txBody>
      </p:sp>
      <p:graphicFrame>
        <p:nvGraphicFramePr>
          <p:cNvPr id="2" name="表 1">
            <a:extLst>
              <a:ext uri="{FF2B5EF4-FFF2-40B4-BE49-F238E27FC236}">
                <a16:creationId xmlns:a16="http://schemas.microsoft.com/office/drawing/2014/main" id="{9DEB7EF0-CA30-6969-2B78-51D133D0EF1F}"/>
              </a:ext>
            </a:extLst>
          </p:cNvPr>
          <p:cNvGraphicFramePr>
            <a:graphicFrameLocks noGrp="1"/>
          </p:cNvGraphicFramePr>
          <p:nvPr>
            <p:extLst>
              <p:ext uri="{D42A27DB-BD31-4B8C-83A1-F6EECF244321}">
                <p14:modId xmlns:p14="http://schemas.microsoft.com/office/powerpoint/2010/main" val="694722259"/>
              </p:ext>
            </p:extLst>
          </p:nvPr>
        </p:nvGraphicFramePr>
        <p:xfrm>
          <a:off x="698478" y="5592618"/>
          <a:ext cx="9156702"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814236">
                  <a:extLst>
                    <a:ext uri="{9D8B030D-6E8A-4147-A177-3AD203B41FA5}">
                      <a16:colId xmlns:a16="http://schemas.microsoft.com/office/drawing/2014/main" val="1778606335"/>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248411">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296713">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㉕塗膜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105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4" name="フレーム 3">
            <a:extLst>
              <a:ext uri="{FF2B5EF4-FFF2-40B4-BE49-F238E27FC236}">
                <a16:creationId xmlns:a16="http://schemas.microsoft.com/office/drawing/2014/main" id="{6A500E9D-B776-57BC-B5B5-D0CF13D05BF8}"/>
              </a:ext>
            </a:extLst>
          </p:cNvPr>
          <p:cNvSpPr/>
          <p:nvPr/>
        </p:nvSpPr>
        <p:spPr>
          <a:xfrm>
            <a:off x="1139152" y="5592618"/>
            <a:ext cx="3642167" cy="1421968"/>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8F49152-9DD0-B9F4-E061-EADA2C98D796}"/>
              </a:ext>
            </a:extLst>
          </p:cNvPr>
          <p:cNvSpPr txBox="1"/>
          <p:nvPr/>
        </p:nvSpPr>
        <p:spPr>
          <a:xfrm>
            <a:off x="697543" y="5064615"/>
            <a:ext cx="1210588" cy="400110"/>
          </a:xfrm>
          <a:prstGeom prst="rect">
            <a:avLst/>
          </a:prstGeom>
          <a:noFill/>
        </p:spPr>
        <p:txBody>
          <a:bodyPr wrap="none" rtlCol="0">
            <a:spAutoFit/>
          </a:bodyPr>
          <a:lstStyle/>
          <a:p>
            <a:pPr algn="l"/>
            <a:r>
              <a:rPr kumimoji="1" lang="ja-JP" altLang="en-US" sz="2000" b="1" dirty="0">
                <a:latin typeface="+mn-ea"/>
              </a:rPr>
              <a:t>記入例②</a:t>
            </a:r>
          </a:p>
        </p:txBody>
      </p:sp>
    </p:spTree>
    <p:extLst>
      <p:ext uri="{BB962C8B-B14F-4D97-AF65-F5344CB8AC3E}">
        <p14:creationId xmlns:p14="http://schemas.microsoft.com/office/powerpoint/2010/main" val="312535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D678-3368-0FF0-4299-30CFCCD6A77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F185DE-78CA-92B7-DD7F-BA575975C453}"/>
              </a:ext>
            </a:extLst>
          </p:cNvPr>
          <p:cNvSpPr>
            <a:spLocks noGrp="1"/>
          </p:cNvSpPr>
          <p:nvPr>
            <p:ph sz="quarter" idx="13"/>
          </p:nvPr>
        </p:nvSpPr>
        <p:spPr>
          <a:xfrm>
            <a:off x="161924" y="818955"/>
            <a:ext cx="10367964" cy="1512104"/>
          </a:xfrm>
          <a:ln>
            <a:solidFill>
              <a:schemeClr val="tx1">
                <a:lumMod val="95000"/>
                <a:lumOff val="5000"/>
              </a:schemeClr>
            </a:solidFill>
          </a:ln>
        </p:spPr>
        <p:txBody>
          <a:bodyPr/>
          <a:lstStyle/>
          <a:p>
            <a:pPr algn="just"/>
            <a:r>
              <a:rPr lang="ja-JP" altLang="en-US" sz="1800" kern="100" dirty="0">
                <a:effectLst/>
                <a:latin typeface="+mn-ea"/>
                <a:cs typeface="Times New Roman" panose="02020603050405020304" pitchFamily="18" charset="0"/>
              </a:rPr>
              <a:t>処理対象</a:t>
            </a:r>
            <a:r>
              <a:rPr lang="ja-JP" altLang="en-US" sz="1800" kern="100" dirty="0">
                <a:latin typeface="+mn-ea"/>
                <a:cs typeface="Times New Roman" panose="02020603050405020304" pitchFamily="18" charset="0"/>
              </a:rPr>
              <a:t>とする</a:t>
            </a:r>
            <a:r>
              <a:rPr lang="ja-JP" altLang="en-US" sz="1800" kern="100" dirty="0">
                <a:effectLst/>
                <a:latin typeface="+mn-ea"/>
                <a:cs typeface="Times New Roman" panose="02020603050405020304" pitchFamily="18" charset="0"/>
              </a:rPr>
              <a:t>廃電気機器の無害化処理では、総</a:t>
            </a:r>
            <a:r>
              <a:rPr lang="ja-JP" altLang="ja-JP" sz="1800" kern="100" dirty="0">
                <a:effectLst/>
                <a:latin typeface="+mn-ea"/>
                <a:cs typeface="Times New Roman" panose="02020603050405020304" pitchFamily="18" charset="0"/>
              </a:rPr>
              <a:t>重量（容器の重量を含む）</a:t>
            </a:r>
            <a:r>
              <a:rPr lang="ja-JP" altLang="en-US" sz="1800" kern="100" dirty="0">
                <a:effectLst/>
                <a:latin typeface="+mn-ea"/>
                <a:cs typeface="Times New Roman" panose="02020603050405020304" pitchFamily="18" charset="0"/>
              </a:rPr>
              <a:t>に加え、</a:t>
            </a:r>
            <a:r>
              <a:rPr lang="ja-JP" altLang="ja-JP" sz="1800" kern="100" dirty="0">
                <a:effectLst/>
                <a:latin typeface="+mn-ea"/>
                <a:cs typeface="Times New Roman" panose="02020603050405020304" pitchFamily="18" charset="0"/>
              </a:rPr>
              <a:t>台数（個数）</a:t>
            </a:r>
            <a:r>
              <a:rPr lang="ja-JP" altLang="en-US" sz="1800" kern="100" dirty="0">
                <a:effectLst/>
                <a:latin typeface="+mn-ea"/>
                <a:cs typeface="Times New Roman" panose="02020603050405020304" pitchFamily="18" charset="0"/>
              </a:rPr>
              <a:t>や容器の数（缶数等）</a:t>
            </a:r>
            <a:r>
              <a:rPr lang="ja-JP" altLang="ja-JP" sz="1800" kern="100" dirty="0">
                <a:effectLst/>
                <a:latin typeface="+mn-ea"/>
                <a:cs typeface="Times New Roman" panose="02020603050405020304" pitchFamily="18" charset="0"/>
              </a:rPr>
              <a:t>の情報が必要</a:t>
            </a:r>
            <a:r>
              <a:rPr lang="ja-JP" altLang="en-US" sz="1800" kern="100" dirty="0">
                <a:effectLst/>
                <a:latin typeface="+mn-ea"/>
                <a:cs typeface="Times New Roman" panose="02020603050405020304" pitchFamily="18" charset="0"/>
              </a:rPr>
              <a:t>となります。</a:t>
            </a:r>
            <a:endParaRPr lang="ja-JP" altLang="ja-JP" sz="1800" kern="100" dirty="0">
              <a:effectLst/>
              <a:latin typeface="+mn-ea"/>
              <a:cs typeface="Times New Roman" panose="02020603050405020304" pitchFamily="18" charset="0"/>
            </a:endParaRPr>
          </a:p>
          <a:p>
            <a:pPr algn="just"/>
            <a:r>
              <a:rPr lang="ja-JP" altLang="ja-JP" sz="1800" kern="100" dirty="0">
                <a:effectLst/>
                <a:latin typeface="+mn-ea"/>
                <a:cs typeface="Times New Roman" panose="02020603050405020304" pitchFamily="18" charset="0"/>
              </a:rPr>
              <a:t>そのため、台数（個数）</a:t>
            </a:r>
            <a:r>
              <a:rPr lang="ja-JP" altLang="en-US" sz="1800" kern="100" dirty="0">
                <a:effectLst/>
                <a:latin typeface="+mn-ea"/>
                <a:cs typeface="Times New Roman" panose="02020603050405020304" pitchFamily="18" charset="0"/>
              </a:rPr>
              <a:t>又は容器の数（缶数等）と総</a:t>
            </a:r>
            <a:r>
              <a:rPr lang="ja-JP" altLang="ja-JP" sz="1800" kern="100" dirty="0">
                <a:effectLst/>
                <a:latin typeface="+mn-ea"/>
                <a:cs typeface="Times New Roman" panose="02020603050405020304" pitchFamily="18" charset="0"/>
              </a:rPr>
              <a:t>重量（容器の重量を含む）の情報のいずれも記入</a:t>
            </a:r>
            <a:r>
              <a:rPr lang="ja-JP" altLang="en-US" sz="1800" kern="100" dirty="0">
                <a:effectLst/>
                <a:latin typeface="+mn-ea"/>
                <a:cs typeface="Times New Roman" panose="02020603050405020304" pitchFamily="18" charset="0"/>
              </a:rPr>
              <a:t>してください。</a:t>
            </a:r>
            <a:endParaRPr lang="en-US" altLang="ja-JP" sz="1800" kern="100" dirty="0">
              <a:effectLst/>
              <a:latin typeface="+mn-ea"/>
              <a:cs typeface="Times New Roman" panose="02020603050405020304" pitchFamily="18" charset="0"/>
            </a:endParaRPr>
          </a:p>
        </p:txBody>
      </p:sp>
      <p:graphicFrame>
        <p:nvGraphicFramePr>
          <p:cNvPr id="9" name="表 8">
            <a:extLst>
              <a:ext uri="{FF2B5EF4-FFF2-40B4-BE49-F238E27FC236}">
                <a16:creationId xmlns:a16="http://schemas.microsoft.com/office/drawing/2014/main" id="{7ADDDDF2-3088-CA1D-3493-A0E9F6B55A89}"/>
              </a:ext>
            </a:extLst>
          </p:cNvPr>
          <p:cNvGraphicFramePr>
            <a:graphicFrameLocks noGrp="1"/>
          </p:cNvGraphicFramePr>
          <p:nvPr>
            <p:extLst>
              <p:ext uri="{D42A27DB-BD31-4B8C-83A1-F6EECF244321}">
                <p14:modId xmlns:p14="http://schemas.microsoft.com/office/powerpoint/2010/main" val="1442582658"/>
              </p:ext>
            </p:extLst>
          </p:nvPr>
        </p:nvGraphicFramePr>
        <p:xfrm>
          <a:off x="688018" y="5781239"/>
          <a:ext cx="9414218" cy="1717232"/>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410845">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391795">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88032">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63720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79200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⑧コンデンサー</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(3kg</a:t>
                      </a: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未満</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a:t>
                      </a:r>
                      <a:endParaRPr lang="ja-JP" altLang="en-US" sz="11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0" i="0" u="none" strike="noStrike" dirty="0">
                          <a:solidFill>
                            <a:srgbClr val="FF0000"/>
                          </a:solidFill>
                          <a:effectLst/>
                          <a:latin typeface="ＭＳ 明朝" panose="02020609040205080304" pitchFamily="17" charset="-128"/>
                          <a:ea typeface="ＭＳ 明朝" panose="02020609040205080304" pitchFamily="17" charset="-128"/>
                        </a:rPr>
                        <a:t>30</a:t>
                      </a: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台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0" i="0" u="none" strike="noStrike" dirty="0">
                          <a:solidFill>
                            <a:srgbClr val="FF0000"/>
                          </a:solidFill>
                          <a:effectLst/>
                          <a:latin typeface="ＭＳ 明朝" panose="02020609040205080304" pitchFamily="17" charset="-128"/>
                          <a:ea typeface="ＭＳ 明朝" panose="02020609040205080304" pitchFamily="17" charset="-128"/>
                        </a:rPr>
                        <a:t>85</a:t>
                      </a: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11" name="テキスト ボックス 10">
            <a:extLst>
              <a:ext uri="{FF2B5EF4-FFF2-40B4-BE49-F238E27FC236}">
                <a16:creationId xmlns:a16="http://schemas.microsoft.com/office/drawing/2014/main" id="{07804FBF-97CB-54CE-3995-7B8EB25999AC}"/>
              </a:ext>
            </a:extLst>
          </p:cNvPr>
          <p:cNvSpPr txBox="1"/>
          <p:nvPr/>
        </p:nvSpPr>
        <p:spPr>
          <a:xfrm>
            <a:off x="688018" y="2987749"/>
            <a:ext cx="1210588" cy="400110"/>
          </a:xfrm>
          <a:prstGeom prst="rect">
            <a:avLst/>
          </a:prstGeom>
          <a:noFill/>
        </p:spPr>
        <p:txBody>
          <a:bodyPr wrap="none" rtlCol="0">
            <a:spAutoFit/>
          </a:bodyPr>
          <a:lstStyle/>
          <a:p>
            <a:pPr algn="l"/>
            <a:r>
              <a:rPr kumimoji="1" lang="ja-JP" altLang="en-US" sz="2000" b="1" dirty="0">
                <a:latin typeface="+mn-ea"/>
              </a:rPr>
              <a:t>記入例①</a:t>
            </a:r>
          </a:p>
        </p:txBody>
      </p:sp>
      <p:sp>
        <p:nvSpPr>
          <p:cNvPr id="13" name="フレーム 12">
            <a:extLst>
              <a:ext uri="{FF2B5EF4-FFF2-40B4-BE49-F238E27FC236}">
                <a16:creationId xmlns:a16="http://schemas.microsoft.com/office/drawing/2014/main" id="{6B211635-92A0-3836-0C02-B34F8747E7E8}"/>
              </a:ext>
            </a:extLst>
          </p:cNvPr>
          <p:cNvSpPr/>
          <p:nvPr/>
        </p:nvSpPr>
        <p:spPr>
          <a:xfrm>
            <a:off x="5367005" y="5763484"/>
            <a:ext cx="1010827" cy="1734987"/>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6C927EEB-2F6C-9799-E298-BA99D1F8EC4F}"/>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３</a:t>
            </a:r>
            <a:r>
              <a:rPr kumimoji="1" lang="en-US" altLang="ja-JP" sz="2800" dirty="0"/>
              <a:t>.</a:t>
            </a:r>
            <a:r>
              <a:rPr kumimoji="1" lang="ja-JP" altLang="en-US" sz="2800" dirty="0"/>
              <a:t>量</a:t>
            </a:r>
          </a:p>
        </p:txBody>
      </p:sp>
      <p:graphicFrame>
        <p:nvGraphicFramePr>
          <p:cNvPr id="2" name="表 1">
            <a:extLst>
              <a:ext uri="{FF2B5EF4-FFF2-40B4-BE49-F238E27FC236}">
                <a16:creationId xmlns:a16="http://schemas.microsoft.com/office/drawing/2014/main" id="{AA64614B-C6A5-45B0-8CE3-AD7A542D7E10}"/>
              </a:ext>
            </a:extLst>
          </p:cNvPr>
          <p:cNvGraphicFramePr>
            <a:graphicFrameLocks noGrp="1"/>
          </p:cNvGraphicFramePr>
          <p:nvPr>
            <p:extLst>
              <p:ext uri="{D42A27DB-BD31-4B8C-83A1-F6EECF244321}">
                <p14:modId xmlns:p14="http://schemas.microsoft.com/office/powerpoint/2010/main" val="3865503247"/>
              </p:ext>
            </p:extLst>
          </p:nvPr>
        </p:nvGraphicFramePr>
        <p:xfrm>
          <a:off x="659896" y="3405265"/>
          <a:ext cx="9414218" cy="1717232"/>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410845">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391795">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88032">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63720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792000">
                <a:tc>
                  <a:txBody>
                    <a:bodyPr/>
                    <a:lstStyle/>
                    <a:p>
                      <a:pPr algn="ctr" fontAlgn="ctr"/>
                      <a:r>
                        <a:rPr lang="ja-JP" altLang="en-US" sz="900" b="0" i="0" u="none" strike="noStrike">
                          <a:solidFill>
                            <a:srgbClr val="0070C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①変圧器</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a:t>
                      </a: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トランス</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a:t>
                      </a:r>
                      <a:endParaRPr lang="ja-JP" altLang="en-US" sz="11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１台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0" i="0" u="none" strike="noStrike" dirty="0">
                          <a:solidFill>
                            <a:srgbClr val="FF0000"/>
                          </a:solidFill>
                          <a:effectLst/>
                          <a:latin typeface="ＭＳ 明朝" panose="02020609040205080304" pitchFamily="17" charset="-128"/>
                          <a:ea typeface="ＭＳ 明朝" panose="02020609040205080304" pitchFamily="17" charset="-128"/>
                        </a:rPr>
                        <a:t>800kg</a:t>
                      </a: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4" name="テキスト ボックス 3">
            <a:extLst>
              <a:ext uri="{FF2B5EF4-FFF2-40B4-BE49-F238E27FC236}">
                <a16:creationId xmlns:a16="http://schemas.microsoft.com/office/drawing/2014/main" id="{677F23BA-CDAD-086D-A17B-04C0C0B6C4AB}"/>
              </a:ext>
            </a:extLst>
          </p:cNvPr>
          <p:cNvSpPr txBox="1"/>
          <p:nvPr/>
        </p:nvSpPr>
        <p:spPr>
          <a:xfrm>
            <a:off x="688018" y="5381129"/>
            <a:ext cx="1210588" cy="400110"/>
          </a:xfrm>
          <a:prstGeom prst="rect">
            <a:avLst/>
          </a:prstGeom>
          <a:noFill/>
        </p:spPr>
        <p:txBody>
          <a:bodyPr wrap="none" rtlCol="0">
            <a:spAutoFit/>
          </a:bodyPr>
          <a:lstStyle/>
          <a:p>
            <a:pPr algn="l"/>
            <a:r>
              <a:rPr kumimoji="1" lang="ja-JP" altLang="en-US" sz="2000" b="1" dirty="0">
                <a:latin typeface="+mn-ea"/>
              </a:rPr>
              <a:t>記入例②</a:t>
            </a:r>
          </a:p>
        </p:txBody>
      </p:sp>
      <p:sp>
        <p:nvSpPr>
          <p:cNvPr id="5" name="フレーム 4">
            <a:extLst>
              <a:ext uri="{FF2B5EF4-FFF2-40B4-BE49-F238E27FC236}">
                <a16:creationId xmlns:a16="http://schemas.microsoft.com/office/drawing/2014/main" id="{EAA6778D-9E2A-7620-F488-41B949CAB160}"/>
              </a:ext>
            </a:extLst>
          </p:cNvPr>
          <p:cNvSpPr/>
          <p:nvPr/>
        </p:nvSpPr>
        <p:spPr>
          <a:xfrm>
            <a:off x="5338883" y="3387510"/>
            <a:ext cx="1010827" cy="1734987"/>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294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68E99-E35B-AA71-707E-F7C2CDBAB62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182C84-11F5-13E8-8257-5AF3852A2EBB}"/>
              </a:ext>
            </a:extLst>
          </p:cNvPr>
          <p:cNvSpPr>
            <a:spLocks noGrp="1"/>
          </p:cNvSpPr>
          <p:nvPr>
            <p:ph sz="quarter" idx="13"/>
          </p:nvPr>
        </p:nvSpPr>
        <p:spPr>
          <a:xfrm>
            <a:off x="161926" y="810659"/>
            <a:ext cx="10367964" cy="1958380"/>
          </a:xfrm>
          <a:ln>
            <a:solidFill>
              <a:schemeClr val="tx1">
                <a:lumMod val="95000"/>
                <a:lumOff val="5000"/>
              </a:schemeClr>
            </a:solidFill>
          </a:ln>
        </p:spPr>
        <p:txBody>
          <a:bodyPr/>
          <a:lstStyle/>
          <a:p>
            <a:pPr algn="just"/>
            <a:r>
              <a:rPr lang="ja-JP" altLang="ja-JP" sz="1600" kern="100" dirty="0">
                <a:effectLst/>
                <a:latin typeface="+mn-ea"/>
                <a:cs typeface="Times New Roman" panose="02020603050405020304" pitchFamily="18" charset="0"/>
              </a:rPr>
              <a:t>現行は「高濃度」「低濃度」「不明」から選択</a:t>
            </a:r>
            <a:r>
              <a:rPr lang="ja-JP" altLang="en-US" sz="1600" kern="100" dirty="0">
                <a:effectLst/>
                <a:latin typeface="+mn-ea"/>
                <a:cs typeface="Times New Roman" panose="02020603050405020304" pitchFamily="18" charset="0"/>
              </a:rPr>
              <a:t>す</a:t>
            </a:r>
            <a:r>
              <a:rPr lang="ja-JP" altLang="ja-JP" sz="1600" kern="100" dirty="0">
                <a:effectLst/>
                <a:latin typeface="+mn-ea"/>
                <a:cs typeface="Times New Roman" panose="02020603050405020304" pitchFamily="18" charset="0"/>
              </a:rPr>
              <a:t>ることとしてい</a:t>
            </a:r>
            <a:r>
              <a:rPr lang="ja-JP" altLang="en-US" sz="1600" kern="100" dirty="0">
                <a:effectLst/>
                <a:latin typeface="+mn-ea"/>
                <a:cs typeface="Times New Roman" panose="02020603050405020304" pitchFamily="18" charset="0"/>
              </a:rPr>
              <a:t>ます</a:t>
            </a:r>
            <a:r>
              <a:rPr lang="ja-JP" altLang="ja-JP" sz="1600" kern="100" dirty="0">
                <a:effectLst/>
                <a:latin typeface="+mn-ea"/>
                <a:cs typeface="Times New Roman" panose="02020603050405020304" pitchFamily="18" charset="0"/>
              </a:rPr>
              <a:t>が、「不明」で数年間保管が継続されている事例が多数存在</a:t>
            </a:r>
            <a:r>
              <a:rPr lang="ja-JP" altLang="en-US" sz="1600" kern="100" dirty="0">
                <a:latin typeface="+mn-ea"/>
                <a:cs typeface="Times New Roman" panose="02020603050405020304" pitchFamily="18" charset="0"/>
              </a:rPr>
              <a:t>します。</a:t>
            </a:r>
            <a:r>
              <a:rPr lang="ja-JP" altLang="ja-JP" sz="1600" kern="100" dirty="0">
                <a:effectLst/>
                <a:latin typeface="+mn-ea"/>
                <a:cs typeface="Times New Roman" panose="02020603050405020304" pitchFamily="18" charset="0"/>
              </a:rPr>
              <a:t>これら</a:t>
            </a:r>
            <a:r>
              <a:rPr lang="ja-JP" altLang="en-US" sz="1600" kern="100" dirty="0">
                <a:effectLst/>
                <a:latin typeface="+mn-ea"/>
                <a:cs typeface="Times New Roman" panose="02020603050405020304" pitchFamily="18" charset="0"/>
              </a:rPr>
              <a:t>の</a:t>
            </a:r>
            <a:r>
              <a:rPr lang="ja-JP" altLang="ja-JP" sz="1600" kern="100" dirty="0">
                <a:effectLst/>
                <a:latin typeface="+mn-ea"/>
                <a:cs typeface="Times New Roman" panose="02020603050405020304" pitchFamily="18" charset="0"/>
              </a:rPr>
              <a:t>処理</a:t>
            </a:r>
            <a:r>
              <a:rPr lang="ja-JP" altLang="en-US" sz="1600" kern="100" dirty="0">
                <a:effectLst/>
                <a:latin typeface="+mn-ea"/>
                <a:cs typeface="Times New Roman" panose="02020603050405020304" pitchFamily="18" charset="0"/>
              </a:rPr>
              <a:t>を進める</a:t>
            </a:r>
            <a:r>
              <a:rPr lang="ja-JP" altLang="ja-JP" sz="1600" kern="100" dirty="0">
                <a:effectLst/>
                <a:latin typeface="+mn-ea"/>
                <a:cs typeface="Times New Roman" panose="02020603050405020304" pitchFamily="18" charset="0"/>
              </a:rPr>
              <a:t>ため、</a:t>
            </a:r>
            <a:r>
              <a:rPr lang="ja-JP" altLang="en-US" sz="1600" kern="100" dirty="0">
                <a:latin typeface="+mn-ea"/>
                <a:cs typeface="Times New Roman" panose="02020603050405020304" pitchFamily="18" charset="0"/>
              </a:rPr>
              <a:t>高濃度を否定できるものについては</a:t>
            </a:r>
            <a:r>
              <a:rPr lang="ja-JP" altLang="en-US" sz="1600" kern="100" dirty="0">
                <a:effectLst/>
                <a:latin typeface="+mn-ea"/>
                <a:cs typeface="Times New Roman" panose="02020603050405020304" pitchFamily="18" charset="0"/>
              </a:rPr>
              <a:t>「低濃度」を選択してください。</a:t>
            </a:r>
            <a:endParaRPr lang="en-US" altLang="ja-JP" sz="1600" strike="dblStrike" kern="100" dirty="0">
              <a:effectLst/>
              <a:latin typeface="+mn-ea"/>
              <a:cs typeface="Times New Roman" panose="02020603050405020304" pitchFamily="18" charset="0"/>
            </a:endParaRPr>
          </a:p>
          <a:p>
            <a:pPr algn="just"/>
            <a:r>
              <a:rPr lang="ja-JP" altLang="en-US" sz="1600" kern="100" dirty="0">
                <a:effectLst/>
                <a:latin typeface="+mn-ea"/>
                <a:cs typeface="Times New Roman" panose="02020603050405020304" pitchFamily="18" charset="0"/>
              </a:rPr>
              <a:t>濃度測定を行った場合は、</a:t>
            </a:r>
            <a:r>
              <a:rPr lang="ja-JP" altLang="ja-JP" sz="1600" kern="100" dirty="0">
                <a:effectLst/>
                <a:latin typeface="+mn-ea"/>
                <a:cs typeface="Times New Roman" panose="02020603050405020304" pitchFamily="18" charset="0"/>
              </a:rPr>
              <a:t>参考事項欄に</a:t>
            </a:r>
            <a:r>
              <a:rPr lang="en-US" altLang="ja-JP" sz="1600" kern="100" dirty="0">
                <a:effectLst/>
                <a:latin typeface="+mn-ea"/>
                <a:cs typeface="Times New Roman" panose="02020603050405020304" pitchFamily="18" charset="0"/>
              </a:rPr>
              <a:t>PCB</a:t>
            </a:r>
            <a:r>
              <a:rPr lang="ja-JP" altLang="ja-JP" sz="1600" kern="100" dirty="0">
                <a:effectLst/>
                <a:latin typeface="+mn-ea"/>
                <a:cs typeface="Times New Roman" panose="02020603050405020304" pitchFamily="18" charset="0"/>
              </a:rPr>
              <a:t>濃度</a:t>
            </a:r>
            <a:r>
              <a:rPr lang="en-US" altLang="ja-JP" sz="1600" kern="100" dirty="0">
                <a:latin typeface="+mn-ea"/>
                <a:cs typeface="Times New Roman" panose="02020603050405020304" pitchFamily="18" charset="0"/>
              </a:rPr>
              <a:t>(</a:t>
            </a:r>
            <a:r>
              <a:rPr lang="ja-JP" altLang="ja-JP" sz="1600" kern="100" dirty="0">
                <a:effectLst/>
                <a:latin typeface="+mn-ea"/>
                <a:cs typeface="Times New Roman" panose="02020603050405020304" pitchFamily="18" charset="0"/>
              </a:rPr>
              <a:t>測定方法</a:t>
            </a:r>
            <a:r>
              <a:rPr lang="ja-JP" altLang="en-US" sz="1600" kern="100" dirty="0">
                <a:effectLst/>
                <a:latin typeface="+mn-ea"/>
                <a:cs typeface="Times New Roman" panose="02020603050405020304" pitchFamily="18" charset="0"/>
              </a:rPr>
              <a:t>による</a:t>
            </a:r>
            <a:r>
              <a:rPr lang="ja-JP" altLang="ja-JP" sz="1600" kern="100" dirty="0">
                <a:effectLst/>
                <a:latin typeface="+mn-ea"/>
                <a:cs typeface="Times New Roman" panose="02020603050405020304" pitchFamily="18" charset="0"/>
              </a:rPr>
              <a:t>単位</a:t>
            </a:r>
            <a:r>
              <a:rPr lang="ja-JP" altLang="en-US" sz="1600" kern="100" dirty="0">
                <a:latin typeface="+mn-ea"/>
                <a:cs typeface="Times New Roman" panose="02020603050405020304" pitchFamily="18" charset="0"/>
              </a:rPr>
              <a:t>を</a:t>
            </a:r>
            <a:r>
              <a:rPr lang="ja-JP" altLang="en-US" sz="1600" kern="100" dirty="0">
                <a:effectLst/>
                <a:latin typeface="+mn-ea"/>
                <a:cs typeface="Times New Roman" panose="02020603050405020304" pitchFamily="18" charset="0"/>
              </a:rPr>
              <a:t>記載</a:t>
            </a:r>
            <a:r>
              <a:rPr lang="en-US" altLang="ja-JP" sz="1600" kern="100" dirty="0">
                <a:effectLst/>
                <a:latin typeface="+mn-ea"/>
                <a:cs typeface="Times New Roman" panose="02020603050405020304" pitchFamily="18" charset="0"/>
              </a:rPr>
              <a:t>)</a:t>
            </a:r>
            <a:r>
              <a:rPr lang="ja-JP" altLang="ja-JP" sz="1600" kern="100" dirty="0">
                <a:effectLst/>
                <a:latin typeface="+mn-ea"/>
                <a:cs typeface="Times New Roman" panose="02020603050405020304" pitchFamily="18" charset="0"/>
              </a:rPr>
              <a:t>及びその分析機関名</a:t>
            </a:r>
            <a:r>
              <a:rPr lang="ja-JP" altLang="en-US" sz="1600" kern="100" dirty="0">
                <a:effectLst/>
                <a:latin typeface="+mn-ea"/>
                <a:cs typeface="Times New Roman" panose="02020603050405020304" pitchFamily="18" charset="0"/>
              </a:rPr>
              <a:t>を記入してください。</a:t>
            </a:r>
            <a:endParaRPr lang="en-US" altLang="ja-JP" sz="1600" kern="100" dirty="0">
              <a:effectLst/>
              <a:latin typeface="+mn-ea"/>
              <a:cs typeface="Times New Roman" panose="02020603050405020304" pitchFamily="18" charset="0"/>
            </a:endParaRPr>
          </a:p>
          <a:p>
            <a:pPr algn="just"/>
            <a:r>
              <a:rPr lang="ja-JP" altLang="en-US" sz="1600" kern="100" dirty="0">
                <a:effectLst/>
                <a:latin typeface="+mn-ea"/>
                <a:cs typeface="Times New Roman" panose="02020603050405020304" pitchFamily="18" charset="0"/>
              </a:rPr>
              <a:t>濃度測定を行っていない場合は、参考事項欄に「濃度不明」とし</a:t>
            </a:r>
            <a:r>
              <a:rPr lang="ja-JP" altLang="ja-JP" sz="1600" kern="100" dirty="0">
                <a:effectLst/>
                <a:latin typeface="+mn-ea"/>
                <a:cs typeface="Times New Roman" panose="02020603050405020304" pitchFamily="18" charset="0"/>
              </a:rPr>
              <a:t>測定予定時期を記入</a:t>
            </a:r>
            <a:r>
              <a:rPr lang="ja-JP" altLang="en-US" sz="1600" kern="100" dirty="0">
                <a:effectLst/>
                <a:latin typeface="+mn-ea"/>
                <a:cs typeface="Times New Roman" panose="02020603050405020304" pitchFamily="18" charset="0"/>
              </a:rPr>
              <a:t>してください。また、濃度未測定の小型コンデンサー等を低濃度</a:t>
            </a:r>
            <a:r>
              <a:rPr lang="en-US" altLang="ja-JP" sz="1600" kern="100" dirty="0">
                <a:effectLst/>
                <a:latin typeface="+mn-ea"/>
                <a:cs typeface="Times New Roman" panose="02020603050405020304" pitchFamily="18" charset="0"/>
              </a:rPr>
              <a:t>PCB</a:t>
            </a:r>
            <a:r>
              <a:rPr lang="ja-JP" altLang="en-US" sz="1600" kern="100" dirty="0">
                <a:effectLst/>
                <a:latin typeface="+mn-ea"/>
                <a:cs typeface="Times New Roman" panose="02020603050405020304" pitchFamily="18" charset="0"/>
              </a:rPr>
              <a:t>廃棄物とみなして処分する場合も濃度区分は「低濃度」を選択し、参考事項欄に「みなし低濃度」と記入してください。</a:t>
            </a:r>
            <a:endParaRPr lang="ja-JP" altLang="ja-JP" sz="1600" kern="100" dirty="0">
              <a:effectLst/>
              <a:latin typeface="+mn-ea"/>
              <a:cs typeface="Times New Roman" panose="02020603050405020304" pitchFamily="18" charset="0"/>
            </a:endParaRPr>
          </a:p>
        </p:txBody>
      </p:sp>
      <p:graphicFrame>
        <p:nvGraphicFramePr>
          <p:cNvPr id="7" name="表 6">
            <a:extLst>
              <a:ext uri="{FF2B5EF4-FFF2-40B4-BE49-F238E27FC236}">
                <a16:creationId xmlns:a16="http://schemas.microsoft.com/office/drawing/2014/main" id="{7FE79FB9-A5B7-6C34-BD72-E7EAAE1D6AD1}"/>
              </a:ext>
            </a:extLst>
          </p:cNvPr>
          <p:cNvGraphicFramePr>
            <a:graphicFrameLocks noGrp="1"/>
          </p:cNvGraphicFramePr>
          <p:nvPr>
            <p:extLst>
              <p:ext uri="{D42A27DB-BD31-4B8C-83A1-F6EECF244321}">
                <p14:modId xmlns:p14="http://schemas.microsoft.com/office/powerpoint/2010/main" val="3951117657"/>
              </p:ext>
            </p:extLst>
          </p:nvPr>
        </p:nvGraphicFramePr>
        <p:xfrm>
          <a:off x="698478" y="3118753"/>
          <a:ext cx="9414218"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410845">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391795">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11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低濃度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700" dirty="0">
                          <a:solidFill>
                            <a:srgbClr val="FF0000"/>
                          </a:solidFill>
                          <a:latin typeface="ＭＳ 明朝" panose="02020609040205080304" pitchFamily="17" charset="-128"/>
                          <a:ea typeface="ＭＳ 明朝" panose="02020609040205080304" pitchFamily="17" charset="-128"/>
                        </a:rPr>
                        <a:t>20mg/</a:t>
                      </a:r>
                      <a:r>
                        <a:rPr kumimoji="1" lang="ja-JP" altLang="en-US" sz="700" dirty="0">
                          <a:solidFill>
                            <a:srgbClr val="FF0000"/>
                          </a:solidFill>
                          <a:latin typeface="ＭＳ 明朝" panose="02020609040205080304" pitchFamily="17" charset="-128"/>
                          <a:ea typeface="ＭＳ 明朝" panose="02020609040205080304" pitchFamily="17" charset="-128"/>
                        </a:rPr>
                        <a:t>㎏、分析機関</a:t>
                      </a:r>
                      <a:r>
                        <a:rPr kumimoji="1" lang="en-US" altLang="ja-JP" sz="700" dirty="0">
                          <a:solidFill>
                            <a:srgbClr val="FF0000"/>
                          </a:solidFill>
                          <a:latin typeface="ＭＳ 明朝" panose="02020609040205080304" pitchFamily="17" charset="-128"/>
                          <a:ea typeface="ＭＳ 明朝" panose="02020609040205080304" pitchFamily="17" charset="-128"/>
                        </a:rPr>
                        <a:t>A</a:t>
                      </a:r>
                      <a:r>
                        <a:rPr kumimoji="1" lang="ja-JP" altLang="en-US" sz="700" dirty="0">
                          <a:solidFill>
                            <a:srgbClr val="FF0000"/>
                          </a:solidFill>
                          <a:latin typeface="ＭＳ 明朝" panose="02020609040205080304" pitchFamily="17" charset="-128"/>
                          <a:ea typeface="ＭＳ 明朝" panose="02020609040205080304" pitchFamily="17" charset="-128"/>
                        </a:rPr>
                        <a:t>社）</a:t>
                      </a:r>
                      <a:r>
                        <a:rPr lang="ja-JP" altLang="en-US" sz="7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10" name="テキスト ボックス 9">
            <a:extLst>
              <a:ext uri="{FF2B5EF4-FFF2-40B4-BE49-F238E27FC236}">
                <a16:creationId xmlns:a16="http://schemas.microsoft.com/office/drawing/2014/main" id="{1DD4C2EA-C39E-1B0D-C1EF-3071B65FC8D6}"/>
              </a:ext>
            </a:extLst>
          </p:cNvPr>
          <p:cNvSpPr txBox="1"/>
          <p:nvPr/>
        </p:nvSpPr>
        <p:spPr>
          <a:xfrm>
            <a:off x="697543" y="2771725"/>
            <a:ext cx="954107" cy="400110"/>
          </a:xfrm>
          <a:prstGeom prst="rect">
            <a:avLst/>
          </a:prstGeom>
          <a:noFill/>
        </p:spPr>
        <p:txBody>
          <a:bodyPr wrap="none" rtlCol="0">
            <a:spAutoFit/>
          </a:bodyPr>
          <a:lstStyle/>
          <a:p>
            <a:pPr algn="l"/>
            <a:r>
              <a:rPr kumimoji="1" lang="ja-JP" altLang="en-US" sz="2000" b="1" dirty="0">
                <a:latin typeface="+mn-ea"/>
              </a:rPr>
              <a:t>記入例</a:t>
            </a:r>
          </a:p>
        </p:txBody>
      </p:sp>
      <p:sp>
        <p:nvSpPr>
          <p:cNvPr id="12" name="フレーム 11">
            <a:extLst>
              <a:ext uri="{FF2B5EF4-FFF2-40B4-BE49-F238E27FC236}">
                <a16:creationId xmlns:a16="http://schemas.microsoft.com/office/drawing/2014/main" id="{E16E0552-3855-B463-0924-2898DE887F19}"/>
              </a:ext>
            </a:extLst>
          </p:cNvPr>
          <p:cNvSpPr/>
          <p:nvPr/>
        </p:nvSpPr>
        <p:spPr>
          <a:xfrm>
            <a:off x="9674394" y="3100997"/>
            <a:ext cx="438302" cy="1457479"/>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フレーム 13">
            <a:extLst>
              <a:ext uri="{FF2B5EF4-FFF2-40B4-BE49-F238E27FC236}">
                <a16:creationId xmlns:a16="http://schemas.microsoft.com/office/drawing/2014/main" id="{177849C2-13D1-49A6-33A9-13BCB7CF9DEA}"/>
              </a:ext>
            </a:extLst>
          </p:cNvPr>
          <p:cNvSpPr/>
          <p:nvPr/>
        </p:nvSpPr>
        <p:spPr>
          <a:xfrm>
            <a:off x="6381109" y="3118753"/>
            <a:ext cx="426932" cy="1421968"/>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3A0DE6C9-99C4-6D0A-D4B1-9F1FC9380AC2}"/>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４</a:t>
            </a:r>
            <a:r>
              <a:rPr kumimoji="1" lang="en-US" altLang="ja-JP" sz="2800" dirty="0"/>
              <a:t>.</a:t>
            </a:r>
            <a:r>
              <a:rPr kumimoji="1" lang="ja-JP" altLang="en-US" sz="2800" dirty="0"/>
              <a:t>濃度区分</a:t>
            </a:r>
          </a:p>
        </p:txBody>
      </p:sp>
      <p:graphicFrame>
        <p:nvGraphicFramePr>
          <p:cNvPr id="5" name="表 4">
            <a:extLst>
              <a:ext uri="{FF2B5EF4-FFF2-40B4-BE49-F238E27FC236}">
                <a16:creationId xmlns:a16="http://schemas.microsoft.com/office/drawing/2014/main" id="{7C5D2BF0-01E8-4FFE-8158-D7CBEF968C8F}"/>
              </a:ext>
            </a:extLst>
          </p:cNvPr>
          <p:cNvGraphicFramePr>
            <a:graphicFrameLocks noGrp="1"/>
          </p:cNvGraphicFramePr>
          <p:nvPr>
            <p:extLst>
              <p:ext uri="{D42A27DB-BD31-4B8C-83A1-F6EECF244321}">
                <p14:modId xmlns:p14="http://schemas.microsoft.com/office/powerpoint/2010/main" val="3867068604"/>
              </p:ext>
            </p:extLst>
          </p:nvPr>
        </p:nvGraphicFramePr>
        <p:xfrm>
          <a:off x="697543" y="4671546"/>
          <a:ext cx="9544907" cy="2780699"/>
        </p:xfrm>
        <a:graphic>
          <a:graphicData uri="http://schemas.openxmlformats.org/drawingml/2006/table">
            <a:tbl>
              <a:tblPr firstRow="1" bandRow="1">
                <a:tableStyleId>{F5AB1C69-6EDB-4FF4-983F-18BD219EF322}</a:tableStyleId>
              </a:tblPr>
              <a:tblGrid>
                <a:gridCol w="3080426">
                  <a:extLst>
                    <a:ext uri="{9D8B030D-6E8A-4147-A177-3AD203B41FA5}">
                      <a16:colId xmlns:a16="http://schemas.microsoft.com/office/drawing/2014/main" val="3991493221"/>
                    </a:ext>
                  </a:extLst>
                </a:gridCol>
                <a:gridCol w="2063873">
                  <a:extLst>
                    <a:ext uri="{9D8B030D-6E8A-4147-A177-3AD203B41FA5}">
                      <a16:colId xmlns:a16="http://schemas.microsoft.com/office/drawing/2014/main" val="3140826841"/>
                    </a:ext>
                  </a:extLst>
                </a:gridCol>
                <a:gridCol w="4400608">
                  <a:extLst>
                    <a:ext uri="{9D8B030D-6E8A-4147-A177-3AD203B41FA5}">
                      <a16:colId xmlns:a16="http://schemas.microsoft.com/office/drawing/2014/main" val="2879477214"/>
                    </a:ext>
                  </a:extLst>
                </a:gridCol>
              </a:tblGrid>
              <a:tr h="285965">
                <a:tc>
                  <a:txBody>
                    <a:bodyPr/>
                    <a:lstStyle/>
                    <a:p>
                      <a:pPr algn="ctr"/>
                      <a:r>
                        <a:rPr kumimoji="1" lang="ja-JP" altLang="en-US" sz="1200" dirty="0">
                          <a:solidFill>
                            <a:schemeClr val="bg1"/>
                          </a:solidFill>
                        </a:rPr>
                        <a:t>届出対象物</a:t>
                      </a:r>
                    </a:p>
                  </a:txBody>
                  <a:tcPr anchor="ctr"/>
                </a:tc>
                <a:tc>
                  <a:txBody>
                    <a:bodyPr/>
                    <a:lstStyle/>
                    <a:p>
                      <a:pPr algn="ctr"/>
                      <a:r>
                        <a:rPr kumimoji="1" lang="ja-JP" altLang="en-US" sz="1200" dirty="0">
                          <a:solidFill>
                            <a:schemeClr val="bg1"/>
                          </a:solidFill>
                        </a:rPr>
                        <a:t>「濃度区分」</a:t>
                      </a:r>
                    </a:p>
                  </a:txBody>
                  <a:tcPr anchor="ctr"/>
                </a:tc>
                <a:tc>
                  <a:txBody>
                    <a:bodyPr/>
                    <a:lstStyle/>
                    <a:p>
                      <a:pPr algn="ctr"/>
                      <a:r>
                        <a:rPr kumimoji="1" lang="ja-JP" altLang="en-US" sz="1200" dirty="0">
                          <a:solidFill>
                            <a:schemeClr val="bg1"/>
                          </a:solidFill>
                        </a:rPr>
                        <a:t>参考事項欄への記載事項</a:t>
                      </a:r>
                    </a:p>
                  </a:txBody>
                  <a:tcPr anchor="ctr"/>
                </a:tc>
                <a:extLst>
                  <a:ext uri="{0D108BD9-81ED-4DB2-BD59-A6C34878D82A}">
                    <a16:rowId xmlns:a16="http://schemas.microsoft.com/office/drawing/2014/main" val="786523929"/>
                  </a:ext>
                </a:extLst>
              </a:tr>
              <a:tr h="346491">
                <a:tc>
                  <a:txBody>
                    <a:bodyPr/>
                    <a:lstStyle/>
                    <a:p>
                      <a:r>
                        <a:rPr kumimoji="1" lang="ja-JP" altLang="en-US" sz="1200" dirty="0"/>
                        <a:t>高濃度</a:t>
                      </a:r>
                      <a:r>
                        <a:rPr kumimoji="1" lang="en-US" altLang="ja-JP" sz="1200" dirty="0"/>
                        <a:t>PCB</a:t>
                      </a:r>
                      <a:r>
                        <a:rPr kumimoji="1" lang="ja-JP" altLang="en-US" sz="1200" dirty="0"/>
                        <a:t>廃棄物</a:t>
                      </a:r>
                      <a:endParaRPr kumimoji="1" lang="en-US" altLang="ja-JP" sz="1200" dirty="0"/>
                    </a:p>
                  </a:txBody>
                  <a:tcPr anchor="ctr"/>
                </a:tc>
                <a:tc>
                  <a:txBody>
                    <a:bodyPr/>
                    <a:lstStyle/>
                    <a:p>
                      <a:pPr algn="ctr"/>
                      <a:r>
                        <a:rPr kumimoji="1" lang="ja-JP" altLang="en-US" sz="1200" dirty="0"/>
                        <a:t>高濃度</a:t>
                      </a:r>
                    </a:p>
                  </a:txBody>
                  <a:tcPr anchor="ctr"/>
                </a:tc>
                <a:tc>
                  <a:txBody>
                    <a:bodyPr/>
                    <a:lstStyle/>
                    <a:p>
                      <a:endParaRPr kumimoji="1" lang="ja-JP" altLang="en-US" sz="1200" dirty="0"/>
                    </a:p>
                  </a:txBody>
                  <a:tcPr anchor="ctr"/>
                </a:tc>
                <a:extLst>
                  <a:ext uri="{0D108BD9-81ED-4DB2-BD59-A6C34878D82A}">
                    <a16:rowId xmlns:a16="http://schemas.microsoft.com/office/drawing/2014/main" val="1268305364"/>
                  </a:ext>
                </a:extLst>
              </a:tr>
              <a:tr h="346491">
                <a:tc>
                  <a:txBody>
                    <a:bodyPr/>
                    <a:lstStyle/>
                    <a:p>
                      <a:r>
                        <a:rPr kumimoji="1" lang="ja-JP" altLang="en-US" sz="1200" dirty="0"/>
                        <a:t>高濃度</a:t>
                      </a:r>
                      <a:r>
                        <a:rPr kumimoji="1" lang="en-US" altLang="ja-JP" sz="1200" dirty="0"/>
                        <a:t>PCB</a:t>
                      </a:r>
                      <a:r>
                        <a:rPr kumimoji="1" lang="ja-JP" altLang="en-US" sz="1200" dirty="0"/>
                        <a:t>使用製品</a:t>
                      </a:r>
                    </a:p>
                  </a:txBody>
                  <a:tcPr anchor="ctr"/>
                </a:tc>
                <a:tc>
                  <a:txBody>
                    <a:bodyPr/>
                    <a:lstStyle/>
                    <a:p>
                      <a:pPr algn="ctr"/>
                      <a:r>
                        <a:rPr kumimoji="1" lang="ja-JP" altLang="en-US" sz="1200" dirty="0"/>
                        <a:t>高濃度</a:t>
                      </a:r>
                    </a:p>
                  </a:txBody>
                  <a:tcPr anchor="ctr"/>
                </a:tc>
                <a:tc>
                  <a:txBody>
                    <a:bodyPr/>
                    <a:lstStyle/>
                    <a:p>
                      <a:endParaRPr kumimoji="1" lang="ja-JP" altLang="en-US" sz="1200" dirty="0"/>
                    </a:p>
                  </a:txBody>
                  <a:tcPr anchor="ctr"/>
                </a:tc>
                <a:extLst>
                  <a:ext uri="{0D108BD9-81ED-4DB2-BD59-A6C34878D82A}">
                    <a16:rowId xmlns:a16="http://schemas.microsoft.com/office/drawing/2014/main" val="4116457281"/>
                  </a:ext>
                </a:extLst>
              </a:tr>
              <a:tr h="346491">
                <a:tc>
                  <a:txBody>
                    <a:bodyPr/>
                    <a:lstStyle/>
                    <a:p>
                      <a:r>
                        <a:rPr kumimoji="1" lang="ja-JP" altLang="en-US" sz="1200" dirty="0"/>
                        <a:t>不明</a:t>
                      </a:r>
                      <a:r>
                        <a:rPr kumimoji="1" lang="en-US" altLang="ja-JP" sz="1200" dirty="0"/>
                        <a:t>(</a:t>
                      </a:r>
                      <a:r>
                        <a:rPr kumimoji="1" lang="ja-JP" altLang="en-US" sz="1200" dirty="0"/>
                        <a:t>高濃度を否定できないもの</a:t>
                      </a:r>
                      <a:r>
                        <a:rPr kumimoji="1" lang="en-US" altLang="ja-JP" sz="1200" dirty="0"/>
                        <a:t>)</a:t>
                      </a:r>
                      <a:endParaRPr kumimoji="1" lang="ja-JP" altLang="en-US" sz="1200" dirty="0"/>
                    </a:p>
                  </a:txBody>
                  <a:tcPr anchor="ctr"/>
                </a:tc>
                <a:tc>
                  <a:txBody>
                    <a:bodyPr/>
                    <a:lstStyle/>
                    <a:p>
                      <a:pPr algn="ctr"/>
                      <a:r>
                        <a:rPr kumimoji="1" lang="ja-JP" altLang="en-US" sz="1200" dirty="0"/>
                        <a:t>不明</a:t>
                      </a:r>
                    </a:p>
                  </a:txBody>
                  <a:tcPr anchor="ctr"/>
                </a:tc>
                <a:tc>
                  <a:txBody>
                    <a:bodyPr/>
                    <a:lstStyle/>
                    <a:p>
                      <a:endParaRPr kumimoji="1" lang="ja-JP" altLang="en-US" sz="1200" dirty="0"/>
                    </a:p>
                  </a:txBody>
                  <a:tcPr anchor="ctr"/>
                </a:tc>
                <a:extLst>
                  <a:ext uri="{0D108BD9-81ED-4DB2-BD59-A6C34878D82A}">
                    <a16:rowId xmlns:a16="http://schemas.microsoft.com/office/drawing/2014/main" val="4211256951"/>
                  </a:ext>
                </a:extLst>
              </a:tr>
              <a:tr h="554385">
                <a:tc>
                  <a:txBody>
                    <a:bodyPr/>
                    <a:lstStyle/>
                    <a:p>
                      <a:r>
                        <a:rPr kumimoji="1" lang="ja-JP" altLang="en-US" sz="1200" dirty="0"/>
                        <a:t>不明</a:t>
                      </a:r>
                      <a:r>
                        <a:rPr kumimoji="1" lang="en-US" altLang="ja-JP" sz="1200" dirty="0"/>
                        <a:t>(</a:t>
                      </a:r>
                      <a:r>
                        <a:rPr kumimoji="1" lang="ja-JP" altLang="en-US" sz="1200" dirty="0"/>
                        <a:t>高濃度を否定できるもの</a:t>
                      </a:r>
                      <a:r>
                        <a:rPr kumimoji="1" lang="en-US" altLang="ja-JP" sz="1200" dirty="0"/>
                        <a:t>)</a:t>
                      </a:r>
                      <a:endParaRPr kumimoji="1" lang="ja-JP" altLang="en-US" sz="1200" dirty="0"/>
                    </a:p>
                  </a:txBody>
                  <a:tcPr anchor="ctr"/>
                </a:tc>
                <a:tc>
                  <a:txBody>
                    <a:bodyPr/>
                    <a:lstStyle/>
                    <a:p>
                      <a:pPr algn="ctr"/>
                      <a:r>
                        <a:rPr kumimoji="1" lang="ja-JP" altLang="en-US" sz="1200" dirty="0"/>
                        <a:t>低濃度</a:t>
                      </a:r>
                    </a:p>
                  </a:txBody>
                  <a:tcPr anchor="ctr"/>
                </a:tc>
                <a:tc>
                  <a:txBody>
                    <a:bodyPr/>
                    <a:lstStyle/>
                    <a:p>
                      <a:pPr marL="0" marR="0" lvl="0" indent="0" algn="l" defTabSz="950175" rtl="0" eaLnBrk="1" fontAlgn="auto" latinLnBrk="0" hangingPunct="1">
                        <a:lnSpc>
                          <a:spcPct val="100000"/>
                        </a:lnSpc>
                        <a:spcBef>
                          <a:spcPts val="0"/>
                        </a:spcBef>
                        <a:spcAft>
                          <a:spcPts val="0"/>
                        </a:spcAft>
                        <a:buClrTx/>
                        <a:buSzTx/>
                        <a:buFontTx/>
                        <a:buNone/>
                        <a:tabLst/>
                        <a:defRPr/>
                      </a:pPr>
                      <a:r>
                        <a:rPr kumimoji="1" lang="ja-JP" altLang="en-US" sz="1200" dirty="0"/>
                        <a:t>濃度未測定の場合、濃度不明</a:t>
                      </a:r>
                      <a:r>
                        <a:rPr kumimoji="1" lang="en-US" altLang="ja-JP" sz="1200" dirty="0"/>
                        <a:t>(</a:t>
                      </a:r>
                      <a:r>
                        <a:rPr kumimoji="1" lang="ja-JP" altLang="en-US" sz="1200" dirty="0"/>
                        <a:t>測定時期</a:t>
                      </a:r>
                      <a:r>
                        <a:rPr kumimoji="1" lang="en-US" altLang="ja-JP" sz="1200" dirty="0"/>
                        <a:t>)</a:t>
                      </a:r>
                    </a:p>
                    <a:p>
                      <a:pPr marL="0" marR="0" lvl="0" indent="0" algn="l" defTabSz="950175" rtl="0" eaLnBrk="1" fontAlgn="auto" latinLnBrk="0" hangingPunct="1">
                        <a:lnSpc>
                          <a:spcPct val="100000"/>
                        </a:lnSpc>
                        <a:spcBef>
                          <a:spcPts val="0"/>
                        </a:spcBef>
                        <a:spcAft>
                          <a:spcPts val="0"/>
                        </a:spcAft>
                        <a:buClrTx/>
                        <a:buSzTx/>
                        <a:buFontTx/>
                        <a:buNone/>
                        <a:tabLst/>
                        <a:defRPr/>
                      </a:pPr>
                      <a:r>
                        <a:rPr kumimoji="1" lang="ja-JP" altLang="en-US" sz="1200" dirty="0"/>
                        <a:t>低濃度としてみなして処分の場合、みなし低濃度</a:t>
                      </a:r>
                    </a:p>
                  </a:txBody>
                  <a:tcPr anchor="ctr"/>
                </a:tc>
                <a:extLst>
                  <a:ext uri="{0D108BD9-81ED-4DB2-BD59-A6C34878D82A}">
                    <a16:rowId xmlns:a16="http://schemas.microsoft.com/office/drawing/2014/main" val="341442244"/>
                  </a:ext>
                </a:extLst>
              </a:tr>
              <a:tr h="346491">
                <a:tc>
                  <a:txBody>
                    <a:bodyPr/>
                    <a:lstStyle/>
                    <a:p>
                      <a:r>
                        <a:rPr kumimoji="1" lang="ja-JP" altLang="en-US" sz="1200" dirty="0"/>
                        <a:t>低濃度</a:t>
                      </a:r>
                      <a:r>
                        <a:rPr kumimoji="1" lang="en-US" altLang="ja-JP" sz="1200" dirty="0"/>
                        <a:t>PCB</a:t>
                      </a:r>
                      <a:r>
                        <a:rPr kumimoji="1" lang="ja-JP" altLang="en-US" sz="1200" dirty="0"/>
                        <a:t>使用製品</a:t>
                      </a:r>
                    </a:p>
                  </a:txBody>
                  <a:tcPr anchor="ctr"/>
                </a:tc>
                <a:tc>
                  <a:txBody>
                    <a:bodyPr/>
                    <a:lstStyle/>
                    <a:p>
                      <a:pPr algn="ctr"/>
                      <a:r>
                        <a:rPr kumimoji="1" lang="ja-JP" altLang="en-US" sz="1200" dirty="0"/>
                        <a:t>低濃度</a:t>
                      </a:r>
                    </a:p>
                  </a:txBody>
                  <a:tcPr anchor="ctr"/>
                </a:tc>
                <a:tc>
                  <a:txBody>
                    <a:bodyPr/>
                    <a:lstStyle/>
                    <a:p>
                      <a:endParaRPr kumimoji="1" lang="ja-JP" altLang="en-US" sz="1200" dirty="0"/>
                    </a:p>
                  </a:txBody>
                  <a:tcPr anchor="ctr"/>
                </a:tc>
                <a:extLst>
                  <a:ext uri="{0D108BD9-81ED-4DB2-BD59-A6C34878D82A}">
                    <a16:rowId xmlns:a16="http://schemas.microsoft.com/office/drawing/2014/main" val="878565640"/>
                  </a:ext>
                </a:extLst>
              </a:tr>
              <a:tr h="554385">
                <a:tc>
                  <a:txBody>
                    <a:bodyPr/>
                    <a:lstStyle/>
                    <a:p>
                      <a:r>
                        <a:rPr kumimoji="1" lang="ja-JP" altLang="en-US" sz="1200" dirty="0"/>
                        <a:t>低濃度</a:t>
                      </a:r>
                      <a:r>
                        <a:rPr kumimoji="1" lang="en-US" altLang="ja-JP" sz="1200" dirty="0"/>
                        <a:t>PCB</a:t>
                      </a:r>
                      <a:r>
                        <a:rPr kumimoji="1" lang="ja-JP" altLang="en-US" sz="1200" dirty="0"/>
                        <a:t>廃棄物</a:t>
                      </a:r>
                    </a:p>
                  </a:txBody>
                  <a:tcPr anchor="ctr"/>
                </a:tc>
                <a:tc>
                  <a:txBody>
                    <a:bodyPr/>
                    <a:lstStyle/>
                    <a:p>
                      <a:pPr algn="ctr"/>
                      <a:r>
                        <a:rPr kumimoji="1" lang="ja-JP" altLang="en-US" sz="1200" dirty="0"/>
                        <a:t>低濃度</a:t>
                      </a:r>
                    </a:p>
                  </a:txBody>
                  <a:tcPr anchor="ctr"/>
                </a:tc>
                <a:tc>
                  <a:txBody>
                    <a:bodyPr/>
                    <a:lstStyle/>
                    <a:p>
                      <a:pPr marL="0" marR="0" lvl="0" indent="0" algn="l" defTabSz="950175" rtl="0" eaLnBrk="1" fontAlgn="auto" latinLnBrk="0" hangingPunct="1">
                        <a:lnSpc>
                          <a:spcPct val="100000"/>
                        </a:lnSpc>
                        <a:spcBef>
                          <a:spcPts val="0"/>
                        </a:spcBef>
                        <a:spcAft>
                          <a:spcPts val="0"/>
                        </a:spcAft>
                        <a:buClrTx/>
                        <a:buSzTx/>
                        <a:buFontTx/>
                        <a:buNone/>
                        <a:tabLst/>
                        <a:defRPr/>
                      </a:pPr>
                      <a:r>
                        <a:rPr kumimoji="1" lang="ja-JP" altLang="en-US" sz="1200" dirty="0"/>
                        <a:t>濃度未測定の場合、濃度不明</a:t>
                      </a:r>
                      <a:r>
                        <a:rPr kumimoji="1" lang="en-US" altLang="ja-JP" sz="1200" dirty="0"/>
                        <a:t>(</a:t>
                      </a:r>
                      <a:r>
                        <a:rPr kumimoji="1" lang="ja-JP" altLang="en-US" sz="1200" dirty="0"/>
                        <a:t>測定時期</a:t>
                      </a:r>
                      <a:r>
                        <a:rPr kumimoji="1" lang="en-US" altLang="ja-JP" sz="1200" dirty="0"/>
                        <a:t>)</a:t>
                      </a:r>
                    </a:p>
                    <a:p>
                      <a:pPr marL="0" marR="0" lvl="0" indent="0" algn="l" defTabSz="950175" rtl="0" eaLnBrk="1" fontAlgn="auto" latinLnBrk="0" hangingPunct="1">
                        <a:lnSpc>
                          <a:spcPct val="100000"/>
                        </a:lnSpc>
                        <a:spcBef>
                          <a:spcPts val="0"/>
                        </a:spcBef>
                        <a:spcAft>
                          <a:spcPts val="0"/>
                        </a:spcAft>
                        <a:buClrTx/>
                        <a:buSzTx/>
                        <a:buFontTx/>
                        <a:buNone/>
                        <a:tabLst/>
                        <a:defRPr/>
                      </a:pPr>
                      <a:r>
                        <a:rPr kumimoji="1" lang="ja-JP" altLang="en-US" sz="1200" dirty="0"/>
                        <a:t>低濃度としてみなして処分の場合、みなし低濃度</a:t>
                      </a:r>
                    </a:p>
                  </a:txBody>
                  <a:tcPr anchor="ctr"/>
                </a:tc>
                <a:extLst>
                  <a:ext uri="{0D108BD9-81ED-4DB2-BD59-A6C34878D82A}">
                    <a16:rowId xmlns:a16="http://schemas.microsoft.com/office/drawing/2014/main" val="2719750027"/>
                  </a:ext>
                </a:extLst>
              </a:tr>
            </a:tbl>
          </a:graphicData>
        </a:graphic>
      </p:graphicFrame>
    </p:spTree>
    <p:extLst>
      <p:ext uri="{BB962C8B-B14F-4D97-AF65-F5344CB8AC3E}">
        <p14:creationId xmlns:p14="http://schemas.microsoft.com/office/powerpoint/2010/main" val="9609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3278F-A131-18FF-D59C-ABCAD27373A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463D08-2790-4902-C41F-96F66A9174D4}"/>
              </a:ext>
            </a:extLst>
          </p:cNvPr>
          <p:cNvSpPr>
            <a:spLocks noGrp="1"/>
          </p:cNvSpPr>
          <p:nvPr>
            <p:ph sz="quarter" idx="13"/>
          </p:nvPr>
        </p:nvSpPr>
        <p:spPr>
          <a:xfrm>
            <a:off x="161926" y="902375"/>
            <a:ext cx="10367964" cy="1158161"/>
          </a:xfrm>
          <a:ln>
            <a:solidFill>
              <a:schemeClr val="tx1">
                <a:lumMod val="95000"/>
                <a:lumOff val="5000"/>
              </a:schemeClr>
            </a:solidFill>
          </a:ln>
        </p:spPr>
        <p:txBody>
          <a:bodyPr/>
          <a:lstStyle/>
          <a:p>
            <a:pPr algn="just"/>
            <a:r>
              <a:rPr lang="ja-JP" altLang="ja-JP" sz="1800" kern="100" dirty="0">
                <a:effectLst/>
                <a:latin typeface="+mn-ea"/>
                <a:cs typeface="Times New Roman" panose="02020603050405020304" pitchFamily="18" charset="0"/>
              </a:rPr>
              <a:t>低濃度</a:t>
            </a:r>
            <a:r>
              <a:rPr lang="en-US" altLang="ja-JP" sz="1800" kern="100" dirty="0">
                <a:effectLst/>
                <a:latin typeface="+mn-ea"/>
                <a:cs typeface="Times New Roman" panose="02020603050405020304" pitchFamily="18" charset="0"/>
              </a:rPr>
              <a:t>PCB</a:t>
            </a:r>
            <a:r>
              <a:rPr lang="ja-JP" altLang="ja-JP" sz="1800" kern="100" dirty="0">
                <a:effectLst/>
                <a:latin typeface="+mn-ea"/>
                <a:cs typeface="Times New Roman" panose="02020603050405020304" pitchFamily="18" charset="0"/>
              </a:rPr>
              <a:t>廃棄物については</a:t>
            </a:r>
            <a:r>
              <a:rPr lang="ja-JP" altLang="en-US" sz="1800" kern="100" dirty="0">
                <a:effectLst/>
                <a:latin typeface="+mn-ea"/>
                <a:cs typeface="Times New Roman" panose="02020603050405020304" pitchFamily="18" charset="0"/>
              </a:rPr>
              <a:t>、届出様式第一号</a:t>
            </a:r>
            <a:r>
              <a:rPr lang="en-US" altLang="ja-JP" sz="1800" kern="100" dirty="0">
                <a:effectLst/>
                <a:latin typeface="+mn-ea"/>
                <a:cs typeface="Times New Roman" panose="02020603050405020304" pitchFamily="18" charset="0"/>
              </a:rPr>
              <a:t>(</a:t>
            </a:r>
            <a:r>
              <a:rPr lang="ja-JP" altLang="en-US" sz="1800" kern="100" dirty="0">
                <a:effectLst/>
                <a:latin typeface="+mn-ea"/>
                <a:cs typeface="Times New Roman" panose="02020603050405020304" pitchFamily="18" charset="0"/>
              </a:rPr>
              <a:t>一</a:t>
            </a:r>
            <a:r>
              <a:rPr lang="en-US" altLang="ja-JP" sz="1800" kern="100" dirty="0">
                <a:effectLst/>
                <a:latin typeface="+mn-ea"/>
                <a:cs typeface="Times New Roman" panose="02020603050405020304" pitchFamily="18" charset="0"/>
              </a:rPr>
              <a:t>)</a:t>
            </a:r>
            <a:r>
              <a:rPr lang="ja-JP" altLang="en-US" sz="1800" kern="100" dirty="0">
                <a:effectLst/>
                <a:latin typeface="+mn-ea"/>
                <a:cs typeface="Times New Roman" panose="02020603050405020304" pitchFamily="18" charset="0"/>
              </a:rPr>
              <a:t>の備考</a:t>
            </a:r>
            <a:r>
              <a:rPr lang="en-US" altLang="ja-JP" sz="1800" kern="100" dirty="0">
                <a:effectLst/>
                <a:latin typeface="+mn-ea"/>
                <a:cs typeface="Times New Roman" panose="02020603050405020304" pitchFamily="18" charset="0"/>
              </a:rPr>
              <a:t>16</a:t>
            </a:r>
            <a:r>
              <a:rPr lang="ja-JP" altLang="en-US" sz="1800" kern="100" dirty="0">
                <a:effectLst/>
                <a:latin typeface="+mn-ea"/>
                <a:cs typeface="Times New Roman" panose="02020603050405020304" pitchFamily="18" charset="0"/>
              </a:rPr>
              <a:t>で</a:t>
            </a:r>
            <a:r>
              <a:rPr lang="ja-JP" altLang="ja-JP" sz="1800" kern="100" dirty="0">
                <a:effectLst/>
                <a:latin typeface="+mn-ea"/>
                <a:cs typeface="Times New Roman" panose="02020603050405020304" pitchFamily="18" charset="0"/>
              </a:rPr>
              <a:t>記入不要と</a:t>
            </a:r>
            <a:r>
              <a:rPr lang="ja-JP" altLang="en-US" sz="1800" kern="100" dirty="0">
                <a:effectLst/>
                <a:latin typeface="+mn-ea"/>
                <a:cs typeface="Times New Roman" panose="02020603050405020304" pitchFamily="18" charset="0"/>
              </a:rPr>
              <a:t>され</a:t>
            </a:r>
            <a:r>
              <a:rPr lang="ja-JP" altLang="ja-JP" sz="1800" kern="100" dirty="0">
                <a:effectLst/>
                <a:latin typeface="+mn-ea"/>
                <a:cs typeface="Times New Roman" panose="02020603050405020304" pitchFamily="18" charset="0"/>
              </a:rPr>
              <a:t>てい</a:t>
            </a:r>
            <a:r>
              <a:rPr lang="ja-JP" altLang="en-US" sz="1800" kern="100" dirty="0">
                <a:effectLst/>
                <a:latin typeface="+mn-ea"/>
                <a:cs typeface="Times New Roman" panose="02020603050405020304" pitchFamily="18" charset="0"/>
              </a:rPr>
              <a:t>ます</a:t>
            </a:r>
            <a:r>
              <a:rPr lang="ja-JP" altLang="ja-JP" sz="1800" kern="100" dirty="0">
                <a:effectLst/>
                <a:latin typeface="+mn-ea"/>
                <a:cs typeface="Times New Roman" panose="02020603050405020304" pitchFamily="18" charset="0"/>
              </a:rPr>
              <a:t>が、処理を促進するため、無害化処理事業者との調整状況を「契約済み」、「未定」、「調整中」の中から選択して記入</a:t>
            </a:r>
            <a:r>
              <a:rPr lang="ja-JP" altLang="en-US" sz="1800" kern="100" dirty="0">
                <a:effectLst/>
                <a:latin typeface="+mn-ea"/>
                <a:cs typeface="Times New Roman" panose="02020603050405020304" pitchFamily="18" charset="0"/>
              </a:rPr>
              <a:t>してください</a:t>
            </a:r>
            <a:r>
              <a:rPr lang="ja-JP" altLang="ja-JP" sz="1800" kern="100" dirty="0">
                <a:effectLst/>
                <a:latin typeface="+mn-ea"/>
                <a:cs typeface="Times New Roman" panose="02020603050405020304" pitchFamily="18" charset="0"/>
              </a:rPr>
              <a:t>。</a:t>
            </a:r>
          </a:p>
        </p:txBody>
      </p:sp>
      <p:graphicFrame>
        <p:nvGraphicFramePr>
          <p:cNvPr id="7" name="表 6">
            <a:extLst>
              <a:ext uri="{FF2B5EF4-FFF2-40B4-BE49-F238E27FC236}">
                <a16:creationId xmlns:a16="http://schemas.microsoft.com/office/drawing/2014/main" id="{6938576F-B25A-98F5-1CC8-55E1D4A0F93D}"/>
              </a:ext>
            </a:extLst>
          </p:cNvPr>
          <p:cNvGraphicFramePr>
            <a:graphicFrameLocks noGrp="1"/>
          </p:cNvGraphicFramePr>
          <p:nvPr>
            <p:extLst>
              <p:ext uri="{D42A27DB-BD31-4B8C-83A1-F6EECF244321}">
                <p14:modId xmlns:p14="http://schemas.microsoft.com/office/powerpoint/2010/main" val="1765930855"/>
              </p:ext>
            </p:extLst>
          </p:nvPr>
        </p:nvGraphicFramePr>
        <p:xfrm>
          <a:off x="698478" y="3209452"/>
          <a:ext cx="9156702"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248411">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296713">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11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50" b="0" i="0" u="none" strike="noStrike" dirty="0">
                          <a:solidFill>
                            <a:srgbClr val="FF0000"/>
                          </a:solidFill>
                          <a:effectLst/>
                          <a:latin typeface="ＭＳ 明朝" panose="02020609040205080304" pitchFamily="17" charset="-128"/>
                          <a:ea typeface="ＭＳ 明朝" panose="02020609040205080304" pitchFamily="17" charset="-128"/>
                        </a:rPr>
                        <a:t>契約済み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10" name="テキスト ボックス 9">
            <a:extLst>
              <a:ext uri="{FF2B5EF4-FFF2-40B4-BE49-F238E27FC236}">
                <a16:creationId xmlns:a16="http://schemas.microsoft.com/office/drawing/2014/main" id="{7A14D258-750B-AA9D-1DBD-E1F15C3BE6EA}"/>
              </a:ext>
            </a:extLst>
          </p:cNvPr>
          <p:cNvSpPr txBox="1"/>
          <p:nvPr/>
        </p:nvSpPr>
        <p:spPr>
          <a:xfrm>
            <a:off x="697543" y="2757649"/>
            <a:ext cx="954107" cy="400110"/>
          </a:xfrm>
          <a:prstGeom prst="rect">
            <a:avLst/>
          </a:prstGeom>
          <a:noFill/>
        </p:spPr>
        <p:txBody>
          <a:bodyPr wrap="none" rtlCol="0">
            <a:spAutoFit/>
          </a:bodyPr>
          <a:lstStyle/>
          <a:p>
            <a:pPr algn="l"/>
            <a:r>
              <a:rPr kumimoji="1" lang="ja-JP" altLang="en-US" sz="2000" b="1" dirty="0">
                <a:latin typeface="+mn-ea"/>
              </a:rPr>
              <a:t>記入例</a:t>
            </a:r>
          </a:p>
        </p:txBody>
      </p:sp>
      <p:sp>
        <p:nvSpPr>
          <p:cNvPr id="12" name="フレーム 11">
            <a:extLst>
              <a:ext uri="{FF2B5EF4-FFF2-40B4-BE49-F238E27FC236}">
                <a16:creationId xmlns:a16="http://schemas.microsoft.com/office/drawing/2014/main" id="{987F6A77-90A4-BFD0-5CF6-FFAE531C2B9C}"/>
              </a:ext>
            </a:extLst>
          </p:cNvPr>
          <p:cNvSpPr/>
          <p:nvPr/>
        </p:nvSpPr>
        <p:spPr>
          <a:xfrm>
            <a:off x="8859586" y="3191696"/>
            <a:ext cx="564587" cy="1457479"/>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4A26809C-434D-F1D0-5F39-334321C15F57}"/>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５</a:t>
            </a:r>
            <a:r>
              <a:rPr kumimoji="1" lang="en-US" altLang="ja-JP" sz="2800" dirty="0"/>
              <a:t>.</a:t>
            </a:r>
            <a:r>
              <a:rPr kumimoji="1" lang="ja-JP" altLang="en-US" sz="2800" dirty="0"/>
              <a:t>処分業者との調整状況</a:t>
            </a:r>
          </a:p>
        </p:txBody>
      </p:sp>
    </p:spTree>
    <p:extLst>
      <p:ext uri="{BB962C8B-B14F-4D97-AF65-F5344CB8AC3E}">
        <p14:creationId xmlns:p14="http://schemas.microsoft.com/office/powerpoint/2010/main" val="65084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D3C382A-AAE0-6EB6-FC77-618118DA1950}"/>
              </a:ext>
            </a:extLst>
          </p:cNvPr>
          <p:cNvSpPr>
            <a:spLocks noGrp="1"/>
          </p:cNvSpPr>
          <p:nvPr>
            <p:ph sz="quarter" idx="13"/>
          </p:nvPr>
        </p:nvSpPr>
        <p:spPr>
          <a:xfrm>
            <a:off x="161926" y="838207"/>
            <a:ext cx="10367964" cy="1158161"/>
          </a:xfrm>
          <a:ln>
            <a:solidFill>
              <a:schemeClr val="tx1">
                <a:lumMod val="95000"/>
                <a:lumOff val="5000"/>
              </a:schemeClr>
            </a:solidFill>
          </a:ln>
        </p:spPr>
        <p:txBody>
          <a:bodyPr/>
          <a:lstStyle/>
          <a:p>
            <a:pPr marR="0" lvl="0" algn="l" defTabSz="950175" rtl="0" eaLnBrk="1" fontAlgn="auto" latinLnBrk="0" hangingPunct="1">
              <a:lnSpc>
                <a:spcPct val="100000"/>
              </a:lnSpc>
              <a:spcBef>
                <a:spcPts val="0"/>
              </a:spcBef>
              <a:spcAft>
                <a:spcPts val="0"/>
              </a:spcAft>
              <a:buClrTx/>
              <a:buSzTx/>
              <a:tabLst/>
              <a:defRPr/>
            </a:pPr>
            <a:r>
              <a:rPr lang="en-US" altLang="ja-JP" sz="1800" dirty="0">
                <a:solidFill>
                  <a:schemeClr val="tx1"/>
                </a:solidFill>
                <a:latin typeface="+mn-ea"/>
              </a:rPr>
              <a:t>PCB</a:t>
            </a:r>
            <a:r>
              <a:rPr lang="ja-JP" altLang="en-US" sz="1800" dirty="0">
                <a:solidFill>
                  <a:schemeClr val="tx1"/>
                </a:solidFill>
                <a:latin typeface="+mn-ea"/>
              </a:rPr>
              <a:t>特措法に基づき、低濃度</a:t>
            </a:r>
            <a:r>
              <a:rPr lang="en-US" altLang="ja-JP" sz="1800" dirty="0">
                <a:solidFill>
                  <a:schemeClr val="tx1"/>
                </a:solidFill>
                <a:latin typeface="+mn-ea"/>
              </a:rPr>
              <a:t>PCB</a:t>
            </a:r>
            <a:r>
              <a:rPr lang="ja-JP" altLang="en-US" sz="1800" dirty="0">
                <a:solidFill>
                  <a:schemeClr val="tx1"/>
                </a:solidFill>
                <a:latin typeface="+mn-ea"/>
              </a:rPr>
              <a:t>廃棄物の処理期限は令和</a:t>
            </a:r>
            <a:r>
              <a:rPr lang="en-US" altLang="ja-JP" sz="1800" dirty="0">
                <a:solidFill>
                  <a:schemeClr val="tx1"/>
                </a:solidFill>
                <a:latin typeface="+mn-ea"/>
              </a:rPr>
              <a:t>9</a:t>
            </a:r>
            <a:r>
              <a:rPr lang="ja-JP" altLang="en-US" sz="1800" dirty="0">
                <a:solidFill>
                  <a:schemeClr val="tx1"/>
                </a:solidFill>
                <a:latin typeface="+mn-ea"/>
              </a:rPr>
              <a:t>年３月末とされています。</a:t>
            </a:r>
            <a:endParaRPr lang="en-US" altLang="ja-JP" sz="1800" dirty="0">
              <a:solidFill>
                <a:schemeClr val="tx1"/>
              </a:solidFill>
              <a:latin typeface="+mn-ea"/>
            </a:endParaRPr>
          </a:p>
          <a:p>
            <a:pPr marR="0" lvl="0" algn="l" defTabSz="950175" rtl="0" eaLnBrk="1" fontAlgn="auto" latinLnBrk="0" hangingPunct="1">
              <a:lnSpc>
                <a:spcPct val="100000"/>
              </a:lnSpc>
              <a:spcBef>
                <a:spcPts val="0"/>
              </a:spcBef>
              <a:spcAft>
                <a:spcPts val="0"/>
              </a:spcAft>
              <a:buClrTx/>
              <a:buSzTx/>
              <a:tabLst/>
              <a:defRPr/>
            </a:pPr>
            <a:r>
              <a:rPr lang="ja-JP" altLang="en-US" sz="1800" dirty="0">
                <a:latin typeface="+mn-ea"/>
              </a:rPr>
              <a:t>令和４年度末時点で、変圧器が約</a:t>
            </a:r>
            <a:r>
              <a:rPr lang="en-US" altLang="ja-JP" sz="1800" dirty="0">
                <a:latin typeface="+mn-ea"/>
              </a:rPr>
              <a:t>2</a:t>
            </a:r>
            <a:r>
              <a:rPr lang="ja-JP" altLang="en-US" sz="1800" dirty="0">
                <a:latin typeface="+mn-ea"/>
              </a:rPr>
              <a:t>万</a:t>
            </a:r>
            <a:r>
              <a:rPr lang="en-US" altLang="ja-JP" sz="1800" dirty="0">
                <a:latin typeface="+mn-ea"/>
              </a:rPr>
              <a:t>7</a:t>
            </a:r>
            <a:r>
              <a:rPr lang="ja-JP" altLang="en-US" sz="1800" dirty="0">
                <a:latin typeface="+mn-ea"/>
              </a:rPr>
              <a:t>千台、</a:t>
            </a:r>
            <a:r>
              <a:rPr lang="en-US" altLang="ja-JP" sz="1800" dirty="0">
                <a:latin typeface="+mn-ea"/>
              </a:rPr>
              <a:t>3kg</a:t>
            </a:r>
            <a:r>
              <a:rPr lang="ja-JP" altLang="en-US" sz="1800" dirty="0">
                <a:latin typeface="+mn-ea"/>
              </a:rPr>
              <a:t>以上コンデンサーが約</a:t>
            </a:r>
            <a:r>
              <a:rPr lang="en-US" altLang="ja-JP" sz="1800" dirty="0">
                <a:latin typeface="+mn-ea"/>
              </a:rPr>
              <a:t>1</a:t>
            </a:r>
            <a:r>
              <a:rPr lang="ja-JP" altLang="en-US" sz="1800" dirty="0">
                <a:latin typeface="+mn-ea"/>
              </a:rPr>
              <a:t>万</a:t>
            </a:r>
            <a:r>
              <a:rPr lang="en-US" altLang="ja-JP" sz="1800" dirty="0">
                <a:latin typeface="+mn-ea"/>
              </a:rPr>
              <a:t>6</a:t>
            </a:r>
            <a:r>
              <a:rPr lang="ja-JP" altLang="en-US" sz="1800" dirty="0">
                <a:latin typeface="+mn-ea"/>
              </a:rPr>
              <a:t>千台など、多くの低濃度</a:t>
            </a:r>
            <a:r>
              <a:rPr lang="en-US" altLang="ja-JP" sz="1800" dirty="0">
                <a:latin typeface="+mn-ea"/>
              </a:rPr>
              <a:t>PCB</a:t>
            </a:r>
            <a:r>
              <a:rPr lang="ja-JP" altLang="en-US" sz="1800" dirty="0">
                <a:latin typeface="+mn-ea"/>
              </a:rPr>
              <a:t>廃棄物が届け出られています。</a:t>
            </a:r>
            <a:endParaRPr lang="en-US" altLang="ja-JP" sz="1800" dirty="0">
              <a:latin typeface="+mn-ea"/>
            </a:endParaRPr>
          </a:p>
        </p:txBody>
      </p:sp>
      <p:sp>
        <p:nvSpPr>
          <p:cNvPr id="7" name="テキスト ボックス 6">
            <a:extLst>
              <a:ext uri="{FF2B5EF4-FFF2-40B4-BE49-F238E27FC236}">
                <a16:creationId xmlns:a16="http://schemas.microsoft.com/office/drawing/2014/main" id="{87D6C375-BFC3-5B2C-BA50-D1D094FFBF8D}"/>
              </a:ext>
            </a:extLst>
          </p:cNvPr>
          <p:cNvSpPr txBox="1"/>
          <p:nvPr/>
        </p:nvSpPr>
        <p:spPr>
          <a:xfrm>
            <a:off x="244019" y="6871258"/>
            <a:ext cx="10202711" cy="276999"/>
          </a:xfrm>
          <a:prstGeom prst="rect">
            <a:avLst/>
          </a:prstGeom>
          <a:noFill/>
        </p:spPr>
        <p:txBody>
          <a:bodyPr wrap="square">
            <a:spAutoFit/>
          </a:bodyPr>
          <a:lstStyle/>
          <a:p>
            <a:pPr marL="285750" indent="-285750">
              <a:buFont typeface="Wingdings" panose="05000000000000000000" pitchFamily="2" charset="2"/>
              <a:buChar char="u"/>
            </a:pPr>
            <a:r>
              <a:rPr lang="ja-JP" altLang="en-US" sz="1200" dirty="0">
                <a:latin typeface="+mn-ea"/>
              </a:rPr>
              <a:t>低濃度</a:t>
            </a:r>
            <a:r>
              <a:rPr lang="en-US" altLang="ja-JP" sz="1200" dirty="0">
                <a:latin typeface="+mn-ea"/>
              </a:rPr>
              <a:t>PCB</a:t>
            </a:r>
            <a:r>
              <a:rPr lang="ja-JP" altLang="en-US" sz="1200" dirty="0">
                <a:latin typeface="+mn-ea"/>
              </a:rPr>
              <a:t>廃棄物として届出された廃電気機器の全保管台数と測定済み、未測定の保管台数の比較（令和</a:t>
            </a:r>
            <a:r>
              <a:rPr lang="en-US" altLang="ja-JP" sz="1200" dirty="0">
                <a:latin typeface="+mn-ea"/>
              </a:rPr>
              <a:t>4</a:t>
            </a:r>
            <a:r>
              <a:rPr lang="ja-JP" altLang="en-US" sz="1200" dirty="0">
                <a:latin typeface="+mn-ea"/>
              </a:rPr>
              <a:t>年度保管届出情報より）</a:t>
            </a:r>
            <a:endParaRPr lang="ja-JP" altLang="en-US" sz="1200" dirty="0"/>
          </a:p>
        </p:txBody>
      </p:sp>
      <p:sp>
        <p:nvSpPr>
          <p:cNvPr id="9" name="テキスト ボックス 8">
            <a:extLst>
              <a:ext uri="{FF2B5EF4-FFF2-40B4-BE49-F238E27FC236}">
                <a16:creationId xmlns:a16="http://schemas.microsoft.com/office/drawing/2014/main" id="{51A8366C-6487-32B6-B94E-89DE561F5299}"/>
              </a:ext>
            </a:extLst>
          </p:cNvPr>
          <p:cNvSpPr txBox="1"/>
          <p:nvPr/>
        </p:nvSpPr>
        <p:spPr>
          <a:xfrm>
            <a:off x="327179" y="6639010"/>
            <a:ext cx="6163500" cy="276999"/>
          </a:xfrm>
          <a:prstGeom prst="rect">
            <a:avLst/>
          </a:prstGeom>
          <a:noFill/>
        </p:spPr>
        <p:txBody>
          <a:bodyPr wrap="square">
            <a:spAutoFit/>
          </a:bodyPr>
          <a:lstStyle/>
          <a:p>
            <a:r>
              <a:rPr lang="ja-JP" altLang="en-US" sz="1200" dirty="0"/>
              <a:t>*</a:t>
            </a:r>
            <a:r>
              <a:rPr lang="en-US" altLang="ja-JP" sz="1200" dirty="0"/>
              <a:t>PCB</a:t>
            </a:r>
            <a:r>
              <a:rPr lang="ja-JP" altLang="en-US" sz="1200" dirty="0"/>
              <a:t>濃度記載及び「</a:t>
            </a:r>
            <a:r>
              <a:rPr lang="en-US" altLang="ja-JP" sz="1200" dirty="0"/>
              <a:t>PCB</a:t>
            </a:r>
            <a:r>
              <a:rPr lang="ja-JP" altLang="en-US" sz="1200" dirty="0"/>
              <a:t>濃度を測定して届出」等として届出されたもの</a:t>
            </a:r>
          </a:p>
        </p:txBody>
      </p:sp>
      <p:graphicFrame>
        <p:nvGraphicFramePr>
          <p:cNvPr id="4" name="表 3">
            <a:extLst>
              <a:ext uri="{FF2B5EF4-FFF2-40B4-BE49-F238E27FC236}">
                <a16:creationId xmlns:a16="http://schemas.microsoft.com/office/drawing/2014/main" id="{6974C60D-D582-A98D-25C9-E983F96BE730}"/>
              </a:ext>
            </a:extLst>
          </p:cNvPr>
          <p:cNvGraphicFramePr>
            <a:graphicFrameLocks noGrp="1"/>
          </p:cNvGraphicFramePr>
          <p:nvPr>
            <p:extLst>
              <p:ext uri="{D42A27DB-BD31-4B8C-83A1-F6EECF244321}">
                <p14:modId xmlns:p14="http://schemas.microsoft.com/office/powerpoint/2010/main" val="3312921542"/>
              </p:ext>
            </p:extLst>
          </p:nvPr>
        </p:nvGraphicFramePr>
        <p:xfrm>
          <a:off x="327179" y="2555701"/>
          <a:ext cx="10036392" cy="4087730"/>
        </p:xfrm>
        <a:graphic>
          <a:graphicData uri="http://schemas.openxmlformats.org/drawingml/2006/table">
            <a:tbl>
              <a:tblPr firstRow="1" bandRow="1">
                <a:tableStyleId>{F5AB1C69-6EDB-4FF4-983F-18BD219EF322}</a:tableStyleId>
              </a:tblPr>
              <a:tblGrid>
                <a:gridCol w="2509098">
                  <a:extLst>
                    <a:ext uri="{9D8B030D-6E8A-4147-A177-3AD203B41FA5}">
                      <a16:colId xmlns:a16="http://schemas.microsoft.com/office/drawing/2014/main" val="3404220115"/>
                    </a:ext>
                  </a:extLst>
                </a:gridCol>
                <a:gridCol w="2509098">
                  <a:extLst>
                    <a:ext uri="{9D8B030D-6E8A-4147-A177-3AD203B41FA5}">
                      <a16:colId xmlns:a16="http://schemas.microsoft.com/office/drawing/2014/main" val="2047049088"/>
                    </a:ext>
                  </a:extLst>
                </a:gridCol>
                <a:gridCol w="2509098">
                  <a:extLst>
                    <a:ext uri="{9D8B030D-6E8A-4147-A177-3AD203B41FA5}">
                      <a16:colId xmlns:a16="http://schemas.microsoft.com/office/drawing/2014/main" val="871741990"/>
                    </a:ext>
                  </a:extLst>
                </a:gridCol>
                <a:gridCol w="2509098">
                  <a:extLst>
                    <a:ext uri="{9D8B030D-6E8A-4147-A177-3AD203B41FA5}">
                      <a16:colId xmlns:a16="http://schemas.microsoft.com/office/drawing/2014/main" val="1498930511"/>
                    </a:ext>
                  </a:extLst>
                </a:gridCol>
              </a:tblGrid>
              <a:tr h="767104">
                <a:tc>
                  <a:txBody>
                    <a:bodyPr/>
                    <a:lstStyle/>
                    <a:p>
                      <a:pPr algn="l" fontAlgn="ctr"/>
                      <a:r>
                        <a:rPr lang="ja-JP" altLang="en-US" sz="1800" b="0" u="none" strike="noStrike" dirty="0">
                          <a:solidFill>
                            <a:schemeClr val="tx1"/>
                          </a:solidFill>
                          <a:effectLst/>
                        </a:rPr>
                        <a:t>　</a:t>
                      </a:r>
                      <a:endParaRPr lang="ja-JP" altLang="en-US" sz="1800" b="0" i="0" u="none" strike="noStrike" dirty="0">
                        <a:solidFill>
                          <a:schemeClr val="tx1"/>
                        </a:solidFill>
                        <a:effectLst/>
                        <a:latin typeface="+mn-ea"/>
                        <a:ea typeface="+mn-ea"/>
                      </a:endParaRPr>
                    </a:p>
                  </a:txBody>
                  <a:tcPr marL="9525" marR="9525" marT="9525" marB="0" anchor="ctr"/>
                </a:tc>
                <a:tc>
                  <a:txBody>
                    <a:bodyPr/>
                    <a:lstStyle/>
                    <a:p>
                      <a:pPr algn="ctr" rtl="0" fontAlgn="ctr"/>
                      <a:r>
                        <a:rPr lang="ja-JP" altLang="en-US" sz="1800" b="0" u="none" strike="noStrike" dirty="0">
                          <a:solidFill>
                            <a:schemeClr val="tx1"/>
                          </a:solidFill>
                          <a:effectLst/>
                        </a:rPr>
                        <a:t>全保管台数</a:t>
                      </a:r>
                      <a:endParaRPr lang="ja-JP" altLang="en-US" sz="1800" b="0" i="0" u="none" strike="noStrike" dirty="0">
                        <a:solidFill>
                          <a:schemeClr val="tx1"/>
                        </a:solidFill>
                        <a:effectLst/>
                        <a:latin typeface="+mn-ea"/>
                        <a:ea typeface="+mn-ea"/>
                      </a:endParaRPr>
                    </a:p>
                  </a:txBody>
                  <a:tcPr marL="9525" marR="9525" marT="9525" marB="0" anchor="ctr"/>
                </a:tc>
                <a:tc>
                  <a:txBody>
                    <a:bodyPr/>
                    <a:lstStyle/>
                    <a:p>
                      <a:pPr algn="ctr" rtl="0" fontAlgn="ctr"/>
                      <a:r>
                        <a:rPr lang="ja-JP" altLang="en-US" sz="1800" b="0" u="none" strike="noStrike" dirty="0">
                          <a:solidFill>
                            <a:schemeClr val="tx1"/>
                          </a:solidFill>
                          <a:effectLst/>
                        </a:rPr>
                        <a:t>測定済みの</a:t>
                      </a:r>
                      <a:endParaRPr lang="en-US" altLang="ja-JP" sz="1800" b="0" u="none" strike="noStrike" dirty="0">
                        <a:solidFill>
                          <a:schemeClr val="tx1"/>
                        </a:solidFill>
                        <a:effectLst/>
                      </a:endParaRPr>
                    </a:p>
                    <a:p>
                      <a:pPr algn="ctr" rtl="0" fontAlgn="ctr"/>
                      <a:r>
                        <a:rPr lang="ja-JP" altLang="en-US" sz="1800" b="0" u="none" strike="noStrike" dirty="0">
                          <a:solidFill>
                            <a:schemeClr val="tx1"/>
                          </a:solidFill>
                          <a:effectLst/>
                        </a:rPr>
                        <a:t>保管台数*</a:t>
                      </a:r>
                      <a:endParaRPr lang="ja-JP" altLang="en-US" sz="1800" b="0" i="0" u="none" strike="noStrike" dirty="0">
                        <a:solidFill>
                          <a:schemeClr val="tx1"/>
                        </a:solidFill>
                        <a:effectLst/>
                        <a:latin typeface="+mn-ea"/>
                        <a:ea typeface="+mn-ea"/>
                      </a:endParaRPr>
                    </a:p>
                  </a:txBody>
                  <a:tcPr marL="9525" marR="9525" marT="9525" marB="0" anchor="ctr"/>
                </a:tc>
                <a:tc>
                  <a:txBody>
                    <a:bodyPr/>
                    <a:lstStyle/>
                    <a:p>
                      <a:pPr algn="ctr" rtl="0" fontAlgn="ctr"/>
                      <a:r>
                        <a:rPr lang="ja-JP" altLang="en-US" sz="1800" b="0" u="none" strike="noStrike" dirty="0">
                          <a:solidFill>
                            <a:schemeClr val="tx1"/>
                          </a:solidFill>
                          <a:effectLst/>
                        </a:rPr>
                        <a:t>濃度不明の</a:t>
                      </a:r>
                      <a:endParaRPr lang="en-US" altLang="ja-JP" sz="1800" b="0" u="none" strike="noStrike" dirty="0">
                        <a:solidFill>
                          <a:schemeClr val="tx1"/>
                        </a:solidFill>
                        <a:effectLst/>
                      </a:endParaRPr>
                    </a:p>
                    <a:p>
                      <a:pPr algn="ctr" rtl="0" fontAlgn="ctr"/>
                      <a:r>
                        <a:rPr lang="ja-JP" altLang="en-US" sz="1800" b="0" u="none" strike="noStrike" dirty="0">
                          <a:solidFill>
                            <a:schemeClr val="tx1"/>
                          </a:solidFill>
                          <a:effectLst/>
                        </a:rPr>
                        <a:t>保管台数</a:t>
                      </a:r>
                      <a:endParaRPr lang="ja-JP" altLang="en-US" sz="180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2158204893"/>
                  </a:ext>
                </a:extLst>
              </a:tr>
              <a:tr h="509657">
                <a:tc>
                  <a:txBody>
                    <a:bodyPr/>
                    <a:lstStyle/>
                    <a:p>
                      <a:pPr marL="36000" algn="l" fontAlgn="ctr"/>
                      <a:r>
                        <a:rPr lang="ja-JP" altLang="en-US" sz="1800" b="0" u="none" strike="noStrike" dirty="0">
                          <a:solidFill>
                            <a:schemeClr val="tx1"/>
                          </a:solidFill>
                          <a:effectLst/>
                        </a:rPr>
                        <a:t>変圧器</a:t>
                      </a:r>
                      <a:endParaRPr lang="en-US" altLang="ja-JP" sz="1800" b="0" i="0" u="none" strike="noStrike" dirty="0">
                        <a:solidFill>
                          <a:schemeClr val="tx1"/>
                        </a:solidFill>
                        <a:effectLst/>
                        <a:latin typeface="+mn-ea"/>
                        <a:ea typeface="+mn-ea"/>
                      </a:endParaRPr>
                    </a:p>
                  </a:txBody>
                  <a:tcPr marL="36000" marR="9525" marT="9525" marB="0" anchor="ctr"/>
                </a:tc>
                <a:tc>
                  <a:txBody>
                    <a:bodyPr/>
                    <a:lstStyle/>
                    <a:p>
                      <a:pPr algn="r" fontAlgn="ctr"/>
                      <a:r>
                        <a:rPr lang="en-US" altLang="ja-JP" sz="1800" b="0" u="none" strike="noStrike" dirty="0">
                          <a:solidFill>
                            <a:schemeClr val="tx1"/>
                          </a:solidFill>
                          <a:effectLst/>
                        </a:rPr>
                        <a:t>26,835</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15,454</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11,381</a:t>
                      </a:r>
                      <a:endParaRPr lang="en-US" altLang="ja-JP" sz="1800" b="0" i="0" u="none" strike="noStrike" dirty="0">
                        <a:solidFill>
                          <a:schemeClr val="tx1"/>
                        </a:solidFill>
                        <a:effectLst/>
                        <a:latin typeface="+mn-ea"/>
                        <a:ea typeface="+mn-ea"/>
                      </a:endParaRPr>
                    </a:p>
                  </a:txBody>
                  <a:tcPr marL="9525" marR="72000" marT="9525" marB="0" anchor="ctr"/>
                </a:tc>
                <a:extLst>
                  <a:ext uri="{0D108BD9-81ED-4DB2-BD59-A6C34878D82A}">
                    <a16:rowId xmlns:a16="http://schemas.microsoft.com/office/drawing/2014/main" val="2684626138"/>
                  </a:ext>
                </a:extLst>
              </a:tr>
              <a:tr h="767104">
                <a:tc>
                  <a:txBody>
                    <a:bodyPr/>
                    <a:lstStyle/>
                    <a:p>
                      <a:pPr marL="36000" algn="l" fontAlgn="ctr"/>
                      <a:r>
                        <a:rPr lang="en-US" altLang="ja-JP" sz="1800" b="0" u="none" strike="noStrike" dirty="0">
                          <a:solidFill>
                            <a:schemeClr val="tx1"/>
                          </a:solidFill>
                          <a:effectLst/>
                        </a:rPr>
                        <a:t>3㎏</a:t>
                      </a:r>
                      <a:r>
                        <a:rPr lang="ja-JP" altLang="en-US" sz="1800" b="0" u="none" strike="noStrike" dirty="0">
                          <a:solidFill>
                            <a:schemeClr val="tx1"/>
                          </a:solidFill>
                          <a:effectLst/>
                        </a:rPr>
                        <a:t>以上コンデンサー</a:t>
                      </a:r>
                      <a:endParaRPr lang="en-US" altLang="ja-JP" sz="1800" b="0" i="0" u="none" strike="noStrike" dirty="0">
                        <a:solidFill>
                          <a:schemeClr val="tx1"/>
                        </a:solidFill>
                        <a:effectLst/>
                        <a:latin typeface="+mn-ea"/>
                        <a:ea typeface="+mn-ea"/>
                      </a:endParaRPr>
                    </a:p>
                  </a:txBody>
                  <a:tcPr marL="36000" marR="9525" marT="9525" marB="0" anchor="ctr"/>
                </a:tc>
                <a:tc>
                  <a:txBody>
                    <a:bodyPr/>
                    <a:lstStyle/>
                    <a:p>
                      <a:pPr algn="r" fontAlgn="ctr"/>
                      <a:r>
                        <a:rPr lang="en-US" altLang="ja-JP" sz="1800" b="0" u="none" strike="noStrike" dirty="0">
                          <a:solidFill>
                            <a:schemeClr val="tx1"/>
                          </a:solidFill>
                          <a:effectLst/>
                        </a:rPr>
                        <a:t>16,373</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5,923</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10,450</a:t>
                      </a:r>
                      <a:endParaRPr lang="en-US" altLang="ja-JP" sz="1800" b="0" i="0" u="none" strike="noStrike" dirty="0">
                        <a:solidFill>
                          <a:schemeClr val="tx1"/>
                        </a:solidFill>
                        <a:effectLst/>
                        <a:latin typeface="+mn-ea"/>
                        <a:ea typeface="+mn-ea"/>
                      </a:endParaRPr>
                    </a:p>
                  </a:txBody>
                  <a:tcPr marL="9525" marR="72000" marT="9525" marB="0" anchor="ctr"/>
                </a:tc>
                <a:extLst>
                  <a:ext uri="{0D108BD9-81ED-4DB2-BD59-A6C34878D82A}">
                    <a16:rowId xmlns:a16="http://schemas.microsoft.com/office/drawing/2014/main" val="802325125"/>
                  </a:ext>
                </a:extLst>
              </a:tr>
              <a:tr h="767104">
                <a:tc>
                  <a:txBody>
                    <a:bodyPr/>
                    <a:lstStyle/>
                    <a:p>
                      <a:pPr marL="36000" marR="0" lvl="0" indent="0" algn="l" defTabSz="950175" rtl="0" eaLnBrk="1" fontAlgn="ctr" latinLnBrk="0" hangingPunct="1">
                        <a:lnSpc>
                          <a:spcPct val="100000"/>
                        </a:lnSpc>
                        <a:spcBef>
                          <a:spcPts val="0"/>
                        </a:spcBef>
                        <a:spcAft>
                          <a:spcPts val="0"/>
                        </a:spcAft>
                        <a:buClrTx/>
                        <a:buSzTx/>
                        <a:buFontTx/>
                        <a:buNone/>
                        <a:tabLst/>
                        <a:defRPr/>
                      </a:pPr>
                      <a:r>
                        <a:rPr lang="en-US" altLang="ja-JP" sz="1800" b="0" u="none" strike="noStrike" dirty="0">
                          <a:solidFill>
                            <a:schemeClr val="tx1"/>
                          </a:solidFill>
                          <a:effectLst/>
                        </a:rPr>
                        <a:t>3㎏</a:t>
                      </a:r>
                      <a:r>
                        <a:rPr lang="ja-JP" altLang="en-US" sz="1800" b="0" u="none" strike="noStrike" dirty="0">
                          <a:solidFill>
                            <a:schemeClr val="tx1"/>
                          </a:solidFill>
                          <a:effectLst/>
                        </a:rPr>
                        <a:t>未満コンデンサー</a:t>
                      </a:r>
                      <a:endParaRPr lang="en-US" altLang="ja-JP" sz="1800" b="0" i="0" u="none" strike="noStrike" dirty="0">
                        <a:solidFill>
                          <a:schemeClr val="tx1"/>
                        </a:solidFill>
                        <a:effectLst/>
                        <a:latin typeface="+mn-ea"/>
                        <a:ea typeface="+mn-ea"/>
                      </a:endParaRPr>
                    </a:p>
                  </a:txBody>
                  <a:tcPr marL="36000" marR="9525" marT="9525" marB="0" anchor="ctr"/>
                </a:tc>
                <a:tc>
                  <a:txBody>
                    <a:bodyPr/>
                    <a:lstStyle/>
                    <a:p>
                      <a:pPr algn="r" fontAlgn="ctr"/>
                      <a:r>
                        <a:rPr lang="en-US" altLang="ja-JP" sz="1800" b="0" u="none" strike="noStrike" dirty="0">
                          <a:solidFill>
                            <a:schemeClr val="tx1"/>
                          </a:solidFill>
                          <a:effectLst/>
                        </a:rPr>
                        <a:t>57,859</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3,180</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54,679</a:t>
                      </a:r>
                      <a:endParaRPr lang="en-US" altLang="ja-JP" sz="1800" b="0" i="0" u="none" strike="noStrike" dirty="0">
                        <a:solidFill>
                          <a:schemeClr val="tx1"/>
                        </a:solidFill>
                        <a:effectLst/>
                        <a:latin typeface="+mn-ea"/>
                        <a:ea typeface="+mn-ea"/>
                      </a:endParaRPr>
                    </a:p>
                  </a:txBody>
                  <a:tcPr marL="9525" marR="72000" marT="9525" marB="0" anchor="ctr"/>
                </a:tc>
                <a:extLst>
                  <a:ext uri="{0D108BD9-81ED-4DB2-BD59-A6C34878D82A}">
                    <a16:rowId xmlns:a16="http://schemas.microsoft.com/office/drawing/2014/main" val="1116874962"/>
                  </a:ext>
                </a:extLst>
              </a:tr>
              <a:tr h="509657">
                <a:tc>
                  <a:txBody>
                    <a:bodyPr/>
                    <a:lstStyle/>
                    <a:p>
                      <a:pPr marL="36000" algn="l" fontAlgn="ctr"/>
                      <a:r>
                        <a:rPr lang="ja-JP" altLang="en-US" sz="1800" b="0" u="none" strike="noStrike" dirty="0">
                          <a:solidFill>
                            <a:schemeClr val="tx1"/>
                          </a:solidFill>
                          <a:effectLst/>
                        </a:rPr>
                        <a:t>その他電気機器</a:t>
                      </a:r>
                      <a:endParaRPr lang="en-US" altLang="ja-JP" sz="1800" b="0" i="0" u="none" strike="noStrike" dirty="0">
                        <a:solidFill>
                          <a:schemeClr val="tx1"/>
                        </a:solidFill>
                        <a:effectLst/>
                        <a:latin typeface="+mn-ea"/>
                        <a:ea typeface="+mn-ea"/>
                      </a:endParaRPr>
                    </a:p>
                  </a:txBody>
                  <a:tcPr marL="36000" marR="9525" marT="9525" marB="0" anchor="ctr"/>
                </a:tc>
                <a:tc>
                  <a:txBody>
                    <a:bodyPr/>
                    <a:lstStyle/>
                    <a:p>
                      <a:pPr algn="r" fontAlgn="ctr"/>
                      <a:r>
                        <a:rPr lang="en-US" altLang="ja-JP" sz="1800" b="0" u="none" strike="noStrike" dirty="0">
                          <a:solidFill>
                            <a:schemeClr val="tx1"/>
                          </a:solidFill>
                          <a:effectLst/>
                        </a:rPr>
                        <a:t>5,966</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3,014</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2,952</a:t>
                      </a:r>
                      <a:endParaRPr lang="en-US" altLang="ja-JP" sz="1800" b="0" i="0" u="none" strike="noStrike" dirty="0">
                        <a:solidFill>
                          <a:schemeClr val="tx1"/>
                        </a:solidFill>
                        <a:effectLst/>
                        <a:latin typeface="+mn-ea"/>
                        <a:ea typeface="+mn-ea"/>
                      </a:endParaRPr>
                    </a:p>
                  </a:txBody>
                  <a:tcPr marL="9525" marR="72000" marT="9525" marB="0" anchor="ctr"/>
                </a:tc>
                <a:extLst>
                  <a:ext uri="{0D108BD9-81ED-4DB2-BD59-A6C34878D82A}">
                    <a16:rowId xmlns:a16="http://schemas.microsoft.com/office/drawing/2014/main" val="1460162653"/>
                  </a:ext>
                </a:extLst>
              </a:tr>
              <a:tr h="767104">
                <a:tc>
                  <a:txBody>
                    <a:bodyPr/>
                    <a:lstStyle/>
                    <a:p>
                      <a:pPr marL="36000" algn="l" fontAlgn="ctr"/>
                      <a:r>
                        <a:rPr lang="ja-JP" altLang="en-US" sz="1800" b="0" u="none" strike="noStrike" dirty="0">
                          <a:solidFill>
                            <a:schemeClr val="tx1"/>
                          </a:solidFill>
                          <a:effectLst/>
                        </a:rPr>
                        <a:t>うち、遮断器・開閉器</a:t>
                      </a:r>
                      <a:endParaRPr lang="en-US" altLang="ja-JP" sz="1800" b="0" i="0" u="none" strike="noStrike" dirty="0">
                        <a:solidFill>
                          <a:schemeClr val="tx1"/>
                        </a:solidFill>
                        <a:effectLst/>
                        <a:latin typeface="+mn-ea"/>
                        <a:ea typeface="+mn-ea"/>
                      </a:endParaRPr>
                    </a:p>
                  </a:txBody>
                  <a:tcPr marL="36000" marR="9525" marT="9525" marB="0" anchor="ctr"/>
                </a:tc>
                <a:tc>
                  <a:txBody>
                    <a:bodyPr/>
                    <a:lstStyle/>
                    <a:p>
                      <a:pPr algn="r" fontAlgn="ctr"/>
                      <a:r>
                        <a:rPr lang="en-US" altLang="ja-JP" sz="1800" b="0" u="none" strike="noStrike" dirty="0">
                          <a:solidFill>
                            <a:schemeClr val="tx1"/>
                          </a:solidFill>
                          <a:effectLst/>
                        </a:rPr>
                        <a:t>2,792</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1,699</a:t>
                      </a:r>
                      <a:endParaRPr lang="en-US" altLang="ja-JP" sz="1800" b="0" i="0" u="none" strike="noStrike" dirty="0">
                        <a:solidFill>
                          <a:schemeClr val="tx1"/>
                        </a:solidFill>
                        <a:effectLst/>
                        <a:latin typeface="+mn-ea"/>
                        <a:ea typeface="+mn-ea"/>
                      </a:endParaRPr>
                    </a:p>
                  </a:txBody>
                  <a:tcPr marL="9525" marR="72000" marT="9525" marB="0" anchor="ctr"/>
                </a:tc>
                <a:tc>
                  <a:txBody>
                    <a:bodyPr/>
                    <a:lstStyle/>
                    <a:p>
                      <a:pPr algn="r" fontAlgn="ctr"/>
                      <a:r>
                        <a:rPr lang="en-US" altLang="ja-JP" sz="1800" b="0" u="none" strike="noStrike" dirty="0">
                          <a:solidFill>
                            <a:schemeClr val="tx1"/>
                          </a:solidFill>
                          <a:effectLst/>
                        </a:rPr>
                        <a:t>1,093</a:t>
                      </a:r>
                      <a:endParaRPr lang="en-US" altLang="ja-JP" sz="1800" b="0" i="0" u="none" strike="noStrike" dirty="0">
                        <a:solidFill>
                          <a:schemeClr val="tx1"/>
                        </a:solidFill>
                        <a:effectLst/>
                        <a:latin typeface="+mn-ea"/>
                        <a:ea typeface="+mn-ea"/>
                      </a:endParaRPr>
                    </a:p>
                  </a:txBody>
                  <a:tcPr marL="9525" marR="72000" marT="9525" marB="0" anchor="ctr"/>
                </a:tc>
                <a:extLst>
                  <a:ext uri="{0D108BD9-81ED-4DB2-BD59-A6C34878D82A}">
                    <a16:rowId xmlns:a16="http://schemas.microsoft.com/office/drawing/2014/main" val="1805993502"/>
                  </a:ext>
                </a:extLst>
              </a:tr>
            </a:tbl>
          </a:graphicData>
        </a:graphic>
      </p:graphicFrame>
      <p:sp>
        <p:nvSpPr>
          <p:cNvPr id="8" name="タイトル 1">
            <a:extLst>
              <a:ext uri="{FF2B5EF4-FFF2-40B4-BE49-F238E27FC236}">
                <a16:creationId xmlns:a16="http://schemas.microsoft.com/office/drawing/2014/main" id="{1EC59FDB-2D08-2D13-1DC5-F61CE662C54A}"/>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en-US" altLang="ja-JP" sz="2800" dirty="0"/>
              <a:t>(</a:t>
            </a:r>
            <a:r>
              <a:rPr kumimoji="1" lang="ja-JP" altLang="en-US" sz="2800" dirty="0"/>
              <a:t>参考</a:t>
            </a:r>
            <a:r>
              <a:rPr kumimoji="1" lang="en-US" altLang="ja-JP" sz="2800" dirty="0"/>
              <a:t>)</a:t>
            </a:r>
            <a:r>
              <a:rPr kumimoji="1" lang="ja-JP" altLang="en-US" sz="2800" dirty="0"/>
              <a:t>低濃度</a:t>
            </a:r>
            <a:r>
              <a:rPr kumimoji="1" lang="en-US" altLang="ja-JP" sz="2800" dirty="0"/>
              <a:t>PCB</a:t>
            </a:r>
            <a:r>
              <a:rPr kumimoji="1" lang="ja-JP" altLang="en-US" sz="2800" dirty="0"/>
              <a:t>廃棄物保管届出数</a:t>
            </a:r>
          </a:p>
        </p:txBody>
      </p:sp>
    </p:spTree>
    <p:extLst>
      <p:ext uri="{BB962C8B-B14F-4D97-AF65-F5344CB8AC3E}">
        <p14:creationId xmlns:p14="http://schemas.microsoft.com/office/powerpoint/2010/main" val="77842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CF93D920-C0B1-627D-ED66-A1409BE4B23D}"/>
              </a:ext>
            </a:extLst>
          </p:cNvPr>
          <p:cNvSpPr>
            <a:spLocks noGrp="1"/>
          </p:cNvSpPr>
          <p:nvPr>
            <p:ph type="sldNum" sz="quarter" idx="12"/>
          </p:nvPr>
        </p:nvSpPr>
        <p:spPr>
          <a:xfrm>
            <a:off x="8427046" y="7111042"/>
            <a:ext cx="2267903" cy="402483"/>
          </a:xfrm>
        </p:spPr>
        <p:txBody>
          <a:bodyPr/>
          <a:lstStyle/>
          <a:p>
            <a:pPr algn="r"/>
            <a:fld id="{23FB67C7-85F5-4AB7-8362-BC64E8F23ECC}" type="slidenum">
              <a:rPr lang="ja-JP" altLang="en-US" sz="2000">
                <a:latin typeface="Meiryo UI" panose="020B0604030504040204" pitchFamily="50" charset="-128"/>
                <a:ea typeface="Meiryo UI" panose="020B0604030504040204" pitchFamily="50" charset="-128"/>
              </a:rPr>
              <a:pPr algn="r"/>
              <a:t>14</a:t>
            </a:fld>
            <a:endParaRPr lang="ja-JP" altLang="en-US"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94AD90E-3A5F-08B2-63F1-D744949CEE96}"/>
              </a:ext>
            </a:extLst>
          </p:cNvPr>
          <p:cNvSpPr txBox="1">
            <a:spLocks/>
          </p:cNvSpPr>
          <p:nvPr/>
        </p:nvSpPr>
        <p:spPr bwMode="white">
          <a:xfrm>
            <a:off x="6656" y="0"/>
            <a:ext cx="10691812" cy="648000"/>
          </a:xfrm>
          <a:prstGeom prst="rect">
            <a:avLst/>
          </a:prstGeom>
          <a:solidFill>
            <a:schemeClr val="accent3">
              <a:lumMod val="50000"/>
            </a:schemeClr>
          </a:solidFill>
        </p:spPr>
        <p:txBody>
          <a:bodyPr lIns="252000" tIns="36000" rIns="0" bIns="0" anchor="ctr" anchorCtr="0"/>
          <a:lstStyle>
            <a:lvl1pPr algn="l" defTabSz="950175" rtl="0" eaLnBrk="1" latinLnBrk="0" hangingPunct="1">
              <a:lnSpc>
                <a:spcPct val="90000"/>
              </a:lnSpc>
              <a:spcBef>
                <a:spcPct val="0"/>
              </a:spcBef>
              <a:buNone/>
              <a:defRPr kumimoji="1" sz="2640" b="1" kern="1200">
                <a:solidFill>
                  <a:schemeClr val="bg1"/>
                </a:solidFill>
                <a:latin typeface="Meiryo UI" panose="020B0604030504040204" pitchFamily="50" charset="-128"/>
                <a:ea typeface="Meiryo UI" panose="020B0604030504040204" pitchFamily="50" charset="-128"/>
                <a:cs typeface="+mj-cs"/>
              </a:defRPr>
            </a:lvl1pPr>
          </a:lstStyle>
          <a:p>
            <a:pPr algn="ctr"/>
            <a:r>
              <a:rPr lang="ja-JP" altLang="en-US" sz="2800" dirty="0"/>
              <a:t>（参考）変圧器の製造年別</a:t>
            </a:r>
            <a:r>
              <a:rPr lang="en-US" altLang="ja-JP" sz="2800" dirty="0"/>
              <a:t>PCB</a:t>
            </a:r>
            <a:r>
              <a:rPr lang="ja-JP" altLang="en-US" sz="2800" dirty="0"/>
              <a:t>検出状況</a:t>
            </a:r>
            <a:r>
              <a:rPr lang="en-US" altLang="ja-JP" sz="1600" b="1" dirty="0">
                <a:latin typeface="+mn-ea"/>
                <a:ea typeface="+mn-ea"/>
              </a:rPr>
              <a:t>(R4</a:t>
            </a:r>
            <a:r>
              <a:rPr lang="ja-JP" altLang="en-US" sz="1600" b="1" dirty="0">
                <a:latin typeface="+mn-ea"/>
                <a:ea typeface="+mn-ea"/>
              </a:rPr>
              <a:t>年６月時点</a:t>
            </a:r>
            <a:r>
              <a:rPr lang="en-US" altLang="ja-JP" sz="1600" dirty="0">
                <a:latin typeface="+mn-ea"/>
                <a:ea typeface="+mn-ea"/>
              </a:rPr>
              <a:t>PCB</a:t>
            </a:r>
            <a:r>
              <a:rPr lang="ja-JP" altLang="en-US" sz="1600" dirty="0">
                <a:latin typeface="+mn-ea"/>
                <a:ea typeface="+mn-ea"/>
              </a:rPr>
              <a:t>特措法保管届出情報</a:t>
            </a:r>
            <a:r>
              <a:rPr lang="en-US" altLang="ja-JP" sz="1600" b="1" dirty="0">
                <a:latin typeface="+mn-ea"/>
                <a:ea typeface="+mn-ea"/>
              </a:rPr>
              <a:t>)</a:t>
            </a:r>
            <a:endParaRPr lang="en-US" altLang="ja-JP" sz="2800" dirty="0"/>
          </a:p>
        </p:txBody>
      </p:sp>
      <p:graphicFrame>
        <p:nvGraphicFramePr>
          <p:cNvPr id="33" name="グラフ 32">
            <a:extLst>
              <a:ext uri="{FF2B5EF4-FFF2-40B4-BE49-F238E27FC236}">
                <a16:creationId xmlns:a16="http://schemas.microsoft.com/office/drawing/2014/main" id="{BEBA3C00-1400-2B78-9527-F95894A546B6}"/>
              </a:ext>
            </a:extLst>
          </p:cNvPr>
          <p:cNvGraphicFramePr>
            <a:graphicFrameLocks/>
          </p:cNvGraphicFramePr>
          <p:nvPr>
            <p:extLst>
              <p:ext uri="{D42A27DB-BD31-4B8C-83A1-F6EECF244321}">
                <p14:modId xmlns:p14="http://schemas.microsoft.com/office/powerpoint/2010/main" val="3659594928"/>
              </p:ext>
            </p:extLst>
          </p:nvPr>
        </p:nvGraphicFramePr>
        <p:xfrm>
          <a:off x="233338" y="2509634"/>
          <a:ext cx="9657038" cy="4802649"/>
        </p:xfrm>
        <a:graphic>
          <a:graphicData uri="http://schemas.openxmlformats.org/drawingml/2006/chart">
            <c:chart xmlns:c="http://schemas.openxmlformats.org/drawingml/2006/chart" xmlns:r="http://schemas.openxmlformats.org/officeDocument/2006/relationships" r:id="rId2"/>
          </a:graphicData>
        </a:graphic>
      </p:graphicFrame>
      <p:sp>
        <p:nvSpPr>
          <p:cNvPr id="34" name="コンテンツ プレースホルダー 2">
            <a:extLst>
              <a:ext uri="{FF2B5EF4-FFF2-40B4-BE49-F238E27FC236}">
                <a16:creationId xmlns:a16="http://schemas.microsoft.com/office/drawing/2014/main" id="{A8F44E35-1D2E-44B1-B3BE-20E509AE1C91}"/>
              </a:ext>
            </a:extLst>
          </p:cNvPr>
          <p:cNvSpPr txBox="1">
            <a:spLocks/>
          </p:cNvSpPr>
          <p:nvPr/>
        </p:nvSpPr>
        <p:spPr>
          <a:xfrm>
            <a:off x="161924" y="809492"/>
            <a:ext cx="10367964" cy="1235105"/>
          </a:xfrm>
          <a:prstGeom prst="rect">
            <a:avLst/>
          </a:prstGeom>
          <a:ln w="19050">
            <a:solidFill>
              <a:schemeClr val="tx1">
                <a:lumMod val="95000"/>
                <a:lumOff val="5000"/>
              </a:schemeClr>
            </a:solidFill>
          </a:ln>
        </p:spPr>
        <p:txBody>
          <a:bodyPr lIns="180000" tIns="180000" rIns="180000" bIns="144000">
            <a:spAutoFit/>
          </a:bodyPr>
          <a:lstStyle>
            <a:lvl1pPr marL="257400" indent="-257400" algn="l" defTabSz="950175" rtl="0" eaLnBrk="1" latinLnBrk="0" hangingPunct="1">
              <a:lnSpc>
                <a:spcPct val="100000"/>
              </a:lnSpc>
              <a:spcBef>
                <a:spcPts val="565"/>
              </a:spcBef>
              <a:buFont typeface="Wingdings" panose="05000000000000000000" pitchFamily="2" charset="2"/>
              <a:buChar char="n"/>
              <a:defRPr kumimoji="1" sz="1885" kern="1200">
                <a:solidFill>
                  <a:schemeClr val="tx1"/>
                </a:solidFill>
                <a:latin typeface="+mn-lt"/>
                <a:ea typeface="+mn-ea"/>
                <a:cs typeface="+mn-cs"/>
              </a:defRPr>
            </a:lvl1pPr>
            <a:lvl2pPr marL="422018" indent="-164616" algn="l" defTabSz="950175" rtl="0" eaLnBrk="1" latinLnBrk="0" hangingPunct="1">
              <a:lnSpc>
                <a:spcPct val="100000"/>
              </a:lnSpc>
              <a:spcBef>
                <a:spcPts val="377"/>
              </a:spcBef>
              <a:buFont typeface="Arial" panose="020B0604020202020204" pitchFamily="34" charset="0"/>
              <a:buChar char="•"/>
              <a:defRPr kumimoji="1" sz="1696" kern="1200">
                <a:solidFill>
                  <a:schemeClr val="tx1"/>
                </a:solidFill>
                <a:latin typeface="+mn-lt"/>
                <a:ea typeface="+mn-ea"/>
                <a:cs typeface="+mn-cs"/>
              </a:defRPr>
            </a:lvl2pPr>
            <a:lvl3pPr marL="650984" indent="-219988" algn="l" defTabSz="950175" rtl="0" eaLnBrk="1" latinLnBrk="0" hangingPunct="1">
              <a:lnSpc>
                <a:spcPct val="100000"/>
              </a:lnSpc>
              <a:spcBef>
                <a:spcPts val="188"/>
              </a:spcBef>
              <a:buFont typeface="Wingdings" panose="05000000000000000000" pitchFamily="2" charset="2"/>
              <a:buChar char="ü"/>
              <a:defRPr kumimoji="1" sz="1508" kern="1200">
                <a:solidFill>
                  <a:schemeClr val="tx1"/>
                </a:solidFill>
                <a:latin typeface="+mn-lt"/>
                <a:ea typeface="+mn-ea"/>
                <a:cs typeface="+mn-cs"/>
              </a:defRPr>
            </a:lvl3pPr>
            <a:lvl4pPr marL="853014" indent="-203526" algn="l" defTabSz="950175" rtl="0" eaLnBrk="1" latinLnBrk="0" hangingPunct="1">
              <a:lnSpc>
                <a:spcPct val="100000"/>
              </a:lnSpc>
              <a:spcBef>
                <a:spcPts val="188"/>
              </a:spcBef>
              <a:buFont typeface="Meiryo UI" panose="020B0604030504040204" pitchFamily="50" charset="-128"/>
              <a:buChar char="※"/>
              <a:defRPr kumimoji="1" sz="113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85"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a:lstStyle>
          <a:p>
            <a:r>
              <a:rPr kumimoji="1" lang="ja-JP" altLang="en-US" sz="1800" dirty="0"/>
              <a:t>安全宣言では、</a:t>
            </a:r>
            <a:r>
              <a:rPr kumimoji="1" lang="en-US" altLang="ja-JP" sz="1800" dirty="0"/>
              <a:t>1994</a:t>
            </a:r>
            <a:r>
              <a:rPr kumimoji="1" lang="ja-JP" altLang="en-US" sz="1800" dirty="0"/>
              <a:t>年以降に製造された変圧器は低濃度</a:t>
            </a:r>
            <a:r>
              <a:rPr kumimoji="1" lang="en-US" altLang="ja-JP" sz="1800" dirty="0"/>
              <a:t>PCB</a:t>
            </a:r>
            <a:r>
              <a:rPr kumimoji="1" lang="ja-JP" altLang="en-US" sz="1800" dirty="0"/>
              <a:t>含有の疑いの可能性はないと公表しております。</a:t>
            </a:r>
            <a:r>
              <a:rPr kumimoji="1" lang="en-US" altLang="ja-JP" sz="1800" dirty="0"/>
              <a:t>(</a:t>
            </a:r>
            <a:r>
              <a:rPr kumimoji="1" lang="ja-JP" altLang="en-US" sz="1800" dirty="0"/>
              <a:t>ただし富士電機は</a:t>
            </a:r>
            <a:r>
              <a:rPr kumimoji="1" lang="en-US" altLang="ja-JP" sz="1800" dirty="0"/>
              <a:t>1995</a:t>
            </a:r>
            <a:r>
              <a:rPr kumimoji="1" lang="ja-JP" altLang="en-US" sz="1800" dirty="0"/>
              <a:t>年以降</a:t>
            </a:r>
            <a:r>
              <a:rPr kumimoji="1" lang="en-US" altLang="ja-JP" sz="1800" dirty="0"/>
              <a:t>)</a:t>
            </a:r>
          </a:p>
          <a:p>
            <a:r>
              <a:rPr lang="en-US" altLang="ja-JP" sz="1800" dirty="0"/>
              <a:t>1994</a:t>
            </a:r>
            <a:r>
              <a:rPr lang="ja-JP" altLang="en-US" sz="1800" dirty="0"/>
              <a:t>年以降製造の変圧器</a:t>
            </a:r>
            <a:r>
              <a:rPr lang="en-US" altLang="ja-JP" sz="1800" dirty="0"/>
              <a:t>35</a:t>
            </a:r>
            <a:r>
              <a:rPr lang="ja-JP" altLang="en-US" sz="1800" dirty="0"/>
              <a:t>台が低濃度</a:t>
            </a:r>
            <a:r>
              <a:rPr lang="en-US" altLang="ja-JP" sz="1800" dirty="0"/>
              <a:t>PCB</a:t>
            </a:r>
            <a:r>
              <a:rPr lang="ja-JP" altLang="en-US" sz="1800" dirty="0"/>
              <a:t>含有機器として届け出をされています。</a:t>
            </a:r>
            <a:endParaRPr kumimoji="1" lang="en-US" altLang="ja-JP" sz="1800" dirty="0"/>
          </a:p>
        </p:txBody>
      </p:sp>
    </p:spTree>
    <p:extLst>
      <p:ext uri="{BB962C8B-B14F-4D97-AF65-F5344CB8AC3E}">
        <p14:creationId xmlns:p14="http://schemas.microsoft.com/office/powerpoint/2010/main" val="30224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894C-330D-6448-16CA-DB89756BBEB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7E4D1D-4456-FFC0-7E9E-B3E5611BCB6C}"/>
              </a:ext>
            </a:extLst>
          </p:cNvPr>
          <p:cNvSpPr>
            <a:spLocks noGrp="1"/>
          </p:cNvSpPr>
          <p:nvPr>
            <p:ph sz="quarter" idx="13"/>
          </p:nvPr>
        </p:nvSpPr>
        <p:spPr>
          <a:xfrm>
            <a:off x="161926" y="902375"/>
            <a:ext cx="10367964" cy="2496989"/>
          </a:xfrm>
          <a:ln>
            <a:solidFill>
              <a:schemeClr val="tx1">
                <a:lumMod val="95000"/>
                <a:lumOff val="5000"/>
              </a:schemeClr>
            </a:solidFill>
          </a:ln>
        </p:spPr>
        <p:txBody>
          <a:bodyPr/>
          <a:lstStyle/>
          <a:p>
            <a:pPr algn="just"/>
            <a:r>
              <a:rPr lang="ja-JP" altLang="en-US" sz="1800" kern="100" dirty="0">
                <a:effectLst/>
                <a:latin typeface="+mn-ea"/>
                <a:cs typeface="Times New Roman" panose="02020603050405020304" pitchFamily="18" charset="0"/>
              </a:rPr>
              <a:t>環境省</a:t>
            </a:r>
            <a:r>
              <a:rPr lang="en-US" altLang="ja-JP" sz="1800" kern="100" dirty="0">
                <a:effectLst/>
                <a:latin typeface="+mn-ea"/>
                <a:cs typeface="Times New Roman" panose="02020603050405020304" pitchFamily="18" charset="0"/>
              </a:rPr>
              <a:t>HP</a:t>
            </a:r>
            <a:r>
              <a:rPr lang="ja-JP" altLang="en-US" sz="1800" kern="100" dirty="0">
                <a:effectLst/>
                <a:latin typeface="+mn-ea"/>
                <a:cs typeface="Times New Roman" panose="02020603050405020304" pitchFamily="18" charset="0"/>
              </a:rPr>
              <a:t>内に、</a:t>
            </a:r>
            <a:r>
              <a:rPr lang="en-US" altLang="ja-JP" sz="1800" kern="100" dirty="0">
                <a:effectLst/>
                <a:latin typeface="+mn-ea"/>
                <a:cs typeface="Times New Roman" panose="02020603050405020304" pitchFamily="18" charset="0"/>
              </a:rPr>
              <a:t>PCB</a:t>
            </a:r>
            <a:r>
              <a:rPr lang="ja-JP" altLang="en-US" sz="1800" kern="100" dirty="0">
                <a:effectLst/>
                <a:latin typeface="+mn-ea"/>
                <a:cs typeface="Times New Roman" panose="02020603050405020304" pitchFamily="18" charset="0"/>
              </a:rPr>
              <a:t>の処理に関する様々な情報を掲載している「低濃度</a:t>
            </a:r>
            <a:r>
              <a:rPr lang="en-US" altLang="ja-JP" sz="1800" kern="100" dirty="0">
                <a:effectLst/>
                <a:latin typeface="+mn-ea"/>
                <a:cs typeface="Times New Roman" panose="02020603050405020304" pitchFamily="18" charset="0"/>
              </a:rPr>
              <a:t>PCB</a:t>
            </a:r>
            <a:r>
              <a:rPr lang="ja-JP" altLang="en-US" sz="1800" kern="100" dirty="0">
                <a:effectLst/>
                <a:latin typeface="+mn-ea"/>
                <a:cs typeface="Times New Roman" panose="02020603050405020304" pitchFamily="18" charset="0"/>
              </a:rPr>
              <a:t>廃棄物早期処理情報サイト」がございます。</a:t>
            </a:r>
            <a:r>
              <a:rPr lang="en-US" altLang="ja-JP" sz="1800" kern="100" dirty="0">
                <a:effectLst/>
                <a:latin typeface="+mn-ea"/>
                <a:cs typeface="Times New Roman" panose="02020603050405020304" pitchFamily="18" charset="0"/>
                <a:hlinkClick r:id="rId2"/>
              </a:rPr>
              <a:t>URL:</a:t>
            </a:r>
            <a:r>
              <a:rPr lang="en-US" altLang="ja-JP" sz="1600" dirty="0">
                <a:hlinkClick r:id="rId2"/>
              </a:rPr>
              <a:t>http://pcb-soukishori.env.go.jp/teinoudo/</a:t>
            </a:r>
            <a:endParaRPr lang="en-US" altLang="ja-JP" sz="1800" kern="100" dirty="0">
              <a:latin typeface="+mn-ea"/>
              <a:cs typeface="Times New Roman" panose="02020603050405020304" pitchFamily="18" charset="0"/>
            </a:endParaRPr>
          </a:p>
          <a:p>
            <a:pPr marL="0" indent="0" algn="just">
              <a:buNone/>
            </a:pPr>
            <a:r>
              <a:rPr lang="ja-JP" altLang="en-US" sz="1800" kern="100" dirty="0">
                <a:effectLst/>
                <a:latin typeface="+mn-ea"/>
                <a:cs typeface="Times New Roman" panose="02020603050405020304" pitchFamily="18" charset="0"/>
              </a:rPr>
              <a:t>　　各種資料の閲覧およびダウンロードが可能となっておりますので参考にご確認いただきますようお願いいたします。</a:t>
            </a:r>
            <a:endParaRPr lang="en-US" altLang="ja-JP" sz="1800" kern="100" dirty="0">
              <a:effectLst/>
              <a:latin typeface="+mn-ea"/>
              <a:cs typeface="Times New Roman" panose="02020603050405020304" pitchFamily="18" charset="0"/>
            </a:endParaRPr>
          </a:p>
          <a:p>
            <a:pPr marL="0" indent="0" algn="just">
              <a:buNone/>
            </a:pPr>
            <a:endParaRPr lang="en-US" altLang="ja-JP" sz="1800" kern="100" dirty="0">
              <a:effectLst/>
              <a:latin typeface="+mn-ea"/>
              <a:cs typeface="Times New Roman" panose="02020603050405020304" pitchFamily="18" charset="0"/>
            </a:endParaRPr>
          </a:p>
          <a:p>
            <a:pPr algn="just"/>
            <a:r>
              <a:rPr lang="ja-JP" altLang="en-US" sz="1800" kern="100" dirty="0">
                <a:effectLst/>
                <a:latin typeface="+mn-ea"/>
                <a:cs typeface="Times New Roman" panose="02020603050405020304" pitchFamily="18" charset="0"/>
              </a:rPr>
              <a:t>また、記入要領説明会については公益財団法人産業廃棄物処理事業振興財団の</a:t>
            </a:r>
            <a:r>
              <a:rPr lang="en-US" altLang="ja-JP" sz="1800" kern="100" dirty="0">
                <a:latin typeface="+mn-ea"/>
                <a:cs typeface="Times New Roman" panose="02020603050405020304" pitchFamily="18" charset="0"/>
              </a:rPr>
              <a:t>HP</a:t>
            </a:r>
            <a:r>
              <a:rPr lang="ja-JP" altLang="en-US" sz="1800" kern="100" dirty="0">
                <a:latin typeface="+mn-ea"/>
                <a:cs typeface="Times New Roman" panose="02020603050405020304" pitchFamily="18" charset="0"/>
              </a:rPr>
              <a:t>「新着情報」</a:t>
            </a:r>
            <a:r>
              <a:rPr lang="ja-JP" altLang="en-US" sz="1800" kern="100" dirty="0">
                <a:effectLst/>
                <a:latin typeface="+mn-ea"/>
                <a:cs typeface="Times New Roman" panose="02020603050405020304" pitchFamily="18" charset="0"/>
              </a:rPr>
              <a:t>よりアップロードした動画の閲覧が可能となりますので記入要領について不明点がございましたら適宜ご確認いただきますようお願いいたします。</a:t>
            </a:r>
            <a:r>
              <a:rPr lang="en-US" altLang="ja-JP" sz="1800" kern="100" dirty="0">
                <a:effectLst/>
                <a:latin typeface="+mn-ea"/>
                <a:cs typeface="Times New Roman" panose="02020603050405020304" pitchFamily="18" charset="0"/>
              </a:rPr>
              <a:t>URL:</a:t>
            </a:r>
            <a:r>
              <a:rPr lang="en-US" altLang="zh-TW" sz="1600" dirty="0">
                <a:hlinkClick r:id="rId3"/>
              </a:rPr>
              <a:t>https://www.sanpainet.or.jp/joseikin/</a:t>
            </a:r>
            <a:endParaRPr lang="en-US" altLang="ja-JP" sz="1800" kern="100" dirty="0">
              <a:effectLst/>
              <a:latin typeface="+mn-ea"/>
              <a:cs typeface="Times New Roman" panose="02020603050405020304" pitchFamily="18" charset="0"/>
            </a:endParaRPr>
          </a:p>
        </p:txBody>
      </p:sp>
      <p:sp>
        <p:nvSpPr>
          <p:cNvPr id="13" name="タイトル 1">
            <a:extLst>
              <a:ext uri="{FF2B5EF4-FFF2-40B4-BE49-F238E27FC236}">
                <a16:creationId xmlns:a16="http://schemas.microsoft.com/office/drawing/2014/main" id="{E1F5AEA1-A91B-5463-9770-417DB9DB54A2}"/>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各種情報について</a:t>
            </a:r>
          </a:p>
        </p:txBody>
      </p:sp>
    </p:spTree>
    <p:extLst>
      <p:ext uri="{BB962C8B-B14F-4D97-AF65-F5344CB8AC3E}">
        <p14:creationId xmlns:p14="http://schemas.microsoft.com/office/powerpoint/2010/main" val="251751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1BF10-A84D-6423-2762-9581E773EB86}"/>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85AB454F-2AF5-D40E-743A-E57923B97D45}"/>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絶縁油が</a:t>
            </a:r>
            <a:r>
              <a:rPr kumimoji="1" lang="en-US" altLang="ja-JP" sz="2800" dirty="0"/>
              <a:t>PCB</a:t>
            </a:r>
            <a:r>
              <a:rPr kumimoji="1" lang="ja-JP" altLang="en-US" sz="2800" dirty="0"/>
              <a:t>に汚染されている可能性がある自家用電気工作物</a:t>
            </a:r>
          </a:p>
        </p:txBody>
      </p:sp>
      <p:pic>
        <p:nvPicPr>
          <p:cNvPr id="6" name="Picture 1" descr="photo油入変圧器">
            <a:extLst>
              <a:ext uri="{FF2B5EF4-FFF2-40B4-BE49-F238E27FC236}">
                <a16:creationId xmlns:a16="http://schemas.microsoft.com/office/drawing/2014/main" id="{2F4E5097-6FCF-4E90-42FB-36D65EBC80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957" y="1097743"/>
            <a:ext cx="2816670" cy="325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4A33A9F1-D7AA-96ED-69A7-04A8A6CBE26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53089" y="1097743"/>
            <a:ext cx="3147475" cy="330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7">
            <a:extLst>
              <a:ext uri="{FF2B5EF4-FFF2-40B4-BE49-F238E27FC236}">
                <a16:creationId xmlns:a16="http://schemas.microsoft.com/office/drawing/2014/main" id="{FF89C663-76FE-DD1A-3F1A-F558B00207C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925996" y="5110797"/>
            <a:ext cx="1659733" cy="193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開閉器１">
            <a:extLst>
              <a:ext uri="{FF2B5EF4-FFF2-40B4-BE49-F238E27FC236}">
                <a16:creationId xmlns:a16="http://schemas.microsoft.com/office/drawing/2014/main" id="{0AA7926F-B8A5-A097-9299-366E3F111F5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42348" y="5110797"/>
            <a:ext cx="1728674" cy="193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2E8E5A8A-7FDF-CA8C-3FC8-75B1EC4DA76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339456" y="5110797"/>
            <a:ext cx="1709781" cy="193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8">
            <a:extLst>
              <a:ext uri="{FF2B5EF4-FFF2-40B4-BE49-F238E27FC236}">
                <a16:creationId xmlns:a16="http://schemas.microsoft.com/office/drawing/2014/main" id="{A11A54FA-8F74-706F-0393-DBD0363CCA9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517672" y="5110798"/>
            <a:ext cx="1827156" cy="193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2">
            <a:extLst>
              <a:ext uri="{FF2B5EF4-FFF2-40B4-BE49-F238E27FC236}">
                <a16:creationId xmlns:a16="http://schemas.microsoft.com/office/drawing/2014/main" id="{B87F562E-A177-189B-4C9D-FE29ED1E15E7}"/>
              </a:ext>
            </a:extLst>
          </p:cNvPr>
          <p:cNvSpPr/>
          <p:nvPr/>
        </p:nvSpPr>
        <p:spPr>
          <a:xfrm>
            <a:off x="1651579" y="4412693"/>
            <a:ext cx="1265451" cy="37635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20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変圧器</a:t>
            </a:r>
            <a:endParaRPr lang="ja-JP" altLang="en-US" sz="2205"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3">
            <a:extLst>
              <a:ext uri="{FF2B5EF4-FFF2-40B4-BE49-F238E27FC236}">
                <a16:creationId xmlns:a16="http://schemas.microsoft.com/office/drawing/2014/main" id="{569C4C54-8A0F-DFD5-6950-59D73E609075}"/>
              </a:ext>
            </a:extLst>
          </p:cNvPr>
          <p:cNvSpPr/>
          <p:nvPr/>
        </p:nvSpPr>
        <p:spPr>
          <a:xfrm>
            <a:off x="4444514" y="4466160"/>
            <a:ext cx="2508813" cy="322887"/>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20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電力用コンデンサー</a:t>
            </a:r>
          </a:p>
        </p:txBody>
      </p:sp>
      <p:sp>
        <p:nvSpPr>
          <p:cNvPr id="17" name="角丸四角形 14">
            <a:extLst>
              <a:ext uri="{FF2B5EF4-FFF2-40B4-BE49-F238E27FC236}">
                <a16:creationId xmlns:a16="http://schemas.microsoft.com/office/drawing/2014/main" id="{343D15B8-247C-3F49-42A3-2D0AB7203EAF}"/>
              </a:ext>
            </a:extLst>
          </p:cNvPr>
          <p:cNvSpPr/>
          <p:nvPr/>
        </p:nvSpPr>
        <p:spPr>
          <a:xfrm>
            <a:off x="925996" y="7125949"/>
            <a:ext cx="1809073" cy="291667"/>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76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計器用変成器</a:t>
            </a:r>
          </a:p>
        </p:txBody>
      </p:sp>
      <p:sp>
        <p:nvSpPr>
          <p:cNvPr id="18" name="角丸四角形 15">
            <a:extLst>
              <a:ext uri="{FF2B5EF4-FFF2-40B4-BE49-F238E27FC236}">
                <a16:creationId xmlns:a16="http://schemas.microsoft.com/office/drawing/2014/main" id="{B2701921-9274-4259-E336-11082456D6D7}"/>
              </a:ext>
            </a:extLst>
          </p:cNvPr>
          <p:cNvSpPr/>
          <p:nvPr/>
        </p:nvSpPr>
        <p:spPr>
          <a:xfrm>
            <a:off x="3538393" y="7133713"/>
            <a:ext cx="1160900" cy="264884"/>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764" dirty="0">
                <a:latin typeface="Meiryo UI" panose="020B0604030504040204" pitchFamily="50" charset="-128"/>
                <a:ea typeface="Meiryo UI" panose="020B0604030504040204" pitchFamily="50" charset="-128"/>
                <a:cs typeface="Meiryo UI" panose="020B0604030504040204" pitchFamily="50" charset="-128"/>
              </a:rPr>
              <a:t>開閉器</a:t>
            </a:r>
          </a:p>
        </p:txBody>
      </p:sp>
      <p:sp>
        <p:nvSpPr>
          <p:cNvPr id="19" name="角丸四角形 16">
            <a:extLst>
              <a:ext uri="{FF2B5EF4-FFF2-40B4-BE49-F238E27FC236}">
                <a16:creationId xmlns:a16="http://schemas.microsoft.com/office/drawing/2014/main" id="{8CB3A8F3-3D0C-A666-16F6-5A9CA47526B5}"/>
              </a:ext>
            </a:extLst>
          </p:cNvPr>
          <p:cNvSpPr/>
          <p:nvPr/>
        </p:nvSpPr>
        <p:spPr>
          <a:xfrm>
            <a:off x="5676949" y="7128087"/>
            <a:ext cx="1141495" cy="27051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764" dirty="0">
                <a:latin typeface="Meiryo UI" panose="020B0604030504040204" pitchFamily="50" charset="-128"/>
                <a:ea typeface="Meiryo UI" panose="020B0604030504040204" pitchFamily="50" charset="-128"/>
                <a:cs typeface="Meiryo UI" panose="020B0604030504040204" pitchFamily="50" charset="-128"/>
              </a:rPr>
              <a:t>遮断器</a:t>
            </a:r>
          </a:p>
        </p:txBody>
      </p:sp>
      <p:sp>
        <p:nvSpPr>
          <p:cNvPr id="20" name="角丸四角形 17">
            <a:extLst>
              <a:ext uri="{FF2B5EF4-FFF2-40B4-BE49-F238E27FC236}">
                <a16:creationId xmlns:a16="http://schemas.microsoft.com/office/drawing/2014/main" id="{CA58B196-BA1B-F350-84BD-9278766475B9}"/>
              </a:ext>
            </a:extLst>
          </p:cNvPr>
          <p:cNvSpPr/>
          <p:nvPr/>
        </p:nvSpPr>
        <p:spPr>
          <a:xfrm>
            <a:off x="7977513" y="7117420"/>
            <a:ext cx="1210040" cy="281177"/>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764" dirty="0">
                <a:latin typeface="Meiryo UI" panose="020B0604030504040204" pitchFamily="50" charset="-128"/>
                <a:ea typeface="Meiryo UI" panose="020B0604030504040204" pitchFamily="50" charset="-128"/>
                <a:cs typeface="Meiryo UI" panose="020B0604030504040204" pitchFamily="50" charset="-128"/>
              </a:rPr>
              <a:t>リアクトル</a:t>
            </a:r>
          </a:p>
        </p:txBody>
      </p:sp>
      <p:grpSp>
        <p:nvGrpSpPr>
          <p:cNvPr id="21" name="グループ化 20">
            <a:extLst>
              <a:ext uri="{FF2B5EF4-FFF2-40B4-BE49-F238E27FC236}">
                <a16:creationId xmlns:a16="http://schemas.microsoft.com/office/drawing/2014/main" id="{606D245F-A6F6-FC34-1978-7244331574B8}"/>
              </a:ext>
            </a:extLst>
          </p:cNvPr>
          <p:cNvGrpSpPr/>
          <p:nvPr/>
        </p:nvGrpSpPr>
        <p:grpSpPr>
          <a:xfrm>
            <a:off x="7667026" y="2156609"/>
            <a:ext cx="1905395" cy="2156839"/>
            <a:chOff x="3308350" y="1333500"/>
            <a:chExt cx="3550382" cy="4547916"/>
          </a:xfrm>
        </p:grpSpPr>
        <p:sp>
          <p:nvSpPr>
            <p:cNvPr id="22" name="正方形/長方形 3">
              <a:extLst>
                <a:ext uri="{FF2B5EF4-FFF2-40B4-BE49-F238E27FC236}">
                  <a16:creationId xmlns:a16="http://schemas.microsoft.com/office/drawing/2014/main" id="{808357ED-FE82-B6EC-D78A-1876E027CD9F}"/>
                </a:ext>
              </a:extLst>
            </p:cNvPr>
            <p:cNvSpPr/>
            <p:nvPr/>
          </p:nvSpPr>
          <p:spPr>
            <a:xfrm rot="14411709">
              <a:off x="3616091" y="1238057"/>
              <a:ext cx="213327" cy="802471"/>
            </a:xfrm>
            <a:custGeom>
              <a:avLst/>
              <a:gdLst>
                <a:gd name="connsiteX0" fmla="*/ 0 w 762000"/>
                <a:gd name="connsiteY0" fmla="*/ 0 h 3392216"/>
                <a:gd name="connsiteX1" fmla="*/ 762000 w 762000"/>
                <a:gd name="connsiteY1" fmla="*/ 0 h 3392216"/>
                <a:gd name="connsiteX2" fmla="*/ 762000 w 762000"/>
                <a:gd name="connsiteY2" fmla="*/ 3392216 h 3392216"/>
                <a:gd name="connsiteX3" fmla="*/ 0 w 762000"/>
                <a:gd name="connsiteY3" fmla="*/ 3392216 h 3392216"/>
                <a:gd name="connsiteX4" fmla="*/ 0 w 762000"/>
                <a:gd name="connsiteY4" fmla="*/ 0 h 3392216"/>
                <a:gd name="connsiteX0" fmla="*/ 0 w 762000"/>
                <a:gd name="connsiteY0" fmla="*/ 337625 h 3729841"/>
                <a:gd name="connsiteX1" fmla="*/ 719797 w 762000"/>
                <a:gd name="connsiteY1" fmla="*/ 0 h 3729841"/>
                <a:gd name="connsiteX2" fmla="*/ 762000 w 762000"/>
                <a:gd name="connsiteY2" fmla="*/ 3729841 h 3729841"/>
                <a:gd name="connsiteX3" fmla="*/ 0 w 762000"/>
                <a:gd name="connsiteY3" fmla="*/ 3729841 h 3729841"/>
                <a:gd name="connsiteX4" fmla="*/ 0 w 762000"/>
                <a:gd name="connsiteY4" fmla="*/ 337625 h 3729841"/>
                <a:gd name="connsiteX0" fmla="*/ 0 w 733864"/>
                <a:gd name="connsiteY0" fmla="*/ 337625 h 4278481"/>
                <a:gd name="connsiteX1" fmla="*/ 719797 w 733864"/>
                <a:gd name="connsiteY1" fmla="*/ 0 h 4278481"/>
                <a:gd name="connsiteX2" fmla="*/ 733864 w 733864"/>
                <a:gd name="connsiteY2" fmla="*/ 4278481 h 4278481"/>
                <a:gd name="connsiteX3" fmla="*/ 0 w 733864"/>
                <a:gd name="connsiteY3" fmla="*/ 3729841 h 4278481"/>
                <a:gd name="connsiteX4" fmla="*/ 0 w 733864"/>
                <a:gd name="connsiteY4" fmla="*/ 337625 h 4278481"/>
                <a:gd name="connsiteX0" fmla="*/ 337625 w 1071489"/>
                <a:gd name="connsiteY0" fmla="*/ 337625 h 4278481"/>
                <a:gd name="connsiteX1" fmla="*/ 1057422 w 1071489"/>
                <a:gd name="connsiteY1" fmla="*/ 0 h 4278481"/>
                <a:gd name="connsiteX2" fmla="*/ 1071489 w 1071489"/>
                <a:gd name="connsiteY2" fmla="*/ 4278481 h 4278481"/>
                <a:gd name="connsiteX3" fmla="*/ 0 w 1071489"/>
                <a:gd name="connsiteY3" fmla="*/ 3110865 h 4278481"/>
                <a:gd name="connsiteX4" fmla="*/ 337625 w 1071489"/>
                <a:gd name="connsiteY4" fmla="*/ 337625 h 4278481"/>
                <a:gd name="connsiteX0" fmla="*/ 337625 w 1057422"/>
                <a:gd name="connsiteY0" fmla="*/ 337625 h 3153065"/>
                <a:gd name="connsiteX1" fmla="*/ 1057422 w 1057422"/>
                <a:gd name="connsiteY1" fmla="*/ 0 h 3153065"/>
                <a:gd name="connsiteX2" fmla="*/ 199292 w 1057422"/>
                <a:gd name="connsiteY2" fmla="*/ 3153065 h 3153065"/>
                <a:gd name="connsiteX3" fmla="*/ 0 w 1057422"/>
                <a:gd name="connsiteY3" fmla="*/ 3110865 h 3153065"/>
                <a:gd name="connsiteX4" fmla="*/ 337625 w 1057422"/>
                <a:gd name="connsiteY4" fmla="*/ 337625 h 3153065"/>
                <a:gd name="connsiteX0" fmla="*/ 337625 w 508782"/>
                <a:gd name="connsiteY0" fmla="*/ 14065 h 2829505"/>
                <a:gd name="connsiteX1" fmla="*/ 508782 w 508782"/>
                <a:gd name="connsiteY1" fmla="*/ 0 h 2829505"/>
                <a:gd name="connsiteX2" fmla="*/ 199292 w 508782"/>
                <a:gd name="connsiteY2" fmla="*/ 2829505 h 2829505"/>
                <a:gd name="connsiteX3" fmla="*/ 0 w 508782"/>
                <a:gd name="connsiteY3" fmla="*/ 2787305 h 2829505"/>
                <a:gd name="connsiteX4" fmla="*/ 337625 w 508782"/>
                <a:gd name="connsiteY4" fmla="*/ 14065 h 2829505"/>
                <a:gd name="connsiteX0" fmla="*/ 337625 w 508782"/>
                <a:gd name="connsiteY0" fmla="*/ 14065 h 2815440"/>
                <a:gd name="connsiteX1" fmla="*/ 508782 w 508782"/>
                <a:gd name="connsiteY1" fmla="*/ 0 h 2815440"/>
                <a:gd name="connsiteX2" fmla="*/ 241497 w 508782"/>
                <a:gd name="connsiteY2" fmla="*/ 2815440 h 2815440"/>
                <a:gd name="connsiteX3" fmla="*/ 0 w 508782"/>
                <a:gd name="connsiteY3" fmla="*/ 2787305 h 2815440"/>
                <a:gd name="connsiteX4" fmla="*/ 337625 w 508782"/>
                <a:gd name="connsiteY4" fmla="*/ 14065 h 2815440"/>
                <a:gd name="connsiteX0" fmla="*/ 337625 w 508782"/>
                <a:gd name="connsiteY0" fmla="*/ 14065 h 2787304"/>
                <a:gd name="connsiteX1" fmla="*/ 508782 w 508782"/>
                <a:gd name="connsiteY1" fmla="*/ 0 h 2787304"/>
                <a:gd name="connsiteX2" fmla="*/ 456481 w 508782"/>
                <a:gd name="connsiteY2" fmla="*/ 1969754 h 2787304"/>
                <a:gd name="connsiteX3" fmla="*/ 0 w 508782"/>
                <a:gd name="connsiteY3" fmla="*/ 2787305 h 2787304"/>
                <a:gd name="connsiteX4" fmla="*/ 337625 w 508782"/>
                <a:gd name="connsiteY4" fmla="*/ 14065 h 2787304"/>
                <a:gd name="connsiteX0" fmla="*/ 70139 w 241296"/>
                <a:gd name="connsiteY0" fmla="*/ 14065 h 1969753"/>
                <a:gd name="connsiteX1" fmla="*/ 241296 w 241296"/>
                <a:gd name="connsiteY1" fmla="*/ 0 h 1969753"/>
                <a:gd name="connsiteX2" fmla="*/ 188995 w 241296"/>
                <a:gd name="connsiteY2" fmla="*/ 1969754 h 1969753"/>
                <a:gd name="connsiteX3" fmla="*/ 0 w 241296"/>
                <a:gd name="connsiteY3" fmla="*/ 1580297 h 1969753"/>
                <a:gd name="connsiteX4" fmla="*/ 70139 w 241296"/>
                <a:gd name="connsiteY4" fmla="*/ 14065 h 1969753"/>
                <a:gd name="connsiteX0" fmla="*/ 70139 w 192349"/>
                <a:gd name="connsiteY0" fmla="*/ 1 h 1955689"/>
                <a:gd name="connsiteX1" fmla="*/ 192349 w 192349"/>
                <a:gd name="connsiteY1" fmla="*/ 194179 h 1955689"/>
                <a:gd name="connsiteX2" fmla="*/ 188995 w 192349"/>
                <a:gd name="connsiteY2" fmla="*/ 1955690 h 1955689"/>
                <a:gd name="connsiteX3" fmla="*/ 0 w 192349"/>
                <a:gd name="connsiteY3" fmla="*/ 1566233 h 1955689"/>
                <a:gd name="connsiteX4" fmla="*/ 70139 w 192349"/>
                <a:gd name="connsiteY4" fmla="*/ 1 h 1955689"/>
                <a:gd name="connsiteX0" fmla="*/ 71917 w 194127"/>
                <a:gd name="connsiteY0" fmla="*/ 1 h 1955689"/>
                <a:gd name="connsiteX1" fmla="*/ 194127 w 194127"/>
                <a:gd name="connsiteY1" fmla="*/ 194179 h 1955689"/>
                <a:gd name="connsiteX2" fmla="*/ 190773 w 194127"/>
                <a:gd name="connsiteY2" fmla="*/ 1955690 h 1955689"/>
                <a:gd name="connsiteX3" fmla="*/ 0 w 194127"/>
                <a:gd name="connsiteY3" fmla="*/ 1642772 h 1955689"/>
                <a:gd name="connsiteX4" fmla="*/ 71917 w 194127"/>
                <a:gd name="connsiteY4" fmla="*/ 1 h 1955689"/>
                <a:gd name="connsiteX0" fmla="*/ 71917 w 213327"/>
                <a:gd name="connsiteY0" fmla="*/ 1 h 1955689"/>
                <a:gd name="connsiteX1" fmla="*/ 213327 w 213327"/>
                <a:gd name="connsiteY1" fmla="*/ 181470 h 1955689"/>
                <a:gd name="connsiteX2" fmla="*/ 190773 w 213327"/>
                <a:gd name="connsiteY2" fmla="*/ 1955690 h 1955689"/>
                <a:gd name="connsiteX3" fmla="*/ 0 w 213327"/>
                <a:gd name="connsiteY3" fmla="*/ 1642772 h 1955689"/>
                <a:gd name="connsiteX4" fmla="*/ 71917 w 213327"/>
                <a:gd name="connsiteY4" fmla="*/ 1 h 19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27" h="1955689">
                  <a:moveTo>
                    <a:pt x="71917" y="1"/>
                  </a:moveTo>
                  <a:lnTo>
                    <a:pt x="213327" y="181470"/>
                  </a:lnTo>
                  <a:lnTo>
                    <a:pt x="190773" y="1955690"/>
                  </a:lnTo>
                  <a:lnTo>
                    <a:pt x="0" y="1642772"/>
                  </a:lnTo>
                  <a:lnTo>
                    <a:pt x="71917" y="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23" name="正方形/長方形 3">
              <a:extLst>
                <a:ext uri="{FF2B5EF4-FFF2-40B4-BE49-F238E27FC236}">
                  <a16:creationId xmlns:a16="http://schemas.microsoft.com/office/drawing/2014/main" id="{491235A7-2815-5C0B-F6BA-AE07FD5C768B}"/>
                </a:ext>
              </a:extLst>
            </p:cNvPr>
            <p:cNvSpPr/>
            <p:nvPr/>
          </p:nvSpPr>
          <p:spPr>
            <a:xfrm rot="16200000">
              <a:off x="5196621" y="203096"/>
              <a:ext cx="508782" cy="2815440"/>
            </a:xfrm>
            <a:custGeom>
              <a:avLst/>
              <a:gdLst>
                <a:gd name="connsiteX0" fmla="*/ 0 w 762000"/>
                <a:gd name="connsiteY0" fmla="*/ 0 h 3392216"/>
                <a:gd name="connsiteX1" fmla="*/ 762000 w 762000"/>
                <a:gd name="connsiteY1" fmla="*/ 0 h 3392216"/>
                <a:gd name="connsiteX2" fmla="*/ 762000 w 762000"/>
                <a:gd name="connsiteY2" fmla="*/ 3392216 h 3392216"/>
                <a:gd name="connsiteX3" fmla="*/ 0 w 762000"/>
                <a:gd name="connsiteY3" fmla="*/ 3392216 h 3392216"/>
                <a:gd name="connsiteX4" fmla="*/ 0 w 762000"/>
                <a:gd name="connsiteY4" fmla="*/ 0 h 3392216"/>
                <a:gd name="connsiteX0" fmla="*/ 0 w 762000"/>
                <a:gd name="connsiteY0" fmla="*/ 337625 h 3729841"/>
                <a:gd name="connsiteX1" fmla="*/ 719797 w 762000"/>
                <a:gd name="connsiteY1" fmla="*/ 0 h 3729841"/>
                <a:gd name="connsiteX2" fmla="*/ 762000 w 762000"/>
                <a:gd name="connsiteY2" fmla="*/ 3729841 h 3729841"/>
                <a:gd name="connsiteX3" fmla="*/ 0 w 762000"/>
                <a:gd name="connsiteY3" fmla="*/ 3729841 h 3729841"/>
                <a:gd name="connsiteX4" fmla="*/ 0 w 762000"/>
                <a:gd name="connsiteY4" fmla="*/ 337625 h 3729841"/>
                <a:gd name="connsiteX0" fmla="*/ 0 w 733864"/>
                <a:gd name="connsiteY0" fmla="*/ 337625 h 4278481"/>
                <a:gd name="connsiteX1" fmla="*/ 719797 w 733864"/>
                <a:gd name="connsiteY1" fmla="*/ 0 h 4278481"/>
                <a:gd name="connsiteX2" fmla="*/ 733864 w 733864"/>
                <a:gd name="connsiteY2" fmla="*/ 4278481 h 4278481"/>
                <a:gd name="connsiteX3" fmla="*/ 0 w 733864"/>
                <a:gd name="connsiteY3" fmla="*/ 3729841 h 4278481"/>
                <a:gd name="connsiteX4" fmla="*/ 0 w 733864"/>
                <a:gd name="connsiteY4" fmla="*/ 337625 h 4278481"/>
                <a:gd name="connsiteX0" fmla="*/ 337625 w 1071489"/>
                <a:gd name="connsiteY0" fmla="*/ 337625 h 4278481"/>
                <a:gd name="connsiteX1" fmla="*/ 1057422 w 1071489"/>
                <a:gd name="connsiteY1" fmla="*/ 0 h 4278481"/>
                <a:gd name="connsiteX2" fmla="*/ 1071489 w 1071489"/>
                <a:gd name="connsiteY2" fmla="*/ 4278481 h 4278481"/>
                <a:gd name="connsiteX3" fmla="*/ 0 w 1071489"/>
                <a:gd name="connsiteY3" fmla="*/ 3110865 h 4278481"/>
                <a:gd name="connsiteX4" fmla="*/ 337625 w 1071489"/>
                <a:gd name="connsiteY4" fmla="*/ 337625 h 4278481"/>
                <a:gd name="connsiteX0" fmla="*/ 337625 w 1057422"/>
                <a:gd name="connsiteY0" fmla="*/ 337625 h 3153065"/>
                <a:gd name="connsiteX1" fmla="*/ 1057422 w 1057422"/>
                <a:gd name="connsiteY1" fmla="*/ 0 h 3153065"/>
                <a:gd name="connsiteX2" fmla="*/ 199292 w 1057422"/>
                <a:gd name="connsiteY2" fmla="*/ 3153065 h 3153065"/>
                <a:gd name="connsiteX3" fmla="*/ 0 w 1057422"/>
                <a:gd name="connsiteY3" fmla="*/ 3110865 h 3153065"/>
                <a:gd name="connsiteX4" fmla="*/ 337625 w 1057422"/>
                <a:gd name="connsiteY4" fmla="*/ 337625 h 3153065"/>
                <a:gd name="connsiteX0" fmla="*/ 337625 w 508782"/>
                <a:gd name="connsiteY0" fmla="*/ 14065 h 2829505"/>
                <a:gd name="connsiteX1" fmla="*/ 508782 w 508782"/>
                <a:gd name="connsiteY1" fmla="*/ 0 h 2829505"/>
                <a:gd name="connsiteX2" fmla="*/ 199292 w 508782"/>
                <a:gd name="connsiteY2" fmla="*/ 2829505 h 2829505"/>
                <a:gd name="connsiteX3" fmla="*/ 0 w 508782"/>
                <a:gd name="connsiteY3" fmla="*/ 2787305 h 2829505"/>
                <a:gd name="connsiteX4" fmla="*/ 337625 w 508782"/>
                <a:gd name="connsiteY4" fmla="*/ 14065 h 2829505"/>
                <a:gd name="connsiteX0" fmla="*/ 337625 w 508782"/>
                <a:gd name="connsiteY0" fmla="*/ 14065 h 2815440"/>
                <a:gd name="connsiteX1" fmla="*/ 508782 w 508782"/>
                <a:gd name="connsiteY1" fmla="*/ 0 h 2815440"/>
                <a:gd name="connsiteX2" fmla="*/ 241497 w 508782"/>
                <a:gd name="connsiteY2" fmla="*/ 2815440 h 2815440"/>
                <a:gd name="connsiteX3" fmla="*/ 0 w 508782"/>
                <a:gd name="connsiteY3" fmla="*/ 2787305 h 2815440"/>
                <a:gd name="connsiteX4" fmla="*/ 337625 w 508782"/>
                <a:gd name="connsiteY4" fmla="*/ 14065 h 28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82" h="2815440">
                  <a:moveTo>
                    <a:pt x="337625" y="14065"/>
                  </a:moveTo>
                  <a:lnTo>
                    <a:pt x="508782" y="0"/>
                  </a:lnTo>
                  <a:lnTo>
                    <a:pt x="241497" y="2815440"/>
                  </a:lnTo>
                  <a:lnTo>
                    <a:pt x="0" y="2787305"/>
                  </a:lnTo>
                  <a:lnTo>
                    <a:pt x="337625" y="1406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24" name="正方形/長方形 3">
              <a:extLst>
                <a:ext uri="{FF2B5EF4-FFF2-40B4-BE49-F238E27FC236}">
                  <a16:creationId xmlns:a16="http://schemas.microsoft.com/office/drawing/2014/main" id="{8E4D3B31-3637-1426-4575-B5EF7DD482F7}"/>
                </a:ext>
              </a:extLst>
            </p:cNvPr>
            <p:cNvSpPr/>
            <p:nvPr/>
          </p:nvSpPr>
          <p:spPr>
            <a:xfrm>
              <a:off x="5587999" y="1774613"/>
              <a:ext cx="1257299" cy="3921591"/>
            </a:xfrm>
            <a:custGeom>
              <a:avLst/>
              <a:gdLst>
                <a:gd name="connsiteX0" fmla="*/ 0 w 762000"/>
                <a:gd name="connsiteY0" fmla="*/ 0 h 3392216"/>
                <a:gd name="connsiteX1" fmla="*/ 762000 w 762000"/>
                <a:gd name="connsiteY1" fmla="*/ 0 h 3392216"/>
                <a:gd name="connsiteX2" fmla="*/ 762000 w 762000"/>
                <a:gd name="connsiteY2" fmla="*/ 3392216 h 3392216"/>
                <a:gd name="connsiteX3" fmla="*/ 0 w 762000"/>
                <a:gd name="connsiteY3" fmla="*/ 3392216 h 3392216"/>
                <a:gd name="connsiteX4" fmla="*/ 0 w 762000"/>
                <a:gd name="connsiteY4" fmla="*/ 0 h 3392216"/>
                <a:gd name="connsiteX0" fmla="*/ 0 w 762000"/>
                <a:gd name="connsiteY0" fmla="*/ 337625 h 3729841"/>
                <a:gd name="connsiteX1" fmla="*/ 719797 w 762000"/>
                <a:gd name="connsiteY1" fmla="*/ 0 h 3729841"/>
                <a:gd name="connsiteX2" fmla="*/ 762000 w 762000"/>
                <a:gd name="connsiteY2" fmla="*/ 3729841 h 3729841"/>
                <a:gd name="connsiteX3" fmla="*/ 0 w 762000"/>
                <a:gd name="connsiteY3" fmla="*/ 3729841 h 3729841"/>
                <a:gd name="connsiteX4" fmla="*/ 0 w 762000"/>
                <a:gd name="connsiteY4" fmla="*/ 337625 h 3729841"/>
                <a:gd name="connsiteX0" fmla="*/ 0 w 733864"/>
                <a:gd name="connsiteY0" fmla="*/ 337625 h 4278481"/>
                <a:gd name="connsiteX1" fmla="*/ 719797 w 733864"/>
                <a:gd name="connsiteY1" fmla="*/ 0 h 4278481"/>
                <a:gd name="connsiteX2" fmla="*/ 733864 w 733864"/>
                <a:gd name="connsiteY2" fmla="*/ 4278481 h 4278481"/>
                <a:gd name="connsiteX3" fmla="*/ 0 w 733864"/>
                <a:gd name="connsiteY3" fmla="*/ 3729841 h 4278481"/>
                <a:gd name="connsiteX4" fmla="*/ 0 w 733864"/>
                <a:gd name="connsiteY4" fmla="*/ 337625 h 4278481"/>
                <a:gd name="connsiteX0" fmla="*/ 0 w 733864"/>
                <a:gd name="connsiteY0" fmla="*/ 0 h 3940856"/>
                <a:gd name="connsiteX1" fmla="*/ 728101 w 733864"/>
                <a:gd name="connsiteY1" fmla="*/ 88279 h 3940856"/>
                <a:gd name="connsiteX2" fmla="*/ 733864 w 733864"/>
                <a:gd name="connsiteY2" fmla="*/ 3940856 h 3940856"/>
                <a:gd name="connsiteX3" fmla="*/ 0 w 733864"/>
                <a:gd name="connsiteY3" fmla="*/ 3392216 h 3940856"/>
                <a:gd name="connsiteX4" fmla="*/ 0 w 733864"/>
                <a:gd name="connsiteY4" fmla="*/ 0 h 3940856"/>
                <a:gd name="connsiteX0" fmla="*/ 0 w 742168"/>
                <a:gd name="connsiteY0" fmla="*/ 0 h 3392216"/>
                <a:gd name="connsiteX1" fmla="*/ 728101 w 742168"/>
                <a:gd name="connsiteY1" fmla="*/ 88279 h 3392216"/>
                <a:gd name="connsiteX2" fmla="*/ 742168 w 742168"/>
                <a:gd name="connsiteY2" fmla="*/ 3283746 h 3392216"/>
                <a:gd name="connsiteX3" fmla="*/ 0 w 742168"/>
                <a:gd name="connsiteY3" fmla="*/ 3392216 h 3392216"/>
                <a:gd name="connsiteX4" fmla="*/ 0 w 742168"/>
                <a:gd name="connsiteY4" fmla="*/ 0 h 339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68" h="3392216">
                  <a:moveTo>
                    <a:pt x="0" y="0"/>
                  </a:moveTo>
                  <a:lnTo>
                    <a:pt x="728101" y="88279"/>
                  </a:lnTo>
                  <a:lnTo>
                    <a:pt x="742168" y="3283746"/>
                  </a:lnTo>
                  <a:lnTo>
                    <a:pt x="0" y="339221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25" name="正方形/長方形 3">
              <a:extLst>
                <a:ext uri="{FF2B5EF4-FFF2-40B4-BE49-F238E27FC236}">
                  <a16:creationId xmlns:a16="http://schemas.microsoft.com/office/drawing/2014/main" id="{7B2F55FA-8045-8B86-ED5D-5388E2E5A379}"/>
                </a:ext>
              </a:extLst>
            </p:cNvPr>
            <p:cNvSpPr/>
            <p:nvPr/>
          </p:nvSpPr>
          <p:spPr>
            <a:xfrm>
              <a:off x="4081682" y="1563547"/>
              <a:ext cx="1520387" cy="4288827"/>
            </a:xfrm>
            <a:custGeom>
              <a:avLst/>
              <a:gdLst>
                <a:gd name="connsiteX0" fmla="*/ 0 w 762000"/>
                <a:gd name="connsiteY0" fmla="*/ 0 h 3392216"/>
                <a:gd name="connsiteX1" fmla="*/ 762000 w 762000"/>
                <a:gd name="connsiteY1" fmla="*/ 0 h 3392216"/>
                <a:gd name="connsiteX2" fmla="*/ 762000 w 762000"/>
                <a:gd name="connsiteY2" fmla="*/ 3392216 h 3392216"/>
                <a:gd name="connsiteX3" fmla="*/ 0 w 762000"/>
                <a:gd name="connsiteY3" fmla="*/ 3392216 h 3392216"/>
                <a:gd name="connsiteX4" fmla="*/ 0 w 762000"/>
                <a:gd name="connsiteY4" fmla="*/ 0 h 3392216"/>
                <a:gd name="connsiteX0" fmla="*/ 0 w 762000"/>
                <a:gd name="connsiteY0" fmla="*/ 337625 h 3729841"/>
                <a:gd name="connsiteX1" fmla="*/ 719797 w 762000"/>
                <a:gd name="connsiteY1" fmla="*/ 0 h 3729841"/>
                <a:gd name="connsiteX2" fmla="*/ 762000 w 762000"/>
                <a:gd name="connsiteY2" fmla="*/ 3729841 h 3729841"/>
                <a:gd name="connsiteX3" fmla="*/ 0 w 762000"/>
                <a:gd name="connsiteY3" fmla="*/ 3729841 h 3729841"/>
                <a:gd name="connsiteX4" fmla="*/ 0 w 762000"/>
                <a:gd name="connsiteY4" fmla="*/ 337625 h 3729841"/>
                <a:gd name="connsiteX0" fmla="*/ 0 w 733864"/>
                <a:gd name="connsiteY0" fmla="*/ 337625 h 4278481"/>
                <a:gd name="connsiteX1" fmla="*/ 719797 w 733864"/>
                <a:gd name="connsiteY1" fmla="*/ 0 h 4278481"/>
                <a:gd name="connsiteX2" fmla="*/ 733864 w 733864"/>
                <a:gd name="connsiteY2" fmla="*/ 4278481 h 4278481"/>
                <a:gd name="connsiteX3" fmla="*/ 0 w 733864"/>
                <a:gd name="connsiteY3" fmla="*/ 3729841 h 4278481"/>
                <a:gd name="connsiteX4" fmla="*/ 0 w 733864"/>
                <a:gd name="connsiteY4" fmla="*/ 337625 h 4278481"/>
                <a:gd name="connsiteX0" fmla="*/ 0 w 733864"/>
                <a:gd name="connsiteY0" fmla="*/ 0 h 3940856"/>
                <a:gd name="connsiteX1" fmla="*/ 733504 w 733864"/>
                <a:gd name="connsiteY1" fmla="*/ 132784 h 3940856"/>
                <a:gd name="connsiteX2" fmla="*/ 733864 w 733864"/>
                <a:gd name="connsiteY2" fmla="*/ 3940856 h 3940856"/>
                <a:gd name="connsiteX3" fmla="*/ 0 w 733864"/>
                <a:gd name="connsiteY3" fmla="*/ 3392216 h 3940856"/>
                <a:gd name="connsiteX4" fmla="*/ 0 w 733864"/>
                <a:gd name="connsiteY4" fmla="*/ 0 h 3940856"/>
                <a:gd name="connsiteX0" fmla="*/ 0 w 747572"/>
                <a:gd name="connsiteY0" fmla="*/ 0 h 3392216"/>
                <a:gd name="connsiteX1" fmla="*/ 733504 w 747572"/>
                <a:gd name="connsiteY1" fmla="*/ 132784 h 3392216"/>
                <a:gd name="connsiteX2" fmla="*/ 747572 w 747572"/>
                <a:gd name="connsiteY2" fmla="*/ 3190442 h 3392216"/>
                <a:gd name="connsiteX3" fmla="*/ 0 w 747572"/>
                <a:gd name="connsiteY3" fmla="*/ 3392216 h 3392216"/>
                <a:gd name="connsiteX4" fmla="*/ 0 w 747572"/>
                <a:gd name="connsiteY4" fmla="*/ 0 h 3392216"/>
                <a:gd name="connsiteX0" fmla="*/ 0 w 740718"/>
                <a:gd name="connsiteY0" fmla="*/ 0 h 3392216"/>
                <a:gd name="connsiteX1" fmla="*/ 733504 w 740718"/>
                <a:gd name="connsiteY1" fmla="*/ 132784 h 3392216"/>
                <a:gd name="connsiteX2" fmla="*/ 740718 w 740718"/>
                <a:gd name="connsiteY2" fmla="*/ 3302444 h 3392216"/>
                <a:gd name="connsiteX3" fmla="*/ 0 w 740718"/>
                <a:gd name="connsiteY3" fmla="*/ 3392216 h 3392216"/>
                <a:gd name="connsiteX4" fmla="*/ 0 w 740718"/>
                <a:gd name="connsiteY4" fmla="*/ 0 h 3392216"/>
                <a:gd name="connsiteX0" fmla="*/ 0 w 740718"/>
                <a:gd name="connsiteY0" fmla="*/ 0 h 3414616"/>
                <a:gd name="connsiteX1" fmla="*/ 733504 w 740718"/>
                <a:gd name="connsiteY1" fmla="*/ 132784 h 3414616"/>
                <a:gd name="connsiteX2" fmla="*/ 740718 w 740718"/>
                <a:gd name="connsiteY2" fmla="*/ 3302444 h 3414616"/>
                <a:gd name="connsiteX3" fmla="*/ 0 w 740718"/>
                <a:gd name="connsiteY3" fmla="*/ 3414616 h 3414616"/>
                <a:gd name="connsiteX4" fmla="*/ 0 w 740718"/>
                <a:gd name="connsiteY4" fmla="*/ 0 h 34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18" h="3414616">
                  <a:moveTo>
                    <a:pt x="0" y="0"/>
                  </a:moveTo>
                  <a:lnTo>
                    <a:pt x="733504" y="132784"/>
                  </a:lnTo>
                  <a:cubicBezTo>
                    <a:pt x="738193" y="1152003"/>
                    <a:pt x="736029" y="2283225"/>
                    <a:pt x="740718" y="3302444"/>
                  </a:cubicBezTo>
                  <a:lnTo>
                    <a:pt x="0" y="341461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26" name="正方形/長方形 3">
              <a:extLst>
                <a:ext uri="{FF2B5EF4-FFF2-40B4-BE49-F238E27FC236}">
                  <a16:creationId xmlns:a16="http://schemas.microsoft.com/office/drawing/2014/main" id="{51E6152A-C11D-FB46-AED5-2552D2F1D55D}"/>
                </a:ext>
              </a:extLst>
            </p:cNvPr>
            <p:cNvSpPr/>
            <p:nvPr/>
          </p:nvSpPr>
          <p:spPr>
            <a:xfrm>
              <a:off x="3352800" y="1580074"/>
              <a:ext cx="733864" cy="4278481"/>
            </a:xfrm>
            <a:custGeom>
              <a:avLst/>
              <a:gdLst>
                <a:gd name="connsiteX0" fmla="*/ 0 w 762000"/>
                <a:gd name="connsiteY0" fmla="*/ 0 h 3392216"/>
                <a:gd name="connsiteX1" fmla="*/ 762000 w 762000"/>
                <a:gd name="connsiteY1" fmla="*/ 0 h 3392216"/>
                <a:gd name="connsiteX2" fmla="*/ 762000 w 762000"/>
                <a:gd name="connsiteY2" fmla="*/ 3392216 h 3392216"/>
                <a:gd name="connsiteX3" fmla="*/ 0 w 762000"/>
                <a:gd name="connsiteY3" fmla="*/ 3392216 h 3392216"/>
                <a:gd name="connsiteX4" fmla="*/ 0 w 762000"/>
                <a:gd name="connsiteY4" fmla="*/ 0 h 3392216"/>
                <a:gd name="connsiteX0" fmla="*/ 0 w 762000"/>
                <a:gd name="connsiteY0" fmla="*/ 337625 h 3729841"/>
                <a:gd name="connsiteX1" fmla="*/ 719797 w 762000"/>
                <a:gd name="connsiteY1" fmla="*/ 0 h 3729841"/>
                <a:gd name="connsiteX2" fmla="*/ 762000 w 762000"/>
                <a:gd name="connsiteY2" fmla="*/ 3729841 h 3729841"/>
                <a:gd name="connsiteX3" fmla="*/ 0 w 762000"/>
                <a:gd name="connsiteY3" fmla="*/ 3729841 h 3729841"/>
                <a:gd name="connsiteX4" fmla="*/ 0 w 762000"/>
                <a:gd name="connsiteY4" fmla="*/ 337625 h 3729841"/>
                <a:gd name="connsiteX0" fmla="*/ 0 w 733864"/>
                <a:gd name="connsiteY0" fmla="*/ 337625 h 4278481"/>
                <a:gd name="connsiteX1" fmla="*/ 719797 w 733864"/>
                <a:gd name="connsiteY1" fmla="*/ 0 h 4278481"/>
                <a:gd name="connsiteX2" fmla="*/ 733864 w 733864"/>
                <a:gd name="connsiteY2" fmla="*/ 4278481 h 4278481"/>
                <a:gd name="connsiteX3" fmla="*/ 0 w 733864"/>
                <a:gd name="connsiteY3" fmla="*/ 3729841 h 4278481"/>
                <a:gd name="connsiteX4" fmla="*/ 0 w 733864"/>
                <a:gd name="connsiteY4" fmla="*/ 337625 h 427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864" h="4278481">
                  <a:moveTo>
                    <a:pt x="0" y="337625"/>
                  </a:moveTo>
                  <a:lnTo>
                    <a:pt x="719797" y="0"/>
                  </a:lnTo>
                  <a:lnTo>
                    <a:pt x="733864" y="4278481"/>
                  </a:lnTo>
                  <a:lnTo>
                    <a:pt x="0" y="3729841"/>
                  </a:lnTo>
                  <a:lnTo>
                    <a:pt x="0" y="3376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cxnSp>
          <p:nvCxnSpPr>
            <p:cNvPr id="27" name="直線コネクタ 26">
              <a:extLst>
                <a:ext uri="{FF2B5EF4-FFF2-40B4-BE49-F238E27FC236}">
                  <a16:creationId xmlns:a16="http://schemas.microsoft.com/office/drawing/2014/main" id="{99FC76DD-32B9-C4FA-8DCB-93AC74946C0C}"/>
                </a:ext>
              </a:extLst>
            </p:cNvPr>
            <p:cNvCxnSpPr>
              <a:stCxn id="25" idx="0"/>
            </p:cNvCxnSpPr>
            <p:nvPr/>
          </p:nvCxnSpPr>
          <p:spPr>
            <a:xfrm>
              <a:off x="4081682" y="1563547"/>
              <a:ext cx="1506318" cy="16365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CC6A37B-B3B8-6336-4363-61FBF4E923DE}"/>
                </a:ext>
              </a:extLst>
            </p:cNvPr>
            <p:cNvCxnSpPr/>
            <p:nvPr/>
          </p:nvCxnSpPr>
          <p:spPr>
            <a:xfrm>
              <a:off x="4051300" y="1587500"/>
              <a:ext cx="38100" cy="421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DA18E3F-DC11-7383-C472-031C275CBA47}"/>
                </a:ext>
              </a:extLst>
            </p:cNvPr>
            <p:cNvCxnSpPr/>
            <p:nvPr/>
          </p:nvCxnSpPr>
          <p:spPr>
            <a:xfrm>
              <a:off x="5562600" y="1727200"/>
              <a:ext cx="38100" cy="3873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8B27499-5BFC-1501-8C12-F3F23758AB9B}"/>
                </a:ext>
              </a:extLst>
            </p:cNvPr>
            <p:cNvCxnSpPr/>
            <p:nvPr/>
          </p:nvCxnSpPr>
          <p:spPr>
            <a:xfrm flipV="1">
              <a:off x="4108450" y="5600700"/>
              <a:ext cx="149225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1D68B0-E13C-9009-AB24-3A01F15C8664}"/>
                </a:ext>
              </a:extLst>
            </p:cNvPr>
            <p:cNvCxnSpPr>
              <a:endCxn id="24" idx="1"/>
            </p:cNvCxnSpPr>
            <p:nvPr/>
          </p:nvCxnSpPr>
          <p:spPr>
            <a:xfrm>
              <a:off x="5562600" y="1727200"/>
              <a:ext cx="1258867" cy="14946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66A0EF7-7536-A614-DA33-DABEAD8FBE3A}"/>
                </a:ext>
              </a:extLst>
            </p:cNvPr>
            <p:cNvCxnSpPr/>
            <p:nvPr/>
          </p:nvCxnSpPr>
          <p:spPr>
            <a:xfrm>
              <a:off x="6813550" y="1879600"/>
              <a:ext cx="19050" cy="3568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970365F-4A30-8CA0-80D4-5CDBBD9FB574}"/>
                </a:ext>
              </a:extLst>
            </p:cNvPr>
            <p:cNvCxnSpPr/>
            <p:nvPr/>
          </p:nvCxnSpPr>
          <p:spPr>
            <a:xfrm flipV="1">
              <a:off x="5600700" y="5448300"/>
              <a:ext cx="123190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8B50A1-9C21-7B01-15FC-D23970A73F3A}"/>
                </a:ext>
              </a:extLst>
            </p:cNvPr>
            <p:cNvCxnSpPr/>
            <p:nvPr/>
          </p:nvCxnSpPr>
          <p:spPr>
            <a:xfrm>
              <a:off x="3352800" y="1879600"/>
              <a:ext cx="0" cy="3314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6665136-0948-59C2-9B64-5BAF557F34D2}"/>
                </a:ext>
              </a:extLst>
            </p:cNvPr>
            <p:cNvCxnSpPr/>
            <p:nvPr/>
          </p:nvCxnSpPr>
          <p:spPr>
            <a:xfrm flipV="1">
              <a:off x="3346450" y="1574800"/>
              <a:ext cx="704850" cy="3175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C135F78-DA41-8CAE-B22F-D9A34031E1AA}"/>
                </a:ext>
              </a:extLst>
            </p:cNvPr>
            <p:cNvCxnSpPr/>
            <p:nvPr/>
          </p:nvCxnSpPr>
          <p:spPr>
            <a:xfrm>
              <a:off x="3346450" y="5181600"/>
              <a:ext cx="762000" cy="5715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3579C4E-149C-E3EE-C91F-A8C1028BF4BD}"/>
                </a:ext>
              </a:extLst>
            </p:cNvPr>
            <p:cNvCxnSpPr/>
            <p:nvPr/>
          </p:nvCxnSpPr>
          <p:spPr>
            <a:xfrm>
              <a:off x="3321050" y="5309916"/>
              <a:ext cx="762000" cy="5715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8DF26CE-6161-06A9-EB02-66EB8973860A}"/>
                </a:ext>
              </a:extLst>
            </p:cNvPr>
            <p:cNvCxnSpPr/>
            <p:nvPr/>
          </p:nvCxnSpPr>
          <p:spPr>
            <a:xfrm>
              <a:off x="3346450" y="5194300"/>
              <a:ext cx="0" cy="1156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D30904-F889-9436-47AF-A5A59BF3523A}"/>
                </a:ext>
              </a:extLst>
            </p:cNvPr>
            <p:cNvCxnSpPr/>
            <p:nvPr/>
          </p:nvCxnSpPr>
          <p:spPr>
            <a:xfrm>
              <a:off x="4070350" y="5727700"/>
              <a:ext cx="0" cy="1156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74F43A4-0114-391A-8436-2F7D80696848}"/>
                </a:ext>
              </a:extLst>
            </p:cNvPr>
            <p:cNvCxnSpPr/>
            <p:nvPr/>
          </p:nvCxnSpPr>
          <p:spPr>
            <a:xfrm>
              <a:off x="6724650" y="5448300"/>
              <a:ext cx="0" cy="153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C23D06A-B20E-FB07-2106-D6DA48D4B437}"/>
                </a:ext>
              </a:extLst>
            </p:cNvPr>
            <p:cNvCxnSpPr/>
            <p:nvPr/>
          </p:nvCxnSpPr>
          <p:spPr>
            <a:xfrm flipV="1">
              <a:off x="4057650" y="5595026"/>
              <a:ext cx="2667000" cy="2723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角丸四角形 72">
              <a:extLst>
                <a:ext uri="{FF2B5EF4-FFF2-40B4-BE49-F238E27FC236}">
                  <a16:creationId xmlns:a16="http://schemas.microsoft.com/office/drawing/2014/main" id="{7DE7FD33-9E44-C7DD-627C-7D96A24610CE}"/>
                </a:ext>
              </a:extLst>
            </p:cNvPr>
            <p:cNvSpPr/>
            <p:nvPr/>
          </p:nvSpPr>
          <p:spPr>
            <a:xfrm>
              <a:off x="4254500" y="3403600"/>
              <a:ext cx="101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43" name="角丸四角形 73">
              <a:extLst>
                <a:ext uri="{FF2B5EF4-FFF2-40B4-BE49-F238E27FC236}">
                  <a16:creationId xmlns:a16="http://schemas.microsoft.com/office/drawing/2014/main" id="{C2231A44-871C-CF24-07EC-9B69D3F2406E}"/>
                </a:ext>
              </a:extLst>
            </p:cNvPr>
            <p:cNvSpPr/>
            <p:nvPr/>
          </p:nvSpPr>
          <p:spPr>
            <a:xfrm>
              <a:off x="5708650" y="3356313"/>
              <a:ext cx="101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cxnSp>
          <p:nvCxnSpPr>
            <p:cNvPr id="44" name="直線コネクタ 43">
              <a:extLst>
                <a:ext uri="{FF2B5EF4-FFF2-40B4-BE49-F238E27FC236}">
                  <a16:creationId xmlns:a16="http://schemas.microsoft.com/office/drawing/2014/main" id="{615654AD-6574-77D5-2176-702772A5DFC7}"/>
                </a:ext>
              </a:extLst>
            </p:cNvPr>
            <p:cNvCxnSpPr/>
            <p:nvPr/>
          </p:nvCxnSpPr>
          <p:spPr>
            <a:xfrm flipV="1">
              <a:off x="3308350" y="1351892"/>
              <a:ext cx="793750" cy="36260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7F3950A-103C-B58E-8CEB-9F699B8EDAB9}"/>
                </a:ext>
              </a:extLst>
            </p:cNvPr>
            <p:cNvCxnSpPr/>
            <p:nvPr/>
          </p:nvCxnSpPr>
          <p:spPr>
            <a:xfrm>
              <a:off x="3321050" y="1701800"/>
              <a:ext cx="6350" cy="190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EEC8E8D-2E71-5EB5-5816-4D5AAC567414}"/>
                </a:ext>
              </a:extLst>
            </p:cNvPr>
            <p:cNvCxnSpPr/>
            <p:nvPr/>
          </p:nvCxnSpPr>
          <p:spPr>
            <a:xfrm>
              <a:off x="4044950" y="1384300"/>
              <a:ext cx="6350" cy="190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78CBC7F-D530-D157-5023-E2244DC24B6B}"/>
                </a:ext>
              </a:extLst>
            </p:cNvPr>
            <p:cNvCxnSpPr/>
            <p:nvPr/>
          </p:nvCxnSpPr>
          <p:spPr>
            <a:xfrm>
              <a:off x="4064000" y="1333500"/>
              <a:ext cx="2768600" cy="28509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1357A47-5F36-C1E4-E255-2D2E4E28A5B6}"/>
                </a:ext>
              </a:extLst>
            </p:cNvPr>
            <p:cNvCxnSpPr/>
            <p:nvPr/>
          </p:nvCxnSpPr>
          <p:spPr>
            <a:xfrm>
              <a:off x="6832600" y="15875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角丸四角形 48">
              <a:extLst>
                <a:ext uri="{FF2B5EF4-FFF2-40B4-BE49-F238E27FC236}">
                  <a16:creationId xmlns:a16="http://schemas.microsoft.com/office/drawing/2014/main" id="{39AF9BC3-70CF-2F23-21D6-DEB0B6F50543}"/>
                </a:ext>
              </a:extLst>
            </p:cNvPr>
            <p:cNvSpPr/>
            <p:nvPr/>
          </p:nvSpPr>
          <p:spPr>
            <a:xfrm>
              <a:off x="5810249" y="2164710"/>
              <a:ext cx="771525" cy="514990"/>
            </a:xfrm>
            <a:custGeom>
              <a:avLst/>
              <a:gdLst>
                <a:gd name="connsiteX0" fmla="*/ 0 w 793750"/>
                <a:gd name="connsiteY0" fmla="*/ 85833 h 514990"/>
                <a:gd name="connsiteX1" fmla="*/ 85833 w 793750"/>
                <a:gd name="connsiteY1" fmla="*/ 0 h 514990"/>
                <a:gd name="connsiteX2" fmla="*/ 707917 w 793750"/>
                <a:gd name="connsiteY2" fmla="*/ 0 h 514990"/>
                <a:gd name="connsiteX3" fmla="*/ 793750 w 793750"/>
                <a:gd name="connsiteY3" fmla="*/ 858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93750"/>
                <a:gd name="connsiteY0" fmla="*/ 85833 h 514990"/>
                <a:gd name="connsiteX1" fmla="*/ 85833 w 793750"/>
                <a:gd name="connsiteY1" fmla="*/ 0 h 514990"/>
                <a:gd name="connsiteX2" fmla="*/ 707917 w 793750"/>
                <a:gd name="connsiteY2" fmla="*/ 0 h 514990"/>
                <a:gd name="connsiteX3" fmla="*/ 768350 w 793750"/>
                <a:gd name="connsiteY3" fmla="*/ 1366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93750"/>
                <a:gd name="connsiteY0" fmla="*/ 85833 h 514990"/>
                <a:gd name="connsiteX1" fmla="*/ 85833 w 793750"/>
                <a:gd name="connsiteY1" fmla="*/ 0 h 514990"/>
                <a:gd name="connsiteX2" fmla="*/ 695217 w 793750"/>
                <a:gd name="connsiteY2" fmla="*/ 38100 h 514990"/>
                <a:gd name="connsiteX3" fmla="*/ 768350 w 793750"/>
                <a:gd name="connsiteY3" fmla="*/ 1366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81050"/>
                <a:gd name="connsiteY0" fmla="*/ 85833 h 514990"/>
                <a:gd name="connsiteX1" fmla="*/ 85833 w 781050"/>
                <a:gd name="connsiteY1" fmla="*/ 0 h 514990"/>
                <a:gd name="connsiteX2" fmla="*/ 695217 w 781050"/>
                <a:gd name="connsiteY2" fmla="*/ 38100 h 514990"/>
                <a:gd name="connsiteX3" fmla="*/ 768350 w 781050"/>
                <a:gd name="connsiteY3" fmla="*/ 136633 h 514990"/>
                <a:gd name="connsiteX4" fmla="*/ 781050 w 781050"/>
                <a:gd name="connsiteY4" fmla="*/ 432332 h 514990"/>
                <a:gd name="connsiteX5" fmla="*/ 707917 w 781050"/>
                <a:gd name="connsiteY5" fmla="*/ 514990 h 514990"/>
                <a:gd name="connsiteX6" fmla="*/ 85833 w 781050"/>
                <a:gd name="connsiteY6" fmla="*/ 514990 h 514990"/>
                <a:gd name="connsiteX7" fmla="*/ 0 w 781050"/>
                <a:gd name="connsiteY7" fmla="*/ 429157 h 514990"/>
                <a:gd name="connsiteX8" fmla="*/ 0 w 781050"/>
                <a:gd name="connsiteY8" fmla="*/ 85833 h 514990"/>
                <a:gd name="connsiteX0" fmla="*/ 0 w 771525"/>
                <a:gd name="connsiteY0" fmla="*/ 85833 h 514990"/>
                <a:gd name="connsiteX1" fmla="*/ 85833 w 771525"/>
                <a:gd name="connsiteY1" fmla="*/ 0 h 514990"/>
                <a:gd name="connsiteX2" fmla="*/ 695217 w 771525"/>
                <a:gd name="connsiteY2" fmla="*/ 38100 h 514990"/>
                <a:gd name="connsiteX3" fmla="*/ 768350 w 771525"/>
                <a:gd name="connsiteY3" fmla="*/ 136633 h 514990"/>
                <a:gd name="connsiteX4" fmla="*/ 771525 w 771525"/>
                <a:gd name="connsiteY4" fmla="*/ 432332 h 514990"/>
                <a:gd name="connsiteX5" fmla="*/ 707917 w 771525"/>
                <a:gd name="connsiteY5" fmla="*/ 514990 h 514990"/>
                <a:gd name="connsiteX6" fmla="*/ 85833 w 771525"/>
                <a:gd name="connsiteY6" fmla="*/ 514990 h 514990"/>
                <a:gd name="connsiteX7" fmla="*/ 0 w 771525"/>
                <a:gd name="connsiteY7" fmla="*/ 429157 h 514990"/>
                <a:gd name="connsiteX8" fmla="*/ 0 w 771525"/>
                <a:gd name="connsiteY8" fmla="*/ 85833 h 51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514990">
                  <a:moveTo>
                    <a:pt x="0" y="85833"/>
                  </a:moveTo>
                  <a:cubicBezTo>
                    <a:pt x="0" y="38429"/>
                    <a:pt x="38429" y="0"/>
                    <a:pt x="85833" y="0"/>
                  </a:cubicBezTo>
                  <a:lnTo>
                    <a:pt x="695217" y="38100"/>
                  </a:lnTo>
                  <a:cubicBezTo>
                    <a:pt x="742621" y="38100"/>
                    <a:pt x="768350" y="89229"/>
                    <a:pt x="768350" y="136633"/>
                  </a:cubicBezTo>
                  <a:cubicBezTo>
                    <a:pt x="768350" y="251074"/>
                    <a:pt x="771525" y="317891"/>
                    <a:pt x="771525" y="432332"/>
                  </a:cubicBezTo>
                  <a:cubicBezTo>
                    <a:pt x="771525" y="479736"/>
                    <a:pt x="755321" y="514990"/>
                    <a:pt x="707917" y="514990"/>
                  </a:cubicBezTo>
                  <a:lnTo>
                    <a:pt x="85833" y="514990"/>
                  </a:lnTo>
                  <a:cubicBezTo>
                    <a:pt x="38429" y="514990"/>
                    <a:pt x="0" y="476561"/>
                    <a:pt x="0" y="429157"/>
                  </a:cubicBezTo>
                  <a:lnTo>
                    <a:pt x="0" y="85833"/>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0" name="角丸四角形 48">
              <a:extLst>
                <a:ext uri="{FF2B5EF4-FFF2-40B4-BE49-F238E27FC236}">
                  <a16:creationId xmlns:a16="http://schemas.microsoft.com/office/drawing/2014/main" id="{16FCDBBC-E7D4-00BA-2DE1-1D8801AD8CFB}"/>
                </a:ext>
              </a:extLst>
            </p:cNvPr>
            <p:cNvSpPr/>
            <p:nvPr/>
          </p:nvSpPr>
          <p:spPr>
            <a:xfrm>
              <a:off x="5895974" y="2201542"/>
              <a:ext cx="641351" cy="441325"/>
            </a:xfrm>
            <a:custGeom>
              <a:avLst/>
              <a:gdLst>
                <a:gd name="connsiteX0" fmla="*/ 0 w 793750"/>
                <a:gd name="connsiteY0" fmla="*/ 85833 h 514990"/>
                <a:gd name="connsiteX1" fmla="*/ 85833 w 793750"/>
                <a:gd name="connsiteY1" fmla="*/ 0 h 514990"/>
                <a:gd name="connsiteX2" fmla="*/ 707917 w 793750"/>
                <a:gd name="connsiteY2" fmla="*/ 0 h 514990"/>
                <a:gd name="connsiteX3" fmla="*/ 793750 w 793750"/>
                <a:gd name="connsiteY3" fmla="*/ 858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93750"/>
                <a:gd name="connsiteY0" fmla="*/ 85833 h 514990"/>
                <a:gd name="connsiteX1" fmla="*/ 85833 w 793750"/>
                <a:gd name="connsiteY1" fmla="*/ 0 h 514990"/>
                <a:gd name="connsiteX2" fmla="*/ 707917 w 793750"/>
                <a:gd name="connsiteY2" fmla="*/ 0 h 514990"/>
                <a:gd name="connsiteX3" fmla="*/ 768350 w 793750"/>
                <a:gd name="connsiteY3" fmla="*/ 1366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93750"/>
                <a:gd name="connsiteY0" fmla="*/ 85833 h 514990"/>
                <a:gd name="connsiteX1" fmla="*/ 85833 w 793750"/>
                <a:gd name="connsiteY1" fmla="*/ 0 h 514990"/>
                <a:gd name="connsiteX2" fmla="*/ 695217 w 793750"/>
                <a:gd name="connsiteY2" fmla="*/ 38100 h 514990"/>
                <a:gd name="connsiteX3" fmla="*/ 768350 w 793750"/>
                <a:gd name="connsiteY3" fmla="*/ 136633 h 514990"/>
                <a:gd name="connsiteX4" fmla="*/ 793750 w 793750"/>
                <a:gd name="connsiteY4" fmla="*/ 429157 h 514990"/>
                <a:gd name="connsiteX5" fmla="*/ 707917 w 793750"/>
                <a:gd name="connsiteY5" fmla="*/ 514990 h 514990"/>
                <a:gd name="connsiteX6" fmla="*/ 85833 w 793750"/>
                <a:gd name="connsiteY6" fmla="*/ 514990 h 514990"/>
                <a:gd name="connsiteX7" fmla="*/ 0 w 793750"/>
                <a:gd name="connsiteY7" fmla="*/ 429157 h 514990"/>
                <a:gd name="connsiteX8" fmla="*/ 0 w 793750"/>
                <a:gd name="connsiteY8" fmla="*/ 85833 h 514990"/>
                <a:gd name="connsiteX0" fmla="*/ 0 w 781050"/>
                <a:gd name="connsiteY0" fmla="*/ 85833 h 514990"/>
                <a:gd name="connsiteX1" fmla="*/ 85833 w 781050"/>
                <a:gd name="connsiteY1" fmla="*/ 0 h 514990"/>
                <a:gd name="connsiteX2" fmla="*/ 695217 w 781050"/>
                <a:gd name="connsiteY2" fmla="*/ 38100 h 514990"/>
                <a:gd name="connsiteX3" fmla="*/ 768350 w 781050"/>
                <a:gd name="connsiteY3" fmla="*/ 136633 h 514990"/>
                <a:gd name="connsiteX4" fmla="*/ 781050 w 781050"/>
                <a:gd name="connsiteY4" fmla="*/ 432332 h 514990"/>
                <a:gd name="connsiteX5" fmla="*/ 707917 w 781050"/>
                <a:gd name="connsiteY5" fmla="*/ 514990 h 514990"/>
                <a:gd name="connsiteX6" fmla="*/ 85833 w 781050"/>
                <a:gd name="connsiteY6" fmla="*/ 514990 h 514990"/>
                <a:gd name="connsiteX7" fmla="*/ 0 w 781050"/>
                <a:gd name="connsiteY7" fmla="*/ 429157 h 514990"/>
                <a:gd name="connsiteX8" fmla="*/ 0 w 781050"/>
                <a:gd name="connsiteY8" fmla="*/ 85833 h 514990"/>
                <a:gd name="connsiteX0" fmla="*/ 0 w 771525"/>
                <a:gd name="connsiteY0" fmla="*/ 85833 h 514990"/>
                <a:gd name="connsiteX1" fmla="*/ 85833 w 771525"/>
                <a:gd name="connsiteY1" fmla="*/ 0 h 514990"/>
                <a:gd name="connsiteX2" fmla="*/ 695217 w 771525"/>
                <a:gd name="connsiteY2" fmla="*/ 38100 h 514990"/>
                <a:gd name="connsiteX3" fmla="*/ 768350 w 771525"/>
                <a:gd name="connsiteY3" fmla="*/ 136633 h 514990"/>
                <a:gd name="connsiteX4" fmla="*/ 771525 w 771525"/>
                <a:gd name="connsiteY4" fmla="*/ 432332 h 514990"/>
                <a:gd name="connsiteX5" fmla="*/ 707917 w 771525"/>
                <a:gd name="connsiteY5" fmla="*/ 514990 h 514990"/>
                <a:gd name="connsiteX6" fmla="*/ 85833 w 771525"/>
                <a:gd name="connsiteY6" fmla="*/ 514990 h 514990"/>
                <a:gd name="connsiteX7" fmla="*/ 0 w 771525"/>
                <a:gd name="connsiteY7" fmla="*/ 429157 h 514990"/>
                <a:gd name="connsiteX8" fmla="*/ 0 w 771525"/>
                <a:gd name="connsiteY8" fmla="*/ 85833 h 51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514990">
                  <a:moveTo>
                    <a:pt x="0" y="85833"/>
                  </a:moveTo>
                  <a:cubicBezTo>
                    <a:pt x="0" y="38429"/>
                    <a:pt x="38429" y="0"/>
                    <a:pt x="85833" y="0"/>
                  </a:cubicBezTo>
                  <a:lnTo>
                    <a:pt x="695217" y="38100"/>
                  </a:lnTo>
                  <a:cubicBezTo>
                    <a:pt x="742621" y="38100"/>
                    <a:pt x="768350" y="89229"/>
                    <a:pt x="768350" y="136633"/>
                  </a:cubicBezTo>
                  <a:cubicBezTo>
                    <a:pt x="768350" y="251074"/>
                    <a:pt x="771525" y="317891"/>
                    <a:pt x="771525" y="432332"/>
                  </a:cubicBezTo>
                  <a:cubicBezTo>
                    <a:pt x="771525" y="479736"/>
                    <a:pt x="755321" y="514990"/>
                    <a:pt x="707917" y="514990"/>
                  </a:cubicBezTo>
                  <a:lnTo>
                    <a:pt x="85833" y="514990"/>
                  </a:lnTo>
                  <a:cubicBezTo>
                    <a:pt x="38429" y="514990"/>
                    <a:pt x="0" y="476561"/>
                    <a:pt x="0" y="429157"/>
                  </a:cubicBezTo>
                  <a:lnTo>
                    <a:pt x="0" y="85833"/>
                  </a:lnTo>
                  <a:close/>
                </a:path>
              </a:pathLst>
            </a:custGeom>
            <a:solidFill>
              <a:schemeClr val="tx1">
                <a:lumMod val="50000"/>
                <a:lumOff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1" name="正方形/長方形 50">
              <a:extLst>
                <a:ext uri="{FF2B5EF4-FFF2-40B4-BE49-F238E27FC236}">
                  <a16:creationId xmlns:a16="http://schemas.microsoft.com/office/drawing/2014/main" id="{02D692B4-36B7-1482-5E1F-D8A85A4365FF}"/>
                </a:ext>
              </a:extLst>
            </p:cNvPr>
            <p:cNvSpPr/>
            <p:nvPr/>
          </p:nvSpPr>
          <p:spPr>
            <a:xfrm>
              <a:off x="4559301" y="2286000"/>
              <a:ext cx="612774" cy="393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2" name="フローチャート: 判断 51">
              <a:extLst>
                <a:ext uri="{FF2B5EF4-FFF2-40B4-BE49-F238E27FC236}">
                  <a16:creationId xmlns:a16="http://schemas.microsoft.com/office/drawing/2014/main" id="{321522AB-3529-9B9D-3C20-5CC38D411856}"/>
                </a:ext>
              </a:extLst>
            </p:cNvPr>
            <p:cNvSpPr/>
            <p:nvPr/>
          </p:nvSpPr>
          <p:spPr>
            <a:xfrm>
              <a:off x="4697413" y="2330746"/>
              <a:ext cx="352425" cy="252092"/>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grpSp>
      <p:sp>
        <p:nvSpPr>
          <p:cNvPr id="53" name="角丸四角形吹き出し 83">
            <a:extLst>
              <a:ext uri="{FF2B5EF4-FFF2-40B4-BE49-F238E27FC236}">
                <a16:creationId xmlns:a16="http://schemas.microsoft.com/office/drawing/2014/main" id="{EE103EFA-DE2A-8C5C-835A-C33AFB955E81}"/>
              </a:ext>
            </a:extLst>
          </p:cNvPr>
          <p:cNvSpPr/>
          <p:nvPr/>
        </p:nvSpPr>
        <p:spPr>
          <a:xfrm>
            <a:off x="8094716" y="1248252"/>
            <a:ext cx="2072606" cy="666888"/>
          </a:xfrm>
          <a:prstGeom prst="wedgeRoundRectCallout">
            <a:avLst>
              <a:gd name="adj1" fmla="val -39591"/>
              <a:gd name="adj2" fmla="val 65064"/>
              <a:gd name="adj3" fmla="val 16667"/>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43" dirty="0">
                <a:solidFill>
                  <a:schemeClr val="tx1"/>
                </a:solidFill>
                <a:latin typeface="Meiryo UI" panose="020B0604030504040204" pitchFamily="50" charset="-128"/>
                <a:ea typeface="Meiryo UI" panose="020B0604030504040204" pitchFamily="50" charset="-128"/>
              </a:rPr>
              <a:t>キュービクル</a:t>
            </a:r>
            <a:endParaRPr lang="en-US" altLang="ja-JP" sz="1543" dirty="0">
              <a:solidFill>
                <a:schemeClr val="tx1"/>
              </a:solidFill>
              <a:latin typeface="Meiryo UI" panose="020B0604030504040204" pitchFamily="50" charset="-128"/>
              <a:ea typeface="Meiryo UI" panose="020B0604030504040204" pitchFamily="50" charset="-128"/>
            </a:endParaRPr>
          </a:p>
          <a:p>
            <a:r>
              <a:rPr lang="ja-JP" altLang="en-US" sz="1543" dirty="0">
                <a:solidFill>
                  <a:schemeClr val="tx1"/>
                </a:solidFill>
                <a:latin typeface="Meiryo UI" panose="020B0604030504040204" pitchFamily="50" charset="-128"/>
                <a:ea typeface="Meiryo UI" panose="020B0604030504040204" pitchFamily="50" charset="-128"/>
              </a:rPr>
              <a:t>　　　　　ありませんか？</a:t>
            </a:r>
          </a:p>
        </p:txBody>
      </p:sp>
    </p:spTree>
    <p:extLst>
      <p:ext uri="{BB962C8B-B14F-4D97-AF65-F5344CB8AC3E}">
        <p14:creationId xmlns:p14="http://schemas.microsoft.com/office/powerpoint/2010/main" val="232270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55F34-5FE2-6674-14B2-5C5C1C4BC038}"/>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37D751CC-1FA7-960C-AC66-FF6FABB2AA9A}"/>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絶縁油が</a:t>
            </a:r>
            <a:r>
              <a:rPr kumimoji="1" lang="en-US" altLang="ja-JP" sz="2800" dirty="0"/>
              <a:t>PCB</a:t>
            </a:r>
            <a:r>
              <a:rPr kumimoji="1" lang="ja-JP" altLang="en-US" sz="2800" dirty="0"/>
              <a:t>に汚染されている可能性がある電気機器</a:t>
            </a:r>
          </a:p>
        </p:txBody>
      </p:sp>
      <p:sp>
        <p:nvSpPr>
          <p:cNvPr id="2" name="スライド番号プレースホルダー 3">
            <a:extLst>
              <a:ext uri="{FF2B5EF4-FFF2-40B4-BE49-F238E27FC236}">
                <a16:creationId xmlns:a16="http://schemas.microsoft.com/office/drawing/2014/main" id="{E82CFF31-AF92-9F4D-CC9B-2DB46D4341CA}"/>
              </a:ext>
            </a:extLst>
          </p:cNvPr>
          <p:cNvSpPr txBox="1">
            <a:spLocks/>
          </p:cNvSpPr>
          <p:nvPr/>
        </p:nvSpPr>
        <p:spPr>
          <a:xfrm>
            <a:off x="7692531" y="6536941"/>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82E559-D2F9-4658-B1F5-FE119102938F}" type="slidenum">
              <a:rPr lang="ja-JP" altLang="en-US" sz="1600" smtClean="0"/>
              <a:pPr/>
              <a:t>2</a:t>
            </a:fld>
            <a:endParaRPr lang="ja-JP" altLang="en-US" sz="1600" dirty="0"/>
          </a:p>
        </p:txBody>
      </p:sp>
      <p:pic>
        <p:nvPicPr>
          <p:cNvPr id="3" name="図 2">
            <a:extLst>
              <a:ext uri="{FF2B5EF4-FFF2-40B4-BE49-F238E27FC236}">
                <a16:creationId xmlns:a16="http://schemas.microsoft.com/office/drawing/2014/main" id="{0505BBC8-9713-A62C-D760-8D6C91BE69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388" y="1075194"/>
            <a:ext cx="1346515" cy="1634230"/>
          </a:xfrm>
          <a:prstGeom prst="rect">
            <a:avLst/>
          </a:prstGeom>
        </p:spPr>
      </p:pic>
      <p:pic>
        <p:nvPicPr>
          <p:cNvPr id="4" name="図 3">
            <a:extLst>
              <a:ext uri="{FF2B5EF4-FFF2-40B4-BE49-F238E27FC236}">
                <a16:creationId xmlns:a16="http://schemas.microsoft.com/office/drawing/2014/main" id="{0A70F733-4A66-8366-01CB-986CB44573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1798" y="1087908"/>
            <a:ext cx="1329004" cy="1608801"/>
          </a:xfrm>
          <a:prstGeom prst="rect">
            <a:avLst/>
          </a:prstGeom>
        </p:spPr>
      </p:pic>
      <p:sp>
        <p:nvSpPr>
          <p:cNvPr id="5" name="角丸四角形 10">
            <a:extLst>
              <a:ext uri="{FF2B5EF4-FFF2-40B4-BE49-F238E27FC236}">
                <a16:creationId xmlns:a16="http://schemas.microsoft.com/office/drawing/2014/main" id="{BEB754F9-CD1C-72F0-1471-0F871A037C2E}"/>
              </a:ext>
            </a:extLst>
          </p:cNvPr>
          <p:cNvSpPr/>
          <p:nvPr/>
        </p:nvSpPr>
        <p:spPr>
          <a:xfrm>
            <a:off x="647617" y="2759598"/>
            <a:ext cx="1538420" cy="303663"/>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線発生装置</a:t>
            </a:r>
          </a:p>
        </p:txBody>
      </p:sp>
      <p:sp>
        <p:nvSpPr>
          <p:cNvPr id="7" name="角丸四角形 11">
            <a:extLst>
              <a:ext uri="{FF2B5EF4-FFF2-40B4-BE49-F238E27FC236}">
                <a16:creationId xmlns:a16="http://schemas.microsoft.com/office/drawing/2014/main" id="{E7B3B41A-81CA-01FB-DD31-AE3D829282D0}"/>
              </a:ext>
            </a:extLst>
          </p:cNvPr>
          <p:cNvSpPr/>
          <p:nvPr/>
        </p:nvSpPr>
        <p:spPr>
          <a:xfrm>
            <a:off x="3856091" y="2768183"/>
            <a:ext cx="1382960" cy="303663"/>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電気溶接機</a:t>
            </a:r>
          </a:p>
        </p:txBody>
      </p:sp>
      <p:sp>
        <p:nvSpPr>
          <p:cNvPr id="9" name="角丸四角形 12">
            <a:extLst>
              <a:ext uri="{FF2B5EF4-FFF2-40B4-BE49-F238E27FC236}">
                <a16:creationId xmlns:a16="http://schemas.microsoft.com/office/drawing/2014/main" id="{EA637091-0D2B-0114-263B-EC9026B454FC}"/>
              </a:ext>
            </a:extLst>
          </p:cNvPr>
          <p:cNvSpPr/>
          <p:nvPr/>
        </p:nvSpPr>
        <p:spPr>
          <a:xfrm>
            <a:off x="2271798" y="2771866"/>
            <a:ext cx="1506928" cy="303663"/>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線検査装置</a:t>
            </a:r>
          </a:p>
        </p:txBody>
      </p:sp>
      <p:pic>
        <p:nvPicPr>
          <p:cNvPr id="54" name="図 53">
            <a:extLst>
              <a:ext uri="{FF2B5EF4-FFF2-40B4-BE49-F238E27FC236}">
                <a16:creationId xmlns:a16="http://schemas.microsoft.com/office/drawing/2014/main" id="{F161F4F5-69EA-6711-AFD9-347E9EB416C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818"/>
          <a:stretch/>
        </p:blipFill>
        <p:spPr>
          <a:xfrm>
            <a:off x="5488118" y="1115158"/>
            <a:ext cx="2024515" cy="1581551"/>
          </a:xfrm>
          <a:prstGeom prst="rect">
            <a:avLst/>
          </a:prstGeom>
        </p:spPr>
      </p:pic>
      <p:sp>
        <p:nvSpPr>
          <p:cNvPr id="55" name="角丸四角形 16">
            <a:extLst>
              <a:ext uri="{FF2B5EF4-FFF2-40B4-BE49-F238E27FC236}">
                <a16:creationId xmlns:a16="http://schemas.microsoft.com/office/drawing/2014/main" id="{04879A86-079B-5F27-142C-0C939F8C0A9A}"/>
              </a:ext>
            </a:extLst>
          </p:cNvPr>
          <p:cNvSpPr/>
          <p:nvPr/>
        </p:nvSpPr>
        <p:spPr>
          <a:xfrm>
            <a:off x="5860197" y="2780722"/>
            <a:ext cx="1351240" cy="303663"/>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電気溶接機</a:t>
            </a:r>
          </a:p>
        </p:txBody>
      </p:sp>
      <p:pic>
        <p:nvPicPr>
          <p:cNvPr id="56" name="図 55">
            <a:extLst>
              <a:ext uri="{FF2B5EF4-FFF2-40B4-BE49-F238E27FC236}">
                <a16:creationId xmlns:a16="http://schemas.microsoft.com/office/drawing/2014/main" id="{65B61AD5-85AE-462B-F309-BEF04A0D80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71463" y="1124271"/>
            <a:ext cx="1559029" cy="1572438"/>
          </a:xfrm>
          <a:prstGeom prst="rect">
            <a:avLst/>
          </a:prstGeom>
        </p:spPr>
      </p:pic>
      <p:pic>
        <p:nvPicPr>
          <p:cNvPr id="57" name="図 56" descr="\\intra\共有フォルダ\PSNLおさだ\●R3年度PCB 業務\低濃度PCB検討\手引き\参考写真\RIMG4578.JPG">
            <a:extLst>
              <a:ext uri="{FF2B5EF4-FFF2-40B4-BE49-F238E27FC236}">
                <a16:creationId xmlns:a16="http://schemas.microsoft.com/office/drawing/2014/main" id="{AC08933B-28BC-EF87-107D-7AE4E5065C99}"/>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6385" y="1159207"/>
            <a:ext cx="1922918" cy="1537502"/>
          </a:xfrm>
          <a:prstGeom prst="rect">
            <a:avLst/>
          </a:prstGeom>
          <a:noFill/>
          <a:ln>
            <a:noFill/>
          </a:ln>
        </p:spPr>
      </p:pic>
      <p:pic>
        <p:nvPicPr>
          <p:cNvPr id="58" name="図 57" descr="\\intra\共有フォルダ\PSNLおさだ\●R3年度PCB 業務\低濃度PCB検討\手引き\参考写真\RIMG4577.JPG">
            <a:extLst>
              <a:ext uri="{FF2B5EF4-FFF2-40B4-BE49-F238E27FC236}">
                <a16:creationId xmlns:a16="http://schemas.microsoft.com/office/drawing/2014/main" id="{D62C14F7-650C-C48C-7779-961BC871DEC6}"/>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70388" y="3202185"/>
            <a:ext cx="1693284" cy="1222793"/>
          </a:xfrm>
          <a:prstGeom prst="rect">
            <a:avLst/>
          </a:prstGeom>
          <a:noFill/>
          <a:ln>
            <a:noFill/>
          </a:ln>
        </p:spPr>
      </p:pic>
      <p:sp>
        <p:nvSpPr>
          <p:cNvPr id="59" name="角丸四角形 20">
            <a:extLst>
              <a:ext uri="{FF2B5EF4-FFF2-40B4-BE49-F238E27FC236}">
                <a16:creationId xmlns:a16="http://schemas.microsoft.com/office/drawing/2014/main" id="{91FF2513-99B6-1B2F-B99B-61FB45B2F854}"/>
              </a:ext>
            </a:extLst>
          </p:cNvPr>
          <p:cNvSpPr/>
          <p:nvPr/>
        </p:nvSpPr>
        <p:spPr>
          <a:xfrm>
            <a:off x="7676704" y="2759598"/>
            <a:ext cx="1959449" cy="41323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電気溶接機の側面に取り付けられた低圧コンデンサー</a:t>
            </a:r>
          </a:p>
        </p:txBody>
      </p:sp>
      <p:pic>
        <p:nvPicPr>
          <p:cNvPr id="60" name="図 59" descr="\\intra\共有フォルダ\PSNLおさだ\●R3年度PCB 業務\低濃度PCB検討\手引き\参考写真\RIMG6800.JPG">
            <a:extLst>
              <a:ext uri="{FF2B5EF4-FFF2-40B4-BE49-F238E27FC236}">
                <a16:creationId xmlns:a16="http://schemas.microsoft.com/office/drawing/2014/main" id="{A3CBC6FA-CAE3-7F50-EFFC-46C542EA0749}"/>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083151" y="3228311"/>
            <a:ext cx="1610074" cy="1251004"/>
          </a:xfrm>
          <a:prstGeom prst="rect">
            <a:avLst/>
          </a:prstGeom>
          <a:noFill/>
          <a:ln>
            <a:noFill/>
          </a:ln>
        </p:spPr>
      </p:pic>
      <p:sp>
        <p:nvSpPr>
          <p:cNvPr id="61" name="角丸四角形 22">
            <a:extLst>
              <a:ext uri="{FF2B5EF4-FFF2-40B4-BE49-F238E27FC236}">
                <a16:creationId xmlns:a16="http://schemas.microsoft.com/office/drawing/2014/main" id="{992FFCB3-105B-8722-EA18-35CBFA92ED9A}"/>
              </a:ext>
            </a:extLst>
          </p:cNvPr>
          <p:cNvSpPr/>
          <p:nvPr/>
        </p:nvSpPr>
        <p:spPr>
          <a:xfrm>
            <a:off x="2926616" y="4552143"/>
            <a:ext cx="1897018" cy="41323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電気溶接機の内部に取り付けられた低圧コンデンサー</a:t>
            </a:r>
          </a:p>
        </p:txBody>
      </p:sp>
      <p:sp>
        <p:nvSpPr>
          <p:cNvPr id="62" name="角丸四角形 25">
            <a:extLst>
              <a:ext uri="{FF2B5EF4-FFF2-40B4-BE49-F238E27FC236}">
                <a16:creationId xmlns:a16="http://schemas.microsoft.com/office/drawing/2014/main" id="{C9BB557C-A081-3BF5-65F2-BB2B2E0CC536}"/>
              </a:ext>
            </a:extLst>
          </p:cNvPr>
          <p:cNvSpPr/>
          <p:nvPr/>
        </p:nvSpPr>
        <p:spPr>
          <a:xfrm>
            <a:off x="746635" y="4505441"/>
            <a:ext cx="1869907" cy="41323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電気溶接機の側面に取り付けられた低圧コンデンサー</a:t>
            </a:r>
          </a:p>
        </p:txBody>
      </p:sp>
      <p:sp>
        <p:nvSpPr>
          <p:cNvPr id="63" name="楕円 62">
            <a:extLst>
              <a:ext uri="{FF2B5EF4-FFF2-40B4-BE49-F238E27FC236}">
                <a16:creationId xmlns:a16="http://schemas.microsoft.com/office/drawing/2014/main" id="{D2E0782C-0253-E0C6-8753-172C13BBBFB2}"/>
              </a:ext>
            </a:extLst>
          </p:cNvPr>
          <p:cNvSpPr/>
          <p:nvPr/>
        </p:nvSpPr>
        <p:spPr>
          <a:xfrm>
            <a:off x="1171176" y="3995027"/>
            <a:ext cx="544938" cy="37696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4" name="図 63">
            <a:extLst>
              <a:ext uri="{FF2B5EF4-FFF2-40B4-BE49-F238E27FC236}">
                <a16:creationId xmlns:a16="http://schemas.microsoft.com/office/drawing/2014/main" id="{E249D6C9-4530-41D1-2258-99AA0D62775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483048" y="3229332"/>
            <a:ext cx="1928635" cy="1311471"/>
          </a:xfrm>
          <a:prstGeom prst="rect">
            <a:avLst/>
          </a:prstGeom>
        </p:spPr>
      </p:pic>
      <p:sp>
        <p:nvSpPr>
          <p:cNvPr id="65" name="角丸四角形 28">
            <a:extLst>
              <a:ext uri="{FF2B5EF4-FFF2-40B4-BE49-F238E27FC236}">
                <a16:creationId xmlns:a16="http://schemas.microsoft.com/office/drawing/2014/main" id="{FEEBFCF7-663E-0AC2-47E4-5AF468867354}"/>
              </a:ext>
            </a:extLst>
          </p:cNvPr>
          <p:cNvSpPr/>
          <p:nvPr/>
        </p:nvSpPr>
        <p:spPr>
          <a:xfrm>
            <a:off x="5732712" y="4591877"/>
            <a:ext cx="1455424" cy="373496"/>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低圧分電盤内の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低圧コンデンサー</a:t>
            </a:r>
          </a:p>
        </p:txBody>
      </p:sp>
      <p:sp>
        <p:nvSpPr>
          <p:cNvPr id="66" name="楕円 65">
            <a:extLst>
              <a:ext uri="{FF2B5EF4-FFF2-40B4-BE49-F238E27FC236}">
                <a16:creationId xmlns:a16="http://schemas.microsoft.com/office/drawing/2014/main" id="{940F2698-E630-AC90-B2FB-DF7C877E0549}"/>
              </a:ext>
            </a:extLst>
          </p:cNvPr>
          <p:cNvSpPr/>
          <p:nvPr/>
        </p:nvSpPr>
        <p:spPr>
          <a:xfrm>
            <a:off x="6814566" y="3987565"/>
            <a:ext cx="491778" cy="53788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7" name="図 66">
            <a:extLst>
              <a:ext uri="{FF2B5EF4-FFF2-40B4-BE49-F238E27FC236}">
                <a16:creationId xmlns:a16="http://schemas.microsoft.com/office/drawing/2014/main" id="{EC013AEA-BCFF-75F9-00C6-C98156DADA48}"/>
              </a:ext>
            </a:extLst>
          </p:cNvPr>
          <p:cNvPicPr/>
          <p:nvPr/>
        </p:nvPicPr>
        <p:blipFill rotWithShape="1">
          <a:blip r:embed="rId10" cstate="email">
            <a:extLst>
              <a:ext uri="{28A0092B-C50C-407E-A947-70E740481C1C}">
                <a14:useLocalDpi xmlns:a14="http://schemas.microsoft.com/office/drawing/2010/main"/>
              </a:ext>
            </a:extLst>
          </a:blip>
          <a:srcRect/>
          <a:stretch/>
        </p:blipFill>
        <p:spPr>
          <a:xfrm>
            <a:off x="785068" y="5070734"/>
            <a:ext cx="1800120" cy="1322970"/>
          </a:xfrm>
          <a:prstGeom prst="rect">
            <a:avLst/>
          </a:prstGeom>
        </p:spPr>
      </p:pic>
      <p:pic>
        <p:nvPicPr>
          <p:cNvPr id="68" name="図 67">
            <a:extLst>
              <a:ext uri="{FF2B5EF4-FFF2-40B4-BE49-F238E27FC236}">
                <a16:creationId xmlns:a16="http://schemas.microsoft.com/office/drawing/2014/main" id="{8DF282F7-04C3-CF79-5CEE-A6F06D44887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042793" y="3268184"/>
            <a:ext cx="1091170" cy="1214877"/>
          </a:xfrm>
          <a:prstGeom prst="rect">
            <a:avLst/>
          </a:prstGeom>
        </p:spPr>
      </p:pic>
      <p:sp>
        <p:nvSpPr>
          <p:cNvPr id="69" name="角丸四角形 46">
            <a:extLst>
              <a:ext uri="{FF2B5EF4-FFF2-40B4-BE49-F238E27FC236}">
                <a16:creationId xmlns:a16="http://schemas.microsoft.com/office/drawing/2014/main" id="{3C838555-C483-99BC-AEE1-84EAD6A6F83A}"/>
              </a:ext>
            </a:extLst>
          </p:cNvPr>
          <p:cNvSpPr/>
          <p:nvPr/>
        </p:nvSpPr>
        <p:spPr>
          <a:xfrm>
            <a:off x="896996" y="6453752"/>
            <a:ext cx="1733522" cy="373497"/>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キュービクル内に残置された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廃コンデンサー</a:t>
            </a:r>
          </a:p>
        </p:txBody>
      </p:sp>
      <p:sp>
        <p:nvSpPr>
          <p:cNvPr id="70" name="角丸四角形 47">
            <a:extLst>
              <a:ext uri="{FF2B5EF4-FFF2-40B4-BE49-F238E27FC236}">
                <a16:creationId xmlns:a16="http://schemas.microsoft.com/office/drawing/2014/main" id="{8338E744-3119-50E4-1704-1B6CF7A8B164}"/>
              </a:ext>
            </a:extLst>
          </p:cNvPr>
          <p:cNvSpPr/>
          <p:nvPr/>
        </p:nvSpPr>
        <p:spPr>
          <a:xfrm>
            <a:off x="7884845" y="4535230"/>
            <a:ext cx="1558106" cy="431901"/>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配電盤に設置された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低圧コンデンサー</a:t>
            </a:r>
          </a:p>
        </p:txBody>
      </p:sp>
      <p:sp>
        <p:nvSpPr>
          <p:cNvPr id="71" name="楕円 70">
            <a:extLst>
              <a:ext uri="{FF2B5EF4-FFF2-40B4-BE49-F238E27FC236}">
                <a16:creationId xmlns:a16="http://schemas.microsoft.com/office/drawing/2014/main" id="{1CFF2617-0F50-1D16-8B86-444CFF0FC0B2}"/>
              </a:ext>
            </a:extLst>
          </p:cNvPr>
          <p:cNvSpPr/>
          <p:nvPr/>
        </p:nvSpPr>
        <p:spPr>
          <a:xfrm>
            <a:off x="1626105" y="5086659"/>
            <a:ext cx="809292" cy="86697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2" name="図 71" descr="C:\Users\shibazaki-k.SANPAI\AppData\Local\Microsoft\Windows\INetCache\Content.Word\RIMG0188.jpg">
            <a:extLst>
              <a:ext uri="{FF2B5EF4-FFF2-40B4-BE49-F238E27FC236}">
                <a16:creationId xmlns:a16="http://schemas.microsoft.com/office/drawing/2014/main" id="{CBEE0A65-47FA-A683-D900-A6B4BE391DD8}"/>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66114" y="5131594"/>
            <a:ext cx="1699260" cy="1274445"/>
          </a:xfrm>
          <a:prstGeom prst="rect">
            <a:avLst/>
          </a:prstGeom>
          <a:noFill/>
          <a:ln>
            <a:noFill/>
          </a:ln>
        </p:spPr>
      </p:pic>
      <p:pic>
        <p:nvPicPr>
          <p:cNvPr id="73" name="図 72">
            <a:extLst>
              <a:ext uri="{FF2B5EF4-FFF2-40B4-BE49-F238E27FC236}">
                <a16:creationId xmlns:a16="http://schemas.microsoft.com/office/drawing/2014/main" id="{D02335FF-AB34-7066-5B43-1B9CFB74306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t="-1"/>
          <a:stretch/>
        </p:blipFill>
        <p:spPr>
          <a:xfrm>
            <a:off x="7814706" y="5044859"/>
            <a:ext cx="1346569" cy="1388034"/>
          </a:xfrm>
          <a:prstGeom prst="rect">
            <a:avLst/>
          </a:prstGeom>
        </p:spPr>
      </p:pic>
      <p:pic>
        <p:nvPicPr>
          <p:cNvPr id="74" name="図 73">
            <a:extLst>
              <a:ext uri="{FF2B5EF4-FFF2-40B4-BE49-F238E27FC236}">
                <a16:creationId xmlns:a16="http://schemas.microsoft.com/office/drawing/2014/main" id="{7629C927-07CF-7719-9A7E-BE94924D28BF}"/>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081151" y="5094368"/>
            <a:ext cx="1517638" cy="1312124"/>
          </a:xfrm>
          <a:prstGeom prst="rect">
            <a:avLst/>
          </a:prstGeom>
        </p:spPr>
      </p:pic>
      <p:sp>
        <p:nvSpPr>
          <p:cNvPr id="75" name="楕円 74">
            <a:extLst>
              <a:ext uri="{FF2B5EF4-FFF2-40B4-BE49-F238E27FC236}">
                <a16:creationId xmlns:a16="http://schemas.microsoft.com/office/drawing/2014/main" id="{D1BEDCDA-F5CE-A68E-80A2-BB405FA6F44D}"/>
              </a:ext>
            </a:extLst>
          </p:cNvPr>
          <p:cNvSpPr/>
          <p:nvPr/>
        </p:nvSpPr>
        <p:spPr>
          <a:xfrm>
            <a:off x="3553578" y="5076582"/>
            <a:ext cx="853424" cy="44280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楕円 75">
            <a:extLst>
              <a:ext uri="{FF2B5EF4-FFF2-40B4-BE49-F238E27FC236}">
                <a16:creationId xmlns:a16="http://schemas.microsoft.com/office/drawing/2014/main" id="{20865F6B-404F-52E3-E6B9-CB13D114CBFC}"/>
              </a:ext>
            </a:extLst>
          </p:cNvPr>
          <p:cNvSpPr/>
          <p:nvPr/>
        </p:nvSpPr>
        <p:spPr>
          <a:xfrm>
            <a:off x="5960238" y="5177072"/>
            <a:ext cx="594116" cy="24092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楕円 76">
            <a:extLst>
              <a:ext uri="{FF2B5EF4-FFF2-40B4-BE49-F238E27FC236}">
                <a16:creationId xmlns:a16="http://schemas.microsoft.com/office/drawing/2014/main" id="{8A3C4CA1-7003-E785-7626-AE6DE3306485}"/>
              </a:ext>
            </a:extLst>
          </p:cNvPr>
          <p:cNvSpPr/>
          <p:nvPr/>
        </p:nvSpPr>
        <p:spPr>
          <a:xfrm>
            <a:off x="8112407" y="5200315"/>
            <a:ext cx="853424" cy="3577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角丸四角形 55">
            <a:extLst>
              <a:ext uri="{FF2B5EF4-FFF2-40B4-BE49-F238E27FC236}">
                <a16:creationId xmlns:a16="http://schemas.microsoft.com/office/drawing/2014/main" id="{EC8DEAF9-01B9-F2DD-E24C-86DCDDC2DC52}"/>
              </a:ext>
            </a:extLst>
          </p:cNvPr>
          <p:cNvSpPr/>
          <p:nvPr/>
        </p:nvSpPr>
        <p:spPr>
          <a:xfrm>
            <a:off x="3081151" y="6473400"/>
            <a:ext cx="1728869" cy="373496"/>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単相モーターに取り付けられた低圧コンデンサー</a:t>
            </a:r>
          </a:p>
        </p:txBody>
      </p:sp>
      <p:sp>
        <p:nvSpPr>
          <p:cNvPr id="79" name="角丸四角形 56">
            <a:extLst>
              <a:ext uri="{FF2B5EF4-FFF2-40B4-BE49-F238E27FC236}">
                <a16:creationId xmlns:a16="http://schemas.microsoft.com/office/drawing/2014/main" id="{8DB2CCF9-C97C-5916-EAF9-D2183490E973}"/>
              </a:ext>
            </a:extLst>
          </p:cNvPr>
          <p:cNvSpPr/>
          <p:nvPr/>
        </p:nvSpPr>
        <p:spPr>
          <a:xfrm>
            <a:off x="5470054" y="6478493"/>
            <a:ext cx="1728869" cy="373496"/>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コンプレッサーに取り付けられた低圧コンデンサー</a:t>
            </a:r>
          </a:p>
        </p:txBody>
      </p:sp>
      <p:sp>
        <p:nvSpPr>
          <p:cNvPr id="80" name="角丸四角形 57">
            <a:extLst>
              <a:ext uri="{FF2B5EF4-FFF2-40B4-BE49-F238E27FC236}">
                <a16:creationId xmlns:a16="http://schemas.microsoft.com/office/drawing/2014/main" id="{408EA73A-053C-760E-7FB6-05DCD939E47B}"/>
              </a:ext>
            </a:extLst>
          </p:cNvPr>
          <p:cNvSpPr/>
          <p:nvPr/>
        </p:nvSpPr>
        <p:spPr>
          <a:xfrm>
            <a:off x="7585215" y="6476319"/>
            <a:ext cx="1771203" cy="425748"/>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rIns="36000"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可変周波数電源装置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の低圧コンデンサー</a:t>
            </a:r>
          </a:p>
        </p:txBody>
      </p:sp>
    </p:spTree>
    <p:extLst>
      <p:ext uri="{BB962C8B-B14F-4D97-AF65-F5344CB8AC3E}">
        <p14:creationId xmlns:p14="http://schemas.microsoft.com/office/powerpoint/2010/main" val="65417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F22E-0DCA-15F1-DB80-294DAABDB22E}"/>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ED622F5A-E7F4-FD95-0996-0DCB6867C70D}"/>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低濃度</a:t>
            </a:r>
            <a:r>
              <a:rPr kumimoji="1" lang="en-US" altLang="ja-JP" sz="2800" dirty="0"/>
              <a:t>PCB</a:t>
            </a:r>
            <a:r>
              <a:rPr kumimoji="1" lang="ja-JP" altLang="en-US" sz="2800" dirty="0"/>
              <a:t>の該当性の判断方法</a:t>
            </a:r>
          </a:p>
        </p:txBody>
      </p:sp>
      <p:sp>
        <p:nvSpPr>
          <p:cNvPr id="81" name="角丸四角形 27">
            <a:extLst>
              <a:ext uri="{FF2B5EF4-FFF2-40B4-BE49-F238E27FC236}">
                <a16:creationId xmlns:a16="http://schemas.microsoft.com/office/drawing/2014/main" id="{93E1588E-CFF8-3EF6-E3BC-B90F34021E82}"/>
              </a:ext>
            </a:extLst>
          </p:cNvPr>
          <p:cNvSpPr/>
          <p:nvPr/>
        </p:nvSpPr>
        <p:spPr>
          <a:xfrm>
            <a:off x="614221" y="6007291"/>
            <a:ext cx="8381050" cy="792721"/>
          </a:xfrm>
          <a:prstGeom prst="roundRect">
            <a:avLst/>
          </a:prstGeom>
          <a:solidFill>
            <a:schemeClr val="accent6">
              <a:lumMod val="40000"/>
              <a:lumOff val="60000"/>
              <a:alpha val="65000"/>
            </a:scheme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4C802422-93CD-D60D-E2AB-56090B00D8BF}"/>
              </a:ext>
            </a:extLst>
          </p:cNvPr>
          <p:cNvSpPr txBox="1"/>
          <p:nvPr/>
        </p:nvSpPr>
        <p:spPr>
          <a:xfrm>
            <a:off x="625305" y="2051645"/>
            <a:ext cx="3275451" cy="461665"/>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cs typeface="Microsoft Himalaya" panose="01010100010101010101" pitchFamily="2" charset="0"/>
              </a:rPr>
              <a:t>製造年による判断方法</a:t>
            </a:r>
            <a:endParaRPr kumimoji="1" lang="ja-JP" altLang="en-US" sz="2400" b="1" u="sng"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4" name="角丸四角形 5">
            <a:extLst>
              <a:ext uri="{FF2B5EF4-FFF2-40B4-BE49-F238E27FC236}">
                <a16:creationId xmlns:a16="http://schemas.microsoft.com/office/drawing/2014/main" id="{DD5605E9-7866-79B0-7195-11312F1CF4A5}"/>
              </a:ext>
            </a:extLst>
          </p:cNvPr>
          <p:cNvSpPr/>
          <p:nvPr/>
        </p:nvSpPr>
        <p:spPr>
          <a:xfrm>
            <a:off x="698922" y="4204609"/>
            <a:ext cx="4544834" cy="442674"/>
          </a:xfrm>
          <a:prstGeom prst="round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b="1" kern="100" dirty="0">
                <a:solidFill>
                  <a:srgbClr val="C00000"/>
                </a:solidFill>
                <a:latin typeface="+mn-ea"/>
                <a:cs typeface="Times New Roman" panose="02020603050405020304" pitchFamily="18" charset="0"/>
              </a:rPr>
              <a:t>コンデンサ</a:t>
            </a:r>
            <a:r>
              <a:rPr lang="ja-JP" altLang="en-US" sz="2000" kern="100" dirty="0">
                <a:solidFill>
                  <a:srgbClr val="C00000"/>
                </a:solidFill>
                <a:latin typeface="+mn-ea"/>
                <a:cs typeface="Times New Roman" panose="02020603050405020304" pitchFamily="18" charset="0"/>
              </a:rPr>
              <a:t>ー</a:t>
            </a:r>
            <a:r>
              <a:rPr lang="ja-JP" altLang="en-US" sz="2000" b="1" kern="100" dirty="0">
                <a:solidFill>
                  <a:srgbClr val="C00000"/>
                </a:solidFill>
                <a:latin typeface="+mn-ea"/>
                <a:cs typeface="Times New Roman" panose="02020603050405020304" pitchFamily="18" charset="0"/>
              </a:rPr>
              <a:t>（絶縁油封じ切り機器）</a:t>
            </a:r>
            <a:endParaRPr lang="ja-JP" altLang="en-US" sz="2000" b="1" dirty="0">
              <a:solidFill>
                <a:srgbClr val="C00000"/>
              </a:solidFill>
              <a:latin typeface="+mn-ea"/>
            </a:endParaRPr>
          </a:p>
        </p:txBody>
      </p:sp>
      <p:sp>
        <p:nvSpPr>
          <p:cNvPr id="85" name="角丸四角形 6">
            <a:extLst>
              <a:ext uri="{FF2B5EF4-FFF2-40B4-BE49-F238E27FC236}">
                <a16:creationId xmlns:a16="http://schemas.microsoft.com/office/drawing/2014/main" id="{D30544B2-BAA6-C030-542B-92AAF99C7406}"/>
              </a:ext>
            </a:extLst>
          </p:cNvPr>
          <p:cNvSpPr/>
          <p:nvPr/>
        </p:nvSpPr>
        <p:spPr>
          <a:xfrm>
            <a:off x="648681" y="2565872"/>
            <a:ext cx="4070866" cy="442674"/>
          </a:xfrm>
          <a:prstGeom prst="round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b="1" kern="100" dirty="0">
                <a:solidFill>
                  <a:srgbClr val="0070C0"/>
                </a:solidFill>
                <a:latin typeface="+mn-ea"/>
                <a:cs typeface="Times New Roman" panose="02020603050405020304" pitchFamily="18" charset="0"/>
              </a:rPr>
              <a:t>変圧器等（絶縁油採取可能機器</a:t>
            </a:r>
            <a:r>
              <a:rPr lang="ja-JP" altLang="en-US" sz="2000" kern="100" dirty="0">
                <a:solidFill>
                  <a:srgbClr val="0070C0"/>
                </a:solidFill>
                <a:latin typeface="+mn-ea"/>
                <a:cs typeface="Times New Roman" panose="02020603050405020304" pitchFamily="18" charset="0"/>
              </a:rPr>
              <a:t>）</a:t>
            </a:r>
            <a:endParaRPr lang="ja-JP" altLang="en-US" sz="2000" dirty="0">
              <a:solidFill>
                <a:srgbClr val="0070C0"/>
              </a:solidFill>
              <a:latin typeface="+mn-ea"/>
            </a:endParaRPr>
          </a:p>
        </p:txBody>
      </p:sp>
      <p:sp>
        <p:nvSpPr>
          <p:cNvPr id="86" name="正方形/長方形 85">
            <a:extLst>
              <a:ext uri="{FF2B5EF4-FFF2-40B4-BE49-F238E27FC236}">
                <a16:creationId xmlns:a16="http://schemas.microsoft.com/office/drawing/2014/main" id="{B4BDEE06-B28B-C040-02A5-57853B86235D}"/>
              </a:ext>
            </a:extLst>
          </p:cNvPr>
          <p:cNvSpPr/>
          <p:nvPr/>
        </p:nvSpPr>
        <p:spPr>
          <a:xfrm flipH="1">
            <a:off x="1425206" y="3274135"/>
            <a:ext cx="2915052" cy="4375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87" name="正方形/長方形 86">
            <a:extLst>
              <a:ext uri="{FF2B5EF4-FFF2-40B4-BE49-F238E27FC236}">
                <a16:creationId xmlns:a16="http://schemas.microsoft.com/office/drawing/2014/main" id="{F52DF87B-97F5-28D7-88CB-4CF4138E9D02}"/>
              </a:ext>
            </a:extLst>
          </p:cNvPr>
          <p:cNvSpPr/>
          <p:nvPr/>
        </p:nvSpPr>
        <p:spPr>
          <a:xfrm>
            <a:off x="4340259" y="2941523"/>
            <a:ext cx="1970411" cy="338554"/>
          </a:xfrm>
          <a:prstGeom prst="rect">
            <a:avLst/>
          </a:prstGeom>
        </p:spPr>
        <p:txBody>
          <a:bodyPr wrap="none" anchor="b" anchorCtr="0">
            <a:spAutoFit/>
          </a:bodyPr>
          <a:lstStyle/>
          <a:p>
            <a:pPr algn="ctr"/>
            <a:r>
              <a:rPr lang="ja-JP" altLang="ja-JP" sz="1400" b="1" kern="100" dirty="0">
                <a:solidFill>
                  <a:srgbClr val="FF0000"/>
                </a:solidFill>
                <a:latin typeface="+mn-ea"/>
                <a:cs typeface="Times New Roman" panose="02020603050405020304" pitchFamily="18" charset="0"/>
              </a:rPr>
              <a:t>平成</a:t>
            </a:r>
            <a:r>
              <a:rPr lang="en-US" altLang="ja-JP" sz="1400" b="1" kern="100" dirty="0">
                <a:solidFill>
                  <a:srgbClr val="FF0000"/>
                </a:solidFill>
                <a:latin typeface="+mn-ea"/>
                <a:cs typeface="Times New Roman" panose="02020603050405020304" pitchFamily="18" charset="0"/>
              </a:rPr>
              <a:t>6</a:t>
            </a:r>
            <a:r>
              <a:rPr lang="ja-JP" altLang="ja-JP" sz="1400" b="1" kern="100" dirty="0">
                <a:solidFill>
                  <a:srgbClr val="FF0000"/>
                </a:solidFill>
                <a:latin typeface="+mn-ea"/>
                <a:cs typeface="Times New Roman" panose="02020603050405020304" pitchFamily="18" charset="0"/>
              </a:rPr>
              <a:t>年</a:t>
            </a:r>
            <a:r>
              <a:rPr lang="en-US" altLang="ja-JP" sz="1400" b="1" kern="100" dirty="0">
                <a:solidFill>
                  <a:srgbClr val="FF0000"/>
                </a:solidFill>
                <a:latin typeface="+mn-ea"/>
                <a:cs typeface="Times New Roman" panose="02020603050405020304" pitchFamily="18" charset="0"/>
              </a:rPr>
              <a:t>(1994</a:t>
            </a:r>
            <a:r>
              <a:rPr lang="ja-JP" altLang="ja-JP" sz="1400" b="1" kern="100" dirty="0">
                <a:solidFill>
                  <a:srgbClr val="FF0000"/>
                </a:solidFill>
                <a:latin typeface="+mn-ea"/>
                <a:cs typeface="Times New Roman" panose="02020603050405020304" pitchFamily="18" charset="0"/>
              </a:rPr>
              <a:t>年</a:t>
            </a:r>
            <a:r>
              <a:rPr lang="en-US" altLang="ja-JP" sz="1400" b="1" kern="100" dirty="0">
                <a:solidFill>
                  <a:srgbClr val="FF0000"/>
                </a:solidFill>
                <a:latin typeface="+mn-ea"/>
                <a:cs typeface="Times New Roman" panose="02020603050405020304" pitchFamily="18" charset="0"/>
              </a:rPr>
              <a:t>)</a:t>
            </a:r>
            <a:r>
              <a:rPr lang="ja-JP" altLang="en-US" sz="1600" b="1" kern="100" dirty="0">
                <a:solidFill>
                  <a:srgbClr val="FF0000"/>
                </a:solidFill>
                <a:latin typeface="+mn-ea"/>
                <a:cs typeface="Times New Roman" panose="02020603050405020304" pitchFamily="18" charset="0"/>
              </a:rPr>
              <a:t>以降</a:t>
            </a:r>
            <a:endParaRPr lang="ja-JP" altLang="en-US" sz="1600" b="1" dirty="0">
              <a:solidFill>
                <a:srgbClr val="FF0000"/>
              </a:solidFill>
              <a:latin typeface="+mn-ea"/>
            </a:endParaRPr>
          </a:p>
        </p:txBody>
      </p:sp>
      <p:sp>
        <p:nvSpPr>
          <p:cNvPr id="88" name="正方形/長方形 87">
            <a:extLst>
              <a:ext uri="{FF2B5EF4-FFF2-40B4-BE49-F238E27FC236}">
                <a16:creationId xmlns:a16="http://schemas.microsoft.com/office/drawing/2014/main" id="{2A18202A-5724-C0D8-BD3D-B8CC276093A6}"/>
              </a:ext>
            </a:extLst>
          </p:cNvPr>
          <p:cNvSpPr/>
          <p:nvPr/>
        </p:nvSpPr>
        <p:spPr>
          <a:xfrm>
            <a:off x="4181078" y="4619517"/>
            <a:ext cx="2546046" cy="307777"/>
          </a:xfrm>
          <a:prstGeom prst="rect">
            <a:avLst/>
          </a:prstGeom>
        </p:spPr>
        <p:txBody>
          <a:bodyPr wrap="square" anchor="b" anchorCtr="0">
            <a:spAutoFit/>
          </a:bodyPr>
          <a:lstStyle/>
          <a:p>
            <a:r>
              <a:rPr lang="ja-JP" altLang="ja-JP" sz="1400" b="1" kern="100" dirty="0">
                <a:solidFill>
                  <a:srgbClr val="FF0000"/>
                </a:solidFill>
                <a:latin typeface="+mn-ea"/>
                <a:cs typeface="Times New Roman" panose="02020603050405020304" pitchFamily="18" charset="0"/>
              </a:rPr>
              <a:t>平成</a:t>
            </a:r>
            <a:r>
              <a:rPr lang="en-US" altLang="ja-JP" sz="1400" b="1" kern="100" dirty="0">
                <a:solidFill>
                  <a:srgbClr val="FF0000"/>
                </a:solidFill>
                <a:latin typeface="+mn-ea"/>
                <a:cs typeface="Times New Roman" panose="02020603050405020304" pitchFamily="18" charset="0"/>
              </a:rPr>
              <a:t>3</a:t>
            </a:r>
            <a:r>
              <a:rPr lang="ja-JP" altLang="ja-JP" sz="1400" b="1" kern="100" dirty="0">
                <a:solidFill>
                  <a:srgbClr val="FF0000"/>
                </a:solidFill>
                <a:latin typeface="+mn-ea"/>
                <a:cs typeface="Times New Roman" panose="02020603050405020304" pitchFamily="18" charset="0"/>
              </a:rPr>
              <a:t>年</a:t>
            </a:r>
            <a:r>
              <a:rPr lang="en-US" altLang="ja-JP" sz="1400" b="1" kern="100" dirty="0">
                <a:solidFill>
                  <a:srgbClr val="FF0000"/>
                </a:solidFill>
                <a:latin typeface="+mn-ea"/>
                <a:cs typeface="Times New Roman" panose="02020603050405020304" pitchFamily="18" charset="0"/>
              </a:rPr>
              <a:t>(1991</a:t>
            </a:r>
            <a:r>
              <a:rPr lang="ja-JP" altLang="ja-JP" sz="1400" b="1" kern="100" dirty="0">
                <a:solidFill>
                  <a:srgbClr val="FF0000"/>
                </a:solidFill>
                <a:latin typeface="+mn-ea"/>
                <a:cs typeface="Times New Roman" panose="02020603050405020304" pitchFamily="18" charset="0"/>
              </a:rPr>
              <a:t>年</a:t>
            </a:r>
            <a:r>
              <a:rPr lang="en-US" altLang="ja-JP" sz="1400" b="1" kern="100" dirty="0">
                <a:solidFill>
                  <a:srgbClr val="FF0000"/>
                </a:solidFill>
                <a:latin typeface="+mn-ea"/>
                <a:cs typeface="Times New Roman" panose="02020603050405020304" pitchFamily="18" charset="0"/>
              </a:rPr>
              <a:t>)</a:t>
            </a:r>
            <a:r>
              <a:rPr lang="ja-JP" altLang="en-US" sz="1400" b="1" kern="100" dirty="0">
                <a:solidFill>
                  <a:srgbClr val="FF0000"/>
                </a:solidFill>
                <a:latin typeface="+mn-ea"/>
                <a:cs typeface="Times New Roman" panose="02020603050405020304" pitchFamily="18" charset="0"/>
              </a:rPr>
              <a:t>以降</a:t>
            </a:r>
            <a:endParaRPr lang="en-US" altLang="ja-JP" sz="1400" b="1" kern="100" dirty="0">
              <a:solidFill>
                <a:srgbClr val="FF0000"/>
              </a:solidFill>
              <a:latin typeface="+mn-ea"/>
              <a:cs typeface="Times New Roman" panose="02020603050405020304" pitchFamily="18" charset="0"/>
            </a:endParaRPr>
          </a:p>
        </p:txBody>
      </p:sp>
      <p:sp>
        <p:nvSpPr>
          <p:cNvPr id="89" name="正方形/長方形 88">
            <a:extLst>
              <a:ext uri="{FF2B5EF4-FFF2-40B4-BE49-F238E27FC236}">
                <a16:creationId xmlns:a16="http://schemas.microsoft.com/office/drawing/2014/main" id="{8E720AB4-1504-EF34-FC23-834204BDA850}"/>
              </a:ext>
            </a:extLst>
          </p:cNvPr>
          <p:cNvSpPr/>
          <p:nvPr/>
        </p:nvSpPr>
        <p:spPr>
          <a:xfrm>
            <a:off x="4124398" y="3696685"/>
            <a:ext cx="5205452" cy="430887"/>
          </a:xfrm>
          <a:prstGeom prst="rect">
            <a:avLst/>
          </a:prstGeom>
        </p:spPr>
        <p:txBody>
          <a:bodyPr wrap="square">
            <a:spAutoFit/>
          </a:bodyPr>
          <a:lstStyle/>
          <a:p>
            <a:pPr marL="180975" indent="-180975"/>
            <a:r>
              <a:rPr lang="en-US" altLang="ja-JP" sz="1100" b="1" dirty="0">
                <a:latin typeface="+mn-ea"/>
              </a:rPr>
              <a:t>※ </a:t>
            </a:r>
            <a:r>
              <a:rPr lang="ja-JP" altLang="en-US" sz="1100" b="1" dirty="0">
                <a:latin typeface="+mn-ea"/>
              </a:rPr>
              <a:t>絶縁油の交換等が行われていると絶縁油が</a:t>
            </a:r>
            <a:r>
              <a:rPr lang="en-US" altLang="ja-JP" sz="1100" b="1" dirty="0">
                <a:latin typeface="+mn-ea"/>
              </a:rPr>
              <a:t>PCB</a:t>
            </a:r>
            <a:r>
              <a:rPr lang="ja-JP" altLang="en-US" sz="1100" b="1" dirty="0">
                <a:latin typeface="+mn-ea"/>
              </a:rPr>
              <a:t>に汚染されている可能性があり、</a:t>
            </a:r>
            <a:r>
              <a:rPr lang="en-US" altLang="ja-JP" sz="1100" b="1" dirty="0">
                <a:latin typeface="+mn-ea"/>
              </a:rPr>
              <a:t>PCB</a:t>
            </a:r>
            <a:r>
              <a:rPr lang="ja-JP" altLang="en-US" sz="1100" b="1" dirty="0">
                <a:latin typeface="+mn-ea"/>
              </a:rPr>
              <a:t>濃度測定が必要。</a:t>
            </a:r>
            <a:endParaRPr lang="en-US" altLang="ja-JP" sz="1100" b="1" dirty="0">
              <a:latin typeface="+mn-ea"/>
            </a:endParaRPr>
          </a:p>
        </p:txBody>
      </p:sp>
      <p:cxnSp>
        <p:nvCxnSpPr>
          <p:cNvPr id="90" name="直線コネクタ 89">
            <a:extLst>
              <a:ext uri="{FF2B5EF4-FFF2-40B4-BE49-F238E27FC236}">
                <a16:creationId xmlns:a16="http://schemas.microsoft.com/office/drawing/2014/main" id="{87363D67-3F75-78A6-F870-48CA0B6625A4}"/>
              </a:ext>
            </a:extLst>
          </p:cNvPr>
          <p:cNvCxnSpPr/>
          <p:nvPr/>
        </p:nvCxnSpPr>
        <p:spPr>
          <a:xfrm>
            <a:off x="4334610" y="3023722"/>
            <a:ext cx="0" cy="252000"/>
          </a:xfrm>
          <a:prstGeom prst="line">
            <a:avLst/>
          </a:prstGeom>
          <a:ln w="19050"/>
        </p:spPr>
        <p:style>
          <a:lnRef idx="1">
            <a:schemeClr val="dk1"/>
          </a:lnRef>
          <a:fillRef idx="0">
            <a:schemeClr val="dk1"/>
          </a:fillRef>
          <a:effectRef idx="0">
            <a:schemeClr val="dk1"/>
          </a:effectRef>
          <a:fontRef idx="minor">
            <a:schemeClr val="tx1"/>
          </a:fontRef>
        </p:style>
      </p:cxnSp>
      <p:sp>
        <p:nvSpPr>
          <p:cNvPr id="91" name="正方形/長方形 90">
            <a:extLst>
              <a:ext uri="{FF2B5EF4-FFF2-40B4-BE49-F238E27FC236}">
                <a16:creationId xmlns:a16="http://schemas.microsoft.com/office/drawing/2014/main" id="{415C6A97-F671-B20A-D1DD-2356E6EEF469}"/>
              </a:ext>
            </a:extLst>
          </p:cNvPr>
          <p:cNvSpPr/>
          <p:nvPr/>
        </p:nvSpPr>
        <p:spPr>
          <a:xfrm>
            <a:off x="2246196" y="3360796"/>
            <a:ext cx="2065117" cy="369332"/>
          </a:xfrm>
          <a:prstGeom prst="rect">
            <a:avLst/>
          </a:prstGeom>
        </p:spPr>
        <p:txBody>
          <a:bodyPr wrap="square">
            <a:spAutoFit/>
          </a:bodyPr>
          <a:lstStyle/>
          <a:p>
            <a:r>
              <a:rPr lang="ja-JP" altLang="en-US" b="1" dirty="0">
                <a:latin typeface="+mn-ea"/>
              </a:rPr>
              <a:t>汚染可能性あり</a:t>
            </a:r>
          </a:p>
        </p:txBody>
      </p:sp>
      <p:sp>
        <p:nvSpPr>
          <p:cNvPr id="92" name="正方形/長方形 91">
            <a:extLst>
              <a:ext uri="{FF2B5EF4-FFF2-40B4-BE49-F238E27FC236}">
                <a16:creationId xmlns:a16="http://schemas.microsoft.com/office/drawing/2014/main" id="{3B6943AA-86C0-492F-F6B1-8CDCA6A02A34}"/>
              </a:ext>
            </a:extLst>
          </p:cNvPr>
          <p:cNvSpPr/>
          <p:nvPr/>
        </p:nvSpPr>
        <p:spPr>
          <a:xfrm flipH="1">
            <a:off x="1425207" y="4943321"/>
            <a:ext cx="2677984" cy="4778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3" name="ホームベース 14">
            <a:extLst>
              <a:ext uri="{FF2B5EF4-FFF2-40B4-BE49-F238E27FC236}">
                <a16:creationId xmlns:a16="http://schemas.microsoft.com/office/drawing/2014/main" id="{13E608F2-446B-CD84-3FEF-A48BAD1EA11A}"/>
              </a:ext>
            </a:extLst>
          </p:cNvPr>
          <p:cNvSpPr/>
          <p:nvPr/>
        </p:nvSpPr>
        <p:spPr>
          <a:xfrm>
            <a:off x="4101585" y="4944877"/>
            <a:ext cx="3014794" cy="476247"/>
          </a:xfrm>
          <a:prstGeom prst="homePlat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4" name="正方形/長方形 93">
            <a:extLst>
              <a:ext uri="{FF2B5EF4-FFF2-40B4-BE49-F238E27FC236}">
                <a16:creationId xmlns:a16="http://schemas.microsoft.com/office/drawing/2014/main" id="{CF1F5905-9E94-57B0-4248-6D903A222958}"/>
              </a:ext>
            </a:extLst>
          </p:cNvPr>
          <p:cNvSpPr/>
          <p:nvPr/>
        </p:nvSpPr>
        <p:spPr>
          <a:xfrm>
            <a:off x="4647468" y="5016288"/>
            <a:ext cx="1800493" cy="369332"/>
          </a:xfrm>
          <a:prstGeom prst="rect">
            <a:avLst/>
          </a:prstGeom>
        </p:spPr>
        <p:txBody>
          <a:bodyPr wrap="none">
            <a:spAutoFit/>
          </a:bodyPr>
          <a:lstStyle/>
          <a:p>
            <a:r>
              <a:rPr lang="ja-JP" altLang="en-US" b="1" dirty="0">
                <a:latin typeface="+mn-ea"/>
              </a:rPr>
              <a:t>汚染可能性なし</a:t>
            </a:r>
          </a:p>
        </p:txBody>
      </p:sp>
      <p:cxnSp>
        <p:nvCxnSpPr>
          <p:cNvPr id="95" name="直線コネクタ 94">
            <a:extLst>
              <a:ext uri="{FF2B5EF4-FFF2-40B4-BE49-F238E27FC236}">
                <a16:creationId xmlns:a16="http://schemas.microsoft.com/office/drawing/2014/main" id="{58E2E25D-EAFD-2665-CA4B-C8996FA4CE16}"/>
              </a:ext>
            </a:extLst>
          </p:cNvPr>
          <p:cNvCxnSpPr/>
          <p:nvPr/>
        </p:nvCxnSpPr>
        <p:spPr>
          <a:xfrm>
            <a:off x="4101585" y="4672458"/>
            <a:ext cx="0" cy="270863"/>
          </a:xfrm>
          <a:prstGeom prst="line">
            <a:avLst/>
          </a:prstGeom>
          <a:ln w="19050"/>
        </p:spPr>
        <p:style>
          <a:lnRef idx="1">
            <a:schemeClr val="dk1"/>
          </a:lnRef>
          <a:fillRef idx="0">
            <a:schemeClr val="dk1"/>
          </a:fillRef>
          <a:effectRef idx="0">
            <a:schemeClr val="dk1"/>
          </a:effectRef>
          <a:fontRef idx="minor">
            <a:schemeClr val="tx1"/>
          </a:fontRef>
        </p:style>
      </p:cxnSp>
      <p:sp>
        <p:nvSpPr>
          <p:cNvPr id="96" name="正方形/長方形 95">
            <a:extLst>
              <a:ext uri="{FF2B5EF4-FFF2-40B4-BE49-F238E27FC236}">
                <a16:creationId xmlns:a16="http://schemas.microsoft.com/office/drawing/2014/main" id="{33ED2302-B92E-54D7-B79D-30D1C5A8F19A}"/>
              </a:ext>
            </a:extLst>
          </p:cNvPr>
          <p:cNvSpPr/>
          <p:nvPr/>
        </p:nvSpPr>
        <p:spPr>
          <a:xfrm>
            <a:off x="2220065" y="5026632"/>
            <a:ext cx="1800493" cy="369332"/>
          </a:xfrm>
          <a:prstGeom prst="rect">
            <a:avLst/>
          </a:prstGeom>
        </p:spPr>
        <p:txBody>
          <a:bodyPr wrap="none">
            <a:spAutoFit/>
          </a:bodyPr>
          <a:lstStyle/>
          <a:p>
            <a:r>
              <a:rPr lang="ja-JP" altLang="en-US" b="1" dirty="0">
                <a:latin typeface="+mn-ea"/>
              </a:rPr>
              <a:t>汚染可能性あり</a:t>
            </a:r>
          </a:p>
        </p:txBody>
      </p:sp>
      <p:sp>
        <p:nvSpPr>
          <p:cNvPr id="97" name="ホームベース 18">
            <a:extLst>
              <a:ext uri="{FF2B5EF4-FFF2-40B4-BE49-F238E27FC236}">
                <a16:creationId xmlns:a16="http://schemas.microsoft.com/office/drawing/2014/main" id="{0A4724AC-05E3-6938-E165-08153EB9498E}"/>
              </a:ext>
            </a:extLst>
          </p:cNvPr>
          <p:cNvSpPr/>
          <p:nvPr/>
        </p:nvSpPr>
        <p:spPr>
          <a:xfrm>
            <a:off x="4341097" y="3274249"/>
            <a:ext cx="2725492" cy="427795"/>
          </a:xfrm>
          <a:prstGeom prst="homePlate">
            <a:avLst/>
          </a:prstGeom>
          <a:gradFill>
            <a:gsLst>
              <a:gs pos="0">
                <a:schemeClr val="bg1">
                  <a:lumMod val="95000"/>
                </a:schemeClr>
              </a:gs>
              <a:gs pos="0">
                <a:schemeClr val="bg1">
                  <a:lumMod val="75000"/>
                </a:schemeClr>
              </a:gs>
              <a:gs pos="100000">
                <a:schemeClr val="bg1">
                  <a:shade val="100000"/>
                  <a:satMod val="115000"/>
                  <a:lumMod val="15000"/>
                  <a:lumOff val="85000"/>
                </a:schemeClr>
              </a:gs>
            </a:gsLst>
            <a:lin ang="0" scaled="1"/>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8" name="正方形/長方形 97">
            <a:extLst>
              <a:ext uri="{FF2B5EF4-FFF2-40B4-BE49-F238E27FC236}">
                <a16:creationId xmlns:a16="http://schemas.microsoft.com/office/drawing/2014/main" id="{F46CCCDB-61A3-EB97-7304-21E184C9AC43}"/>
              </a:ext>
            </a:extLst>
          </p:cNvPr>
          <p:cNvSpPr/>
          <p:nvPr/>
        </p:nvSpPr>
        <p:spPr>
          <a:xfrm>
            <a:off x="4574298" y="3339647"/>
            <a:ext cx="2074451" cy="369332"/>
          </a:xfrm>
          <a:prstGeom prst="rect">
            <a:avLst/>
          </a:prstGeom>
        </p:spPr>
        <p:txBody>
          <a:bodyPr wrap="square">
            <a:spAutoFit/>
          </a:bodyPr>
          <a:lstStyle/>
          <a:p>
            <a:r>
              <a:rPr lang="ja-JP" altLang="en-US" b="1" dirty="0">
                <a:latin typeface="+mn-ea"/>
              </a:rPr>
              <a:t>汚染可能性不明</a:t>
            </a:r>
            <a:r>
              <a:rPr lang="en-US" altLang="ja-JP" b="1" baseline="30000" dirty="0">
                <a:latin typeface="+mn-ea"/>
              </a:rPr>
              <a:t>※</a:t>
            </a:r>
            <a:endParaRPr lang="ja-JP" altLang="en-US" b="1" baseline="30000" dirty="0">
              <a:latin typeface="+mn-ea"/>
            </a:endParaRPr>
          </a:p>
        </p:txBody>
      </p:sp>
      <p:sp>
        <p:nvSpPr>
          <p:cNvPr id="99" name="正方形/長方形 98">
            <a:extLst>
              <a:ext uri="{FF2B5EF4-FFF2-40B4-BE49-F238E27FC236}">
                <a16:creationId xmlns:a16="http://schemas.microsoft.com/office/drawing/2014/main" id="{E15C0103-4C81-CE8B-C95A-23E7395ACDEB}"/>
              </a:ext>
            </a:extLst>
          </p:cNvPr>
          <p:cNvSpPr/>
          <p:nvPr/>
        </p:nvSpPr>
        <p:spPr>
          <a:xfrm>
            <a:off x="692319" y="3780589"/>
            <a:ext cx="3472684" cy="276999"/>
          </a:xfrm>
          <a:prstGeom prst="rect">
            <a:avLst/>
          </a:prstGeom>
        </p:spPr>
        <p:txBody>
          <a:bodyPr wrap="square">
            <a:spAutoFit/>
          </a:bodyPr>
          <a:lstStyle/>
          <a:p>
            <a:pPr algn="ctr"/>
            <a:r>
              <a:rPr lang="ja-JP" altLang="en-US" sz="1200" b="1" dirty="0">
                <a:latin typeface="+mn-ea"/>
              </a:rPr>
              <a:t>停電時に絶縁油を採取して</a:t>
            </a:r>
            <a:r>
              <a:rPr lang="en-US" altLang="ja-JP" sz="1200" b="1" dirty="0">
                <a:latin typeface="+mn-ea"/>
              </a:rPr>
              <a:t>PCB</a:t>
            </a:r>
            <a:r>
              <a:rPr lang="ja-JP" altLang="en-US" sz="1200" b="1" dirty="0">
                <a:latin typeface="+mn-ea"/>
              </a:rPr>
              <a:t>濃度を測定</a:t>
            </a:r>
            <a:endParaRPr lang="ja-JP" altLang="en-US" sz="1200" b="1" baseline="30000" dirty="0">
              <a:latin typeface="+mn-ea"/>
            </a:endParaRPr>
          </a:p>
        </p:txBody>
      </p:sp>
      <p:sp>
        <p:nvSpPr>
          <p:cNvPr id="100" name="正方形/長方形 99">
            <a:extLst>
              <a:ext uri="{FF2B5EF4-FFF2-40B4-BE49-F238E27FC236}">
                <a16:creationId xmlns:a16="http://schemas.microsoft.com/office/drawing/2014/main" id="{F7AA8BAC-A3FE-F870-C90E-4CC46338C335}"/>
              </a:ext>
            </a:extLst>
          </p:cNvPr>
          <p:cNvSpPr/>
          <p:nvPr/>
        </p:nvSpPr>
        <p:spPr>
          <a:xfrm>
            <a:off x="2246196" y="3001107"/>
            <a:ext cx="2085164" cy="307777"/>
          </a:xfrm>
          <a:prstGeom prst="rect">
            <a:avLst/>
          </a:prstGeom>
        </p:spPr>
        <p:txBody>
          <a:bodyPr wrap="square" anchor="b" anchorCtr="0">
            <a:spAutoFit/>
          </a:bodyPr>
          <a:lstStyle/>
          <a:p>
            <a:pPr algn="r"/>
            <a:r>
              <a:rPr lang="ja-JP" altLang="ja-JP" sz="1400" b="1" kern="100" dirty="0">
                <a:latin typeface="+mn-ea"/>
                <a:cs typeface="Times New Roman" panose="02020603050405020304" pitchFamily="18" charset="0"/>
              </a:rPr>
              <a:t>平成</a:t>
            </a:r>
            <a:r>
              <a:rPr lang="en-US" altLang="ja-JP" sz="1400" b="1" kern="100" dirty="0">
                <a:latin typeface="+mn-ea"/>
                <a:cs typeface="Times New Roman" panose="02020603050405020304" pitchFamily="18" charset="0"/>
              </a:rPr>
              <a:t>5</a:t>
            </a:r>
            <a:r>
              <a:rPr lang="ja-JP" altLang="ja-JP"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(1993</a:t>
            </a:r>
            <a:r>
              <a:rPr lang="ja-JP" altLang="ja-JP"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a:t>
            </a:r>
            <a:r>
              <a:rPr lang="ja-JP" altLang="en-US" sz="1400" b="1" kern="100" dirty="0">
                <a:latin typeface="+mn-ea"/>
                <a:cs typeface="Times New Roman" panose="02020603050405020304" pitchFamily="18" charset="0"/>
              </a:rPr>
              <a:t>以前</a:t>
            </a:r>
            <a:endParaRPr lang="ja-JP" altLang="en-US" sz="1400" b="1" dirty="0">
              <a:latin typeface="+mn-ea"/>
            </a:endParaRPr>
          </a:p>
        </p:txBody>
      </p:sp>
      <p:sp>
        <p:nvSpPr>
          <p:cNvPr id="101" name="正方形/長方形 100">
            <a:extLst>
              <a:ext uri="{FF2B5EF4-FFF2-40B4-BE49-F238E27FC236}">
                <a16:creationId xmlns:a16="http://schemas.microsoft.com/office/drawing/2014/main" id="{FD1EF663-7D81-7562-53E9-0FB40406C1E1}"/>
              </a:ext>
            </a:extLst>
          </p:cNvPr>
          <p:cNvSpPr/>
          <p:nvPr/>
        </p:nvSpPr>
        <p:spPr>
          <a:xfrm>
            <a:off x="1911745" y="4607424"/>
            <a:ext cx="2194732" cy="307777"/>
          </a:xfrm>
          <a:prstGeom prst="rect">
            <a:avLst/>
          </a:prstGeom>
        </p:spPr>
        <p:txBody>
          <a:bodyPr wrap="square" anchor="b" anchorCtr="0">
            <a:spAutoFit/>
          </a:bodyPr>
          <a:lstStyle/>
          <a:p>
            <a:pPr algn="r"/>
            <a:r>
              <a:rPr lang="ja-JP" altLang="ja-JP" sz="1400" b="1" kern="100" dirty="0">
                <a:latin typeface="+mn-ea"/>
                <a:cs typeface="Times New Roman" panose="02020603050405020304" pitchFamily="18" charset="0"/>
              </a:rPr>
              <a:t>平成</a:t>
            </a:r>
            <a:r>
              <a:rPr lang="en-US" altLang="ja-JP" sz="1400" b="1" kern="100" dirty="0">
                <a:latin typeface="+mn-ea"/>
                <a:cs typeface="Times New Roman" panose="02020603050405020304" pitchFamily="18" charset="0"/>
              </a:rPr>
              <a:t>2</a:t>
            </a:r>
            <a:r>
              <a:rPr lang="ja-JP" altLang="ja-JP"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(1990</a:t>
            </a:r>
            <a:r>
              <a:rPr lang="ja-JP" altLang="ja-JP"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a:t>
            </a:r>
            <a:r>
              <a:rPr lang="ja-JP" altLang="en-US" sz="1400" b="1" kern="100" dirty="0">
                <a:latin typeface="+mn-ea"/>
                <a:cs typeface="Times New Roman" panose="02020603050405020304" pitchFamily="18" charset="0"/>
              </a:rPr>
              <a:t>以前</a:t>
            </a:r>
            <a:endParaRPr lang="en-US" altLang="ja-JP" sz="1400" b="1" kern="100" dirty="0">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0DAC67BD-24C2-A613-0D7B-7CEE1FAA31C4}"/>
              </a:ext>
            </a:extLst>
          </p:cNvPr>
          <p:cNvSpPr/>
          <p:nvPr/>
        </p:nvSpPr>
        <p:spPr>
          <a:xfrm>
            <a:off x="676245" y="5493932"/>
            <a:ext cx="3504833" cy="430887"/>
          </a:xfrm>
          <a:prstGeom prst="rect">
            <a:avLst/>
          </a:prstGeom>
        </p:spPr>
        <p:txBody>
          <a:bodyPr wrap="square">
            <a:spAutoFit/>
          </a:bodyPr>
          <a:lstStyle/>
          <a:p>
            <a:r>
              <a:rPr lang="ja-JP" altLang="en-US" sz="1100" b="1" dirty="0">
                <a:latin typeface="+mn-ea"/>
              </a:rPr>
              <a:t>廃棄物となったものに穴を開け、絶縁油を採取して</a:t>
            </a:r>
            <a:endParaRPr lang="en-US" altLang="ja-JP" sz="1100" b="1" dirty="0">
              <a:latin typeface="+mn-ea"/>
            </a:endParaRPr>
          </a:p>
          <a:p>
            <a:r>
              <a:rPr lang="en-US" altLang="ja-JP" sz="1100" b="1" dirty="0">
                <a:latin typeface="+mn-ea"/>
              </a:rPr>
              <a:t>PCB</a:t>
            </a:r>
            <a:r>
              <a:rPr lang="ja-JP" altLang="en-US" sz="1100" b="1" dirty="0">
                <a:latin typeface="+mn-ea"/>
              </a:rPr>
              <a:t>濃度を測定又は低濃度</a:t>
            </a:r>
            <a:r>
              <a:rPr lang="en-US" altLang="ja-JP" sz="1100" b="1" dirty="0">
                <a:latin typeface="+mn-ea"/>
              </a:rPr>
              <a:t>PCB</a:t>
            </a:r>
            <a:r>
              <a:rPr lang="ja-JP" altLang="en-US" sz="1100" b="1" dirty="0">
                <a:latin typeface="+mn-ea"/>
              </a:rPr>
              <a:t>とみなして処分</a:t>
            </a:r>
            <a:endParaRPr lang="ja-JP" altLang="en-US" sz="1100" b="1" baseline="30000" dirty="0">
              <a:latin typeface="+mn-ea"/>
            </a:endParaRPr>
          </a:p>
        </p:txBody>
      </p:sp>
      <p:sp>
        <p:nvSpPr>
          <p:cNvPr id="103" name="テキスト ボックス 102">
            <a:extLst>
              <a:ext uri="{FF2B5EF4-FFF2-40B4-BE49-F238E27FC236}">
                <a16:creationId xmlns:a16="http://schemas.microsoft.com/office/drawing/2014/main" id="{EFBA58FC-7053-F8C6-FDD3-D0BEFADFD9F5}"/>
              </a:ext>
            </a:extLst>
          </p:cNvPr>
          <p:cNvSpPr txBox="1"/>
          <p:nvPr/>
        </p:nvSpPr>
        <p:spPr>
          <a:xfrm>
            <a:off x="666473" y="6088925"/>
            <a:ext cx="2633393" cy="400110"/>
          </a:xfrm>
          <a:prstGeom prst="rect">
            <a:avLst/>
          </a:prstGeom>
          <a:noFill/>
        </p:spPr>
        <p:txBody>
          <a:bodyPr wrap="square" rtlCol="0">
            <a:spAutoFit/>
          </a:bodyPr>
          <a:lstStyle/>
          <a:p>
            <a:r>
              <a:rPr lang="en-US" altLang="ja-JP" sz="2000" b="1" u="sng"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2000" b="1" u="sng" dirty="0">
                <a:latin typeface="Meiryo UI" panose="020B0604030504040204" pitchFamily="50" charset="-128"/>
                <a:ea typeface="Meiryo UI" panose="020B0604030504040204" pitchFamily="50" charset="-128"/>
                <a:cs typeface="Microsoft Himalaya" panose="01010100010101010101" pitchFamily="2" charset="0"/>
              </a:rPr>
              <a:t>分析が必要な場合</a:t>
            </a:r>
            <a:endParaRPr kumimoji="1" lang="ja-JP" altLang="en-US" sz="2000" b="1" u="sng"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04" name="テキスト ボックス 103">
            <a:extLst>
              <a:ext uri="{FF2B5EF4-FFF2-40B4-BE49-F238E27FC236}">
                <a16:creationId xmlns:a16="http://schemas.microsoft.com/office/drawing/2014/main" id="{5B1B484D-03B7-C719-ECD9-BA57BB3EEDCA}"/>
              </a:ext>
            </a:extLst>
          </p:cNvPr>
          <p:cNvSpPr txBox="1"/>
          <p:nvPr/>
        </p:nvSpPr>
        <p:spPr>
          <a:xfrm>
            <a:off x="3003846" y="6080099"/>
            <a:ext cx="5793007" cy="623248"/>
          </a:xfrm>
          <a:prstGeom prst="rect">
            <a:avLst/>
          </a:prstGeom>
          <a:noFill/>
        </p:spPr>
        <p:txBody>
          <a:bodyPr wrap="square" rtlCol="0">
            <a:spAutoFit/>
          </a:bodyPr>
          <a:lstStyle/>
          <a:p>
            <a:pPr>
              <a:spcAft>
                <a:spcPts val="300"/>
              </a:spcAft>
            </a:pPr>
            <a:r>
              <a:rPr lang="ja-JP" altLang="en-US" sz="16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（一社）日本環境測定分析協会</a:t>
            </a:r>
            <a:r>
              <a:rPr lang="en-US" altLang="ja-JP" sz="16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HP</a:t>
            </a:r>
            <a:r>
              <a:rPr lang="ja-JP" altLang="en-US" sz="1600" dirty="0" err="1">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にて</a:t>
            </a:r>
            <a:r>
              <a:rPr lang="ja-JP" altLang="en-US" sz="16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分析機関の検索が可能</a:t>
            </a:r>
            <a:endParaRPr lang="en-US" altLang="ja-JP" sz="16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600" dirty="0">
                <a:latin typeface="Meiryo UI" panose="020B0604030504040204" pitchFamily="50" charset="-128"/>
                <a:ea typeface="Meiryo UI" panose="020B0604030504040204" pitchFamily="50" charset="-128"/>
              </a:rPr>
              <a:t> 　　　　　　</a:t>
            </a:r>
            <a:r>
              <a:rPr lang="en-GB" altLang="ja-JP" sz="1600" dirty="0">
                <a:latin typeface="Meiryo UI" panose="020B0604030504040204" pitchFamily="50" charset="-128"/>
                <a:ea typeface="Meiryo UI" panose="020B0604030504040204" pitchFamily="50" charset="-128"/>
              </a:rPr>
              <a:t>https://www.jemca.or.jp/sys/member_list</a:t>
            </a:r>
            <a:endPar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09" name="コンテンツ プレースホルダー 2">
            <a:extLst>
              <a:ext uri="{FF2B5EF4-FFF2-40B4-BE49-F238E27FC236}">
                <a16:creationId xmlns:a16="http://schemas.microsoft.com/office/drawing/2014/main" id="{D63287C4-6D2F-ACB2-29F4-93549BE5860D}"/>
              </a:ext>
            </a:extLst>
          </p:cNvPr>
          <p:cNvSpPr txBox="1">
            <a:spLocks/>
          </p:cNvSpPr>
          <p:nvPr/>
        </p:nvSpPr>
        <p:spPr>
          <a:xfrm>
            <a:off x="133350" y="738604"/>
            <a:ext cx="10409792" cy="1188938"/>
          </a:xfrm>
          <a:prstGeom prst="rect">
            <a:avLst/>
          </a:prstGeom>
          <a:ln w="19050">
            <a:solidFill>
              <a:schemeClr val="tx1">
                <a:lumMod val="95000"/>
                <a:lumOff val="5000"/>
              </a:schemeClr>
            </a:solidFill>
          </a:ln>
        </p:spPr>
        <p:txBody>
          <a:bodyPr wrap="square" lIns="180000" tIns="180000" rIns="180000" bIns="144000">
            <a:spAutoFit/>
          </a:bodyPr>
          <a:lstStyle>
            <a:lvl1pPr marL="257400" indent="-257400" algn="l" defTabSz="950175" rtl="0" eaLnBrk="1" latinLnBrk="0" hangingPunct="1">
              <a:lnSpc>
                <a:spcPct val="100000"/>
              </a:lnSpc>
              <a:spcBef>
                <a:spcPts val="565"/>
              </a:spcBef>
              <a:buFont typeface="Wingdings" panose="05000000000000000000" pitchFamily="2" charset="2"/>
              <a:buChar char="n"/>
              <a:defRPr kumimoji="1" sz="1885" kern="1200">
                <a:solidFill>
                  <a:schemeClr val="tx1"/>
                </a:solidFill>
                <a:latin typeface="+mn-lt"/>
                <a:ea typeface="+mn-ea"/>
                <a:cs typeface="+mn-cs"/>
              </a:defRPr>
            </a:lvl1pPr>
            <a:lvl2pPr marL="422018" indent="-164616" algn="l" defTabSz="950175" rtl="0" eaLnBrk="1" latinLnBrk="0" hangingPunct="1">
              <a:lnSpc>
                <a:spcPct val="100000"/>
              </a:lnSpc>
              <a:spcBef>
                <a:spcPts val="377"/>
              </a:spcBef>
              <a:buFont typeface="Arial" panose="020B0604020202020204" pitchFamily="34" charset="0"/>
              <a:buChar char="•"/>
              <a:defRPr kumimoji="1" sz="1696" kern="1200">
                <a:solidFill>
                  <a:schemeClr val="tx1"/>
                </a:solidFill>
                <a:latin typeface="+mn-lt"/>
                <a:ea typeface="+mn-ea"/>
                <a:cs typeface="+mn-cs"/>
              </a:defRPr>
            </a:lvl2pPr>
            <a:lvl3pPr marL="650984" indent="-219988" algn="l" defTabSz="950175" rtl="0" eaLnBrk="1" latinLnBrk="0" hangingPunct="1">
              <a:lnSpc>
                <a:spcPct val="100000"/>
              </a:lnSpc>
              <a:spcBef>
                <a:spcPts val="188"/>
              </a:spcBef>
              <a:buFont typeface="Wingdings" panose="05000000000000000000" pitchFamily="2" charset="2"/>
              <a:buChar char="ü"/>
              <a:defRPr kumimoji="1" sz="1508" kern="1200">
                <a:solidFill>
                  <a:schemeClr val="tx1"/>
                </a:solidFill>
                <a:latin typeface="+mn-lt"/>
                <a:ea typeface="+mn-ea"/>
                <a:cs typeface="+mn-cs"/>
              </a:defRPr>
            </a:lvl3pPr>
            <a:lvl4pPr marL="853014" indent="-203526" algn="l" defTabSz="950175" rtl="0" eaLnBrk="1" latinLnBrk="0" hangingPunct="1">
              <a:lnSpc>
                <a:spcPct val="100000"/>
              </a:lnSpc>
              <a:spcBef>
                <a:spcPts val="188"/>
              </a:spcBef>
              <a:buFont typeface="Meiryo UI" panose="020B0604030504040204" pitchFamily="50" charset="-128"/>
              <a:buChar char="※"/>
              <a:defRPr kumimoji="1" sz="113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85"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a:lstStyle>
          <a:p>
            <a:pPr>
              <a:spcBef>
                <a:spcPts val="1800"/>
              </a:spcBef>
              <a:spcAft>
                <a:spcPts val="1200"/>
              </a:spcAft>
            </a:pPr>
            <a:r>
              <a:rPr lang="ja-JP" altLang="en-US" sz="1800" dirty="0"/>
              <a:t>平成</a:t>
            </a:r>
            <a:r>
              <a:rPr lang="en-US" altLang="ja-JP" sz="1800" dirty="0"/>
              <a:t>24</a:t>
            </a:r>
            <a:r>
              <a:rPr lang="ja-JP" altLang="en-US" sz="1800" dirty="0"/>
              <a:t>年</a:t>
            </a:r>
            <a:r>
              <a:rPr lang="en-US" altLang="ja-JP" sz="1800" dirty="0"/>
              <a:t>9</a:t>
            </a:r>
            <a:r>
              <a:rPr lang="ja-JP" altLang="en-US" sz="1800" dirty="0"/>
              <a:t>月に「今後の</a:t>
            </a:r>
            <a:r>
              <a:rPr lang="en-US" altLang="ja-JP" sz="1800" dirty="0"/>
              <a:t>PCB</a:t>
            </a:r>
            <a:r>
              <a:rPr lang="ja-JP" altLang="en-US" sz="1800" dirty="0"/>
              <a:t>廃棄物の適正処理推進について」（</a:t>
            </a:r>
            <a:r>
              <a:rPr lang="en-US" altLang="ja-JP" sz="1800" dirty="0"/>
              <a:t>PCB</a:t>
            </a:r>
            <a:r>
              <a:rPr lang="ja-JP" altLang="en-US" sz="1800" dirty="0"/>
              <a:t>廃棄物適正処理推進に関する検討委員会報告書）における留意事項等について）で取りまとめた資料として</a:t>
            </a:r>
            <a:r>
              <a:rPr kumimoji="1" lang="ja-JP" altLang="en-US" sz="1800" dirty="0"/>
              <a:t>「電気機器の製造年による</a:t>
            </a:r>
            <a:r>
              <a:rPr kumimoji="1" lang="en-US" altLang="ja-JP" sz="1800" dirty="0"/>
              <a:t>PCB</a:t>
            </a:r>
            <a:r>
              <a:rPr kumimoji="1" lang="ja-JP" altLang="en-US" sz="1800" dirty="0"/>
              <a:t>の混入の有無について」とする見解を</a:t>
            </a:r>
            <a:r>
              <a:rPr lang="ja-JP" altLang="en-US" sz="1800" dirty="0"/>
              <a:t>公表しています。</a:t>
            </a:r>
            <a:endParaRPr lang="en-US" altLang="ja-JP" sz="2000" dirty="0"/>
          </a:p>
        </p:txBody>
      </p:sp>
    </p:spTree>
    <p:extLst>
      <p:ext uri="{BB962C8B-B14F-4D97-AF65-F5344CB8AC3E}">
        <p14:creationId xmlns:p14="http://schemas.microsoft.com/office/powerpoint/2010/main" val="239824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B754A-E62F-5276-3FB7-811F5AFE099C}"/>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EE4DFB52-AB91-1B26-C6F7-69B4765CC474}"/>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低濃度</a:t>
            </a:r>
            <a:r>
              <a:rPr kumimoji="1" lang="en-US" altLang="ja-JP" sz="2800" dirty="0"/>
              <a:t>PCB</a:t>
            </a:r>
            <a:r>
              <a:rPr kumimoji="1" lang="ja-JP" altLang="en-US" sz="2800" dirty="0"/>
              <a:t>該当性判断基準</a:t>
            </a:r>
            <a:r>
              <a:rPr kumimoji="1" lang="en-US" altLang="ja-JP" sz="2800" dirty="0"/>
              <a:t>(</a:t>
            </a:r>
            <a:r>
              <a:rPr kumimoji="1" lang="ja-JP" altLang="en-US" sz="2800" dirty="0"/>
              <a:t>判断フロー</a:t>
            </a:r>
            <a:r>
              <a:rPr kumimoji="1" lang="en-US" altLang="ja-JP" sz="2800" dirty="0"/>
              <a:t>)</a:t>
            </a:r>
            <a:endParaRPr kumimoji="1" lang="ja-JP" altLang="en-US" sz="2800" dirty="0"/>
          </a:p>
        </p:txBody>
      </p:sp>
      <p:sp>
        <p:nvSpPr>
          <p:cNvPr id="10" name="正方形/長方形 9">
            <a:extLst>
              <a:ext uri="{FF2B5EF4-FFF2-40B4-BE49-F238E27FC236}">
                <a16:creationId xmlns:a16="http://schemas.microsoft.com/office/drawing/2014/main" id="{6B604094-2154-F6A7-1409-14D2839A5F72}"/>
              </a:ext>
            </a:extLst>
          </p:cNvPr>
          <p:cNvSpPr/>
          <p:nvPr/>
        </p:nvSpPr>
        <p:spPr>
          <a:xfrm>
            <a:off x="6137430" y="5953606"/>
            <a:ext cx="3502574" cy="900246"/>
          </a:xfrm>
          <a:prstGeom prst="rect">
            <a:avLst/>
          </a:prstGeom>
        </p:spPr>
        <p:txBody>
          <a:bodyPr wrap="square">
            <a:spAutoFit/>
          </a:bodyPr>
          <a:lstStyle/>
          <a:p>
            <a:pPr marL="85725" indent="-85725"/>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使用中のものについては、</a:t>
            </a:r>
            <a:r>
              <a:rPr kumimoji="1" lang="en-US" altLang="ja-JP" sz="1050" dirty="0">
                <a:latin typeface="Meiryo UI" panose="020B0604030504040204" pitchFamily="50" charset="-128"/>
                <a:ea typeface="Meiryo UI" panose="020B0604030504040204" pitchFamily="50" charset="-128"/>
              </a:rPr>
              <a:t>PCB</a:t>
            </a:r>
            <a:r>
              <a:rPr kumimoji="1" lang="ja-JP" altLang="en-US" sz="1050" dirty="0">
                <a:latin typeface="Meiryo UI" panose="020B0604030504040204" pitchFamily="50" charset="-128"/>
                <a:ea typeface="Meiryo UI" panose="020B0604030504040204" pitchFamily="50" charset="-128"/>
              </a:rPr>
              <a:t>汚染の疑いありとして記録し、廃止後分析を実施すること。若しくは低濃度</a:t>
            </a:r>
            <a:r>
              <a:rPr kumimoji="1" lang="en-US" altLang="ja-JP" sz="1050" dirty="0">
                <a:latin typeface="Meiryo UI" panose="020B0604030504040204" pitchFamily="50" charset="-128"/>
                <a:ea typeface="Meiryo UI" panose="020B0604030504040204" pitchFamily="50" charset="-128"/>
              </a:rPr>
              <a:t>PCB</a:t>
            </a:r>
            <a:r>
              <a:rPr kumimoji="1" lang="ja-JP" altLang="en-US" sz="1050" dirty="0">
                <a:latin typeface="Meiryo UI" panose="020B0604030504040204" pitchFamily="50" charset="-128"/>
                <a:ea typeface="Meiryo UI" panose="020B0604030504040204" pitchFamily="50" charset="-128"/>
              </a:rPr>
              <a:t>廃棄物とみなし、濃度測定をせずに処分することも可能。</a:t>
            </a:r>
            <a:endParaRPr kumimoji="1" lang="en-US" altLang="ja-JP" sz="1050" dirty="0">
              <a:latin typeface="Meiryo UI" panose="020B0604030504040204" pitchFamily="50" charset="-128"/>
              <a:ea typeface="Meiryo UI" panose="020B0604030504040204" pitchFamily="50" charset="-128"/>
            </a:endParaRPr>
          </a:p>
          <a:p>
            <a:pPr marL="85725" indent="-85725"/>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 低濃度</a:t>
            </a:r>
            <a:r>
              <a:rPr lang="en-US" altLang="ja-JP" sz="1050" dirty="0">
                <a:latin typeface="Meiryo UI" panose="020B0604030504040204" pitchFamily="50" charset="-128"/>
                <a:ea typeface="Meiryo UI" panose="020B0604030504040204" pitchFamily="50" charset="-128"/>
              </a:rPr>
              <a:t>PCB</a:t>
            </a:r>
            <a:r>
              <a:rPr lang="ja-JP" altLang="en-US" sz="1050" dirty="0">
                <a:latin typeface="Meiryo UI" panose="020B0604030504040204" pitchFamily="50" charset="-128"/>
                <a:ea typeface="Meiryo UI" panose="020B0604030504040204" pitchFamily="50" charset="-128"/>
              </a:rPr>
              <a:t>廃棄物とみなして処分する場合であっても</a:t>
            </a:r>
            <a:endParaRPr lang="en-US" altLang="ja-JP" sz="1050" dirty="0">
              <a:latin typeface="Meiryo UI" panose="020B0604030504040204" pitchFamily="50" charset="-128"/>
              <a:ea typeface="Meiryo UI" panose="020B0604030504040204" pitchFamily="50" charset="-128"/>
            </a:endParaRPr>
          </a:p>
          <a:p>
            <a:pPr marL="85725" indent="-85725"/>
            <a:r>
              <a:rPr lang="ja-JP" altLang="en-US" sz="1050" dirty="0">
                <a:latin typeface="Meiryo UI" panose="020B0604030504040204" pitchFamily="50" charset="-128"/>
                <a:ea typeface="Meiryo UI" panose="020B0604030504040204" pitchFamily="50" charset="-128"/>
              </a:rPr>
              <a:t>　同様に届出が必要となる。</a:t>
            </a:r>
            <a:endParaRPr kumimoji="1" lang="en-US" altLang="ja-JP" sz="105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680E93C-4D8B-08CC-6F47-D7AAEC838C74}"/>
              </a:ext>
            </a:extLst>
          </p:cNvPr>
          <p:cNvSpPr/>
          <p:nvPr/>
        </p:nvSpPr>
        <p:spPr>
          <a:xfrm>
            <a:off x="650833" y="5953606"/>
            <a:ext cx="5527729" cy="1223412"/>
          </a:xfrm>
          <a:prstGeom prst="rect">
            <a:avLst/>
          </a:prstGeom>
        </p:spPr>
        <p:txBody>
          <a:bodyPr wrap="square">
            <a:spAutoFit/>
          </a:bodyPr>
          <a:lstStyle/>
          <a:p>
            <a:pPr marL="85725" indent="-85725"/>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 富士電機</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株</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製の一部の機器では平成</a:t>
            </a:r>
            <a:r>
              <a:rPr lang="en-US" altLang="ja-JP" sz="1050" dirty="0">
                <a:latin typeface="Meiryo UI" panose="020B0604030504040204" pitchFamily="50" charset="-128"/>
                <a:ea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(1994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a:t>
            </a:r>
            <a:r>
              <a:rPr lang="ja-JP" altLang="en-US" sz="1050" dirty="0" err="1">
                <a:latin typeface="Meiryo UI" panose="020B0604030504040204" pitchFamily="50" charset="-128"/>
                <a:ea typeface="Meiryo UI" panose="020B0604030504040204" pitchFamily="50" charset="-128"/>
              </a:rPr>
              <a:t>までに</a:t>
            </a:r>
            <a:r>
              <a:rPr lang="ja-JP" altLang="en-US" sz="1050" dirty="0">
                <a:latin typeface="Meiryo UI" panose="020B0604030504040204" pitchFamily="50" charset="-128"/>
                <a:ea typeface="Meiryo UI" panose="020B0604030504040204" pitchFamily="50" charset="-128"/>
              </a:rPr>
              <a:t>出荷された機器にも</a:t>
            </a:r>
            <a:r>
              <a:rPr lang="en-US" altLang="ja-JP" sz="1050" dirty="0">
                <a:latin typeface="Meiryo UI" panose="020B0604030504040204" pitchFamily="50" charset="-128"/>
                <a:ea typeface="Meiryo UI" panose="020B0604030504040204" pitchFamily="50" charset="-128"/>
              </a:rPr>
              <a:t>PCB</a:t>
            </a:r>
            <a:r>
              <a:rPr lang="ja-JP" altLang="en-US" sz="1050" dirty="0">
                <a:latin typeface="Meiryo UI" panose="020B0604030504040204" pitchFamily="50" charset="-128"/>
                <a:ea typeface="Meiryo UI" panose="020B0604030504040204" pitchFamily="50" charset="-128"/>
              </a:rPr>
              <a:t>汚染の可能性が残るとされている。</a:t>
            </a:r>
            <a:endParaRPr lang="en-US" altLang="ja-JP" sz="1050" dirty="0">
              <a:latin typeface="Meiryo UI" panose="020B0604030504040204" pitchFamily="50" charset="-128"/>
              <a:ea typeface="Meiryo UI" panose="020B0604030504040204" pitchFamily="50" charset="-128"/>
            </a:endParaRPr>
          </a:p>
          <a:p>
            <a:pPr marL="85725" indent="-85725"/>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２ニチコン製のコンデンサーでは平成</a:t>
            </a:r>
            <a:r>
              <a:rPr lang="en-US" altLang="ja-JP" sz="1050" dirty="0">
                <a:latin typeface="Meiryo UI" panose="020B0604030504040204" pitchFamily="50" charset="-128"/>
                <a:ea typeface="Meiryo UI" panose="020B0604030504040204" pitchFamily="50" charset="-128"/>
              </a:rPr>
              <a:t>2(1990)</a:t>
            </a:r>
            <a:r>
              <a:rPr lang="ja-JP" altLang="en-US" sz="1050" dirty="0">
                <a:latin typeface="Meiryo UI" panose="020B0604030504040204" pitchFamily="50" charset="-128"/>
                <a:ea typeface="Meiryo UI" panose="020B0604030504040204" pitchFamily="50" charset="-128"/>
              </a:rPr>
              <a:t>年～平成</a:t>
            </a:r>
            <a:r>
              <a:rPr lang="en-US" altLang="ja-JP" sz="1050" dirty="0">
                <a:latin typeface="Meiryo UI" panose="020B0604030504040204" pitchFamily="50" charset="-128"/>
                <a:ea typeface="Meiryo UI" panose="020B0604030504040204" pitchFamily="50" charset="-128"/>
              </a:rPr>
              <a:t>16(2004)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月の期間に生産されたものについて、また東芝製の一部の高圧進相コンデンサーでは平成</a:t>
            </a:r>
            <a:r>
              <a:rPr lang="en-US" altLang="ja-JP" sz="1050" dirty="0">
                <a:latin typeface="Meiryo UI" panose="020B0604030504040204" pitchFamily="50" charset="-128"/>
                <a:ea typeface="Meiryo UI" panose="020B0604030504040204" pitchFamily="50" charset="-128"/>
              </a:rPr>
              <a:t>10(</a:t>
            </a:r>
            <a:r>
              <a:rPr lang="en-GB" altLang="ja-JP" sz="1050" dirty="0">
                <a:latin typeface="Meiryo UI" panose="020B0604030504040204" pitchFamily="50" charset="-128"/>
                <a:ea typeface="Meiryo UI" panose="020B0604030504040204" pitchFamily="50" charset="-128"/>
              </a:rPr>
              <a:t>1998)</a:t>
            </a:r>
            <a:r>
              <a:rPr lang="ja-JP" altLang="en-US" sz="1050" dirty="0">
                <a:latin typeface="Meiryo UI" panose="020B0604030504040204" pitchFamily="50" charset="-128"/>
                <a:ea typeface="Meiryo UI" panose="020B0604030504040204" pitchFamily="50" charset="-128"/>
              </a:rPr>
              <a:t>年～平成</a:t>
            </a:r>
            <a:r>
              <a:rPr lang="en-US" altLang="ja-JP" sz="1050" dirty="0">
                <a:latin typeface="Meiryo UI" panose="020B0604030504040204" pitchFamily="50" charset="-128"/>
                <a:ea typeface="Meiryo UI" panose="020B0604030504040204" pitchFamily="50" charset="-128"/>
              </a:rPr>
              <a:t>16(2004)</a:t>
            </a:r>
            <a:r>
              <a:rPr lang="ja-JP" altLang="en-US" sz="1050" dirty="0">
                <a:latin typeface="Meiryo UI" panose="020B0604030504040204" pitchFamily="50" charset="-128"/>
                <a:ea typeface="Meiryo UI" panose="020B0604030504040204" pitchFamily="50" charset="-128"/>
              </a:rPr>
              <a:t>年製で型番が</a:t>
            </a:r>
            <a:r>
              <a:rPr lang="en-GB" altLang="ja-JP" sz="1050" dirty="0">
                <a:latin typeface="Meiryo UI" panose="020B0604030504040204" pitchFamily="50" charset="-128"/>
                <a:ea typeface="Meiryo UI" panose="020B0604030504040204" pitchFamily="50" charset="-128"/>
              </a:rPr>
              <a:t>CRTR-</a:t>
            </a:r>
            <a:r>
              <a:rPr lang="ja-JP" altLang="en-US" sz="1050" dirty="0">
                <a:latin typeface="Meiryo UI" panose="020B0604030504040204" pitchFamily="50" charset="-128"/>
                <a:ea typeface="Meiryo UI" panose="020B0604030504040204" pitchFamily="50" charset="-128"/>
              </a:rPr>
              <a:t>のものについては</a:t>
            </a:r>
            <a:r>
              <a:rPr lang="en-US" altLang="ja-JP" sz="1050" dirty="0">
                <a:latin typeface="Meiryo UI" panose="020B0604030504040204" pitchFamily="50" charset="-128"/>
                <a:ea typeface="Meiryo UI" panose="020B0604030504040204" pitchFamily="50" charset="-128"/>
              </a:rPr>
              <a:t>PCB</a:t>
            </a:r>
            <a:r>
              <a:rPr lang="ja-JP" altLang="en-US" sz="1050" dirty="0">
                <a:latin typeface="Meiryo UI" panose="020B0604030504040204" pitchFamily="50" charset="-128"/>
                <a:ea typeface="Meiryo UI" panose="020B0604030504040204" pitchFamily="50" charset="-128"/>
              </a:rPr>
              <a:t>汚染の可能性があるとされている。（以下参照）</a:t>
            </a:r>
            <a:endParaRPr lang="en-US" altLang="ja-JP" sz="1050" dirty="0">
              <a:latin typeface="Meiryo UI" panose="020B0604030504040204" pitchFamily="50" charset="-128"/>
              <a:ea typeface="Meiryo UI" panose="020B0604030504040204" pitchFamily="50" charset="-128"/>
            </a:endParaRPr>
          </a:p>
          <a:p>
            <a:pPr marL="85725" indent="-85725"/>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https://www.nichicon.co.jp/business/capacitors_power_equipment/pcb/eco03/</a:t>
            </a:r>
          </a:p>
          <a:p>
            <a:pPr marL="85725" indent="-85725"/>
            <a:r>
              <a:rPr lang="en-US" altLang="ja-JP" sz="1050" dirty="0">
                <a:latin typeface="Meiryo UI" panose="020B0604030504040204" pitchFamily="50" charset="-128"/>
                <a:ea typeface="Meiryo UI" panose="020B0604030504040204" pitchFamily="50" charset="-128"/>
              </a:rPr>
              <a:t>  https://www.global.toshiba/jp/company/infrastructure/pcb.html</a:t>
            </a:r>
          </a:p>
        </p:txBody>
      </p:sp>
      <p:grpSp>
        <p:nvGrpSpPr>
          <p:cNvPr id="12" name="グループ化 11">
            <a:extLst>
              <a:ext uri="{FF2B5EF4-FFF2-40B4-BE49-F238E27FC236}">
                <a16:creationId xmlns:a16="http://schemas.microsoft.com/office/drawing/2014/main" id="{1660847C-08DA-4DB6-E723-5495ECD80C3C}"/>
              </a:ext>
            </a:extLst>
          </p:cNvPr>
          <p:cNvGrpSpPr/>
          <p:nvPr/>
        </p:nvGrpSpPr>
        <p:grpSpPr>
          <a:xfrm>
            <a:off x="695681" y="924996"/>
            <a:ext cx="8869754" cy="4942041"/>
            <a:chOff x="67720" y="571006"/>
            <a:chExt cx="8869754" cy="4942041"/>
          </a:xfrm>
        </p:grpSpPr>
        <p:cxnSp>
          <p:nvCxnSpPr>
            <p:cNvPr id="13" name="直線コネクタ 12">
              <a:extLst>
                <a:ext uri="{FF2B5EF4-FFF2-40B4-BE49-F238E27FC236}">
                  <a16:creationId xmlns:a16="http://schemas.microsoft.com/office/drawing/2014/main" id="{749863C4-4C7E-3E22-707D-9014D16902FE}"/>
                </a:ext>
              </a:extLst>
            </p:cNvPr>
            <p:cNvCxnSpPr/>
            <p:nvPr/>
          </p:nvCxnSpPr>
          <p:spPr>
            <a:xfrm>
              <a:off x="5405931" y="588425"/>
              <a:ext cx="0" cy="48960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6DA1787-EF0B-D6E9-2BBC-6DDDD7ED867B}"/>
                </a:ext>
              </a:extLst>
            </p:cNvPr>
            <p:cNvSpPr txBox="1"/>
            <p:nvPr/>
          </p:nvSpPr>
          <p:spPr>
            <a:xfrm>
              <a:off x="67720" y="571006"/>
              <a:ext cx="1493589" cy="707886"/>
            </a:xfrm>
            <a:prstGeom prst="rect">
              <a:avLst/>
            </a:prstGeom>
            <a:solidFill>
              <a:schemeClr val="bg1">
                <a:lumMod val="95000"/>
              </a:schemeClr>
            </a:solidFill>
          </p:spPr>
          <p:txBody>
            <a:bodyPr wrap="square" rtlCol="0">
              <a:spAutoFit/>
            </a:bodyP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変圧器等</a:t>
              </a:r>
              <a:r>
                <a:rPr kumimoji="1" lang="ja-JP" altLang="en-US" sz="1200" b="1" dirty="0">
                  <a:latin typeface="Meiryo UI" panose="020B0604030504040204" pitchFamily="50" charset="-128"/>
                  <a:ea typeface="Meiryo UI" panose="020B0604030504040204" pitchFamily="50" charset="-128"/>
                </a:rPr>
                <a:t>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絶縁油交換が</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可能な機器の場合</a:t>
              </a:r>
              <a:endParaRPr kumimoji="1" lang="ja-JP" altLang="en-US" sz="1200" b="1" baseline="300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E94E1F7-2D05-D01F-98EA-786475058D0F}"/>
                </a:ext>
              </a:extLst>
            </p:cNvPr>
            <p:cNvSpPr txBox="1"/>
            <p:nvPr/>
          </p:nvSpPr>
          <p:spPr>
            <a:xfrm>
              <a:off x="5509468" y="588425"/>
              <a:ext cx="1459226" cy="677108"/>
            </a:xfrm>
            <a:prstGeom prst="rect">
              <a:avLst/>
            </a:prstGeom>
            <a:solidFill>
              <a:schemeClr val="accent5">
                <a:lumMod val="20000"/>
                <a:lumOff val="80000"/>
              </a:schemeClr>
            </a:solidFill>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コンデンサー等</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の絶縁油封じ切り</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機器の場合</a:t>
              </a:r>
            </a:p>
          </p:txBody>
        </p:sp>
        <p:sp>
          <p:nvSpPr>
            <p:cNvPr id="16" name="テキスト ボックス 15">
              <a:extLst>
                <a:ext uri="{FF2B5EF4-FFF2-40B4-BE49-F238E27FC236}">
                  <a16:creationId xmlns:a16="http://schemas.microsoft.com/office/drawing/2014/main" id="{19759BD2-40BE-EB4B-CAB3-228086F2C97B}"/>
                </a:ext>
              </a:extLst>
            </p:cNvPr>
            <p:cNvSpPr txBox="1"/>
            <p:nvPr/>
          </p:nvSpPr>
          <p:spPr>
            <a:xfrm>
              <a:off x="1746073" y="701654"/>
              <a:ext cx="1656000" cy="2847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製造年</a:t>
              </a:r>
              <a:r>
                <a:rPr kumimoji="1" lang="ja-JP" altLang="en-US" sz="1200" b="1" dirty="0">
                  <a:latin typeface="Meiryo UI" panose="020B0604030504040204" pitchFamily="50" charset="-128"/>
                  <a:ea typeface="Meiryo UI" panose="020B0604030504040204" pitchFamily="50" charset="-128"/>
                </a:rPr>
                <a:t>を確認</a:t>
              </a:r>
            </a:p>
          </p:txBody>
        </p:sp>
        <p:sp>
          <p:nvSpPr>
            <p:cNvPr id="17" name="テキスト ボックス 16">
              <a:extLst>
                <a:ext uri="{FF2B5EF4-FFF2-40B4-BE49-F238E27FC236}">
                  <a16:creationId xmlns:a16="http://schemas.microsoft.com/office/drawing/2014/main" id="{56732AA8-E1A5-A964-D695-0F7452EC90D3}"/>
                </a:ext>
              </a:extLst>
            </p:cNvPr>
            <p:cNvSpPr txBox="1"/>
            <p:nvPr/>
          </p:nvSpPr>
          <p:spPr>
            <a:xfrm>
              <a:off x="1362458" y="1170581"/>
              <a:ext cx="2410425" cy="720000"/>
            </a:xfrm>
            <a:prstGeom prst="flowChartDecision">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5F175E8-5428-975C-9FCA-5EFAB5BE0937}"/>
                </a:ext>
              </a:extLst>
            </p:cNvPr>
            <p:cNvSpPr txBox="1"/>
            <p:nvPr/>
          </p:nvSpPr>
          <p:spPr>
            <a:xfrm>
              <a:off x="2830368" y="1803876"/>
              <a:ext cx="2129593" cy="576000"/>
            </a:xfrm>
            <a:prstGeom prst="flowChartDecision">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pPr algn="ctr"/>
              <a:endParaRPr kumimoji="1" lang="ja-JP" altLang="en-US" sz="1200" dirty="0">
                <a:latin typeface="+mn-ea"/>
              </a:endParaRPr>
            </a:p>
          </p:txBody>
        </p:sp>
        <p:sp>
          <p:nvSpPr>
            <p:cNvPr id="19" name="テキスト ボックス 18">
              <a:extLst>
                <a:ext uri="{FF2B5EF4-FFF2-40B4-BE49-F238E27FC236}">
                  <a16:creationId xmlns:a16="http://schemas.microsoft.com/office/drawing/2014/main" id="{796B5705-119E-79FA-D37A-E67752FE7EE5}"/>
                </a:ext>
              </a:extLst>
            </p:cNvPr>
            <p:cNvSpPr txBox="1"/>
            <p:nvPr/>
          </p:nvSpPr>
          <p:spPr>
            <a:xfrm>
              <a:off x="1561309" y="2427290"/>
              <a:ext cx="1507318" cy="51077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絶縁油を採取して</a:t>
              </a:r>
              <a:r>
                <a:rPr kumimoji="1" lang="en-US" altLang="ja-JP" sz="1200" b="1" dirty="0">
                  <a:latin typeface="Meiryo UI" panose="020B0604030504040204" pitchFamily="50" charset="-128"/>
                  <a:ea typeface="Meiryo UI" panose="020B0604030504040204" pitchFamily="50" charset="-128"/>
                </a:rPr>
                <a:t>PCB</a:t>
              </a:r>
              <a:r>
                <a:rPr kumimoji="1" lang="ja-JP" altLang="en-US" sz="1200" b="1" dirty="0">
                  <a:latin typeface="Meiryo UI" panose="020B0604030504040204" pitchFamily="50" charset="-128"/>
                  <a:ea typeface="Meiryo UI" panose="020B0604030504040204" pitchFamily="50" charset="-128"/>
                </a:rPr>
                <a:t>濃度を測定</a:t>
              </a:r>
            </a:p>
          </p:txBody>
        </p:sp>
        <p:sp>
          <p:nvSpPr>
            <p:cNvPr id="20" name="テキスト ボックス 19">
              <a:extLst>
                <a:ext uri="{FF2B5EF4-FFF2-40B4-BE49-F238E27FC236}">
                  <a16:creationId xmlns:a16="http://schemas.microsoft.com/office/drawing/2014/main" id="{49FA1DFE-BDA7-438A-6369-2C42B9051A3C}"/>
                </a:ext>
              </a:extLst>
            </p:cNvPr>
            <p:cNvSpPr txBox="1"/>
            <p:nvPr/>
          </p:nvSpPr>
          <p:spPr>
            <a:xfrm>
              <a:off x="1561309" y="3101650"/>
              <a:ext cx="2017696" cy="733663"/>
            </a:xfrm>
            <a:prstGeom prst="flowChartDecision">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0.5mg/kg</a:t>
              </a:r>
              <a:r>
                <a:rPr kumimoji="1" lang="ja-JP" altLang="en-US" sz="1200" dirty="0">
                  <a:latin typeface="Meiryo UI" panose="020B0604030504040204" pitchFamily="50" charset="-128"/>
                  <a:ea typeface="Meiryo UI" panose="020B0604030504040204" pitchFamily="50" charset="-128"/>
                </a:rPr>
                <a:t>を</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超えているか</a:t>
              </a:r>
            </a:p>
          </p:txBody>
        </p:sp>
        <p:sp>
          <p:nvSpPr>
            <p:cNvPr id="21" name="テキスト ボックス 20">
              <a:extLst>
                <a:ext uri="{FF2B5EF4-FFF2-40B4-BE49-F238E27FC236}">
                  <a16:creationId xmlns:a16="http://schemas.microsoft.com/office/drawing/2014/main" id="{1C0DE776-A6C9-01D6-4D2B-8E31FF771A4A}"/>
                </a:ext>
              </a:extLst>
            </p:cNvPr>
            <p:cNvSpPr txBox="1"/>
            <p:nvPr/>
          </p:nvSpPr>
          <p:spPr>
            <a:xfrm>
              <a:off x="6537536" y="1376251"/>
              <a:ext cx="2298341" cy="720000"/>
            </a:xfrm>
            <a:prstGeom prst="flowChartDecision">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spcBef>
                  <a:spcPts val="200"/>
                </a:spcBef>
              </a:pPr>
              <a:endParaRPr kumimoji="1" lang="ja-JP" altLang="en-US" sz="120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AA81A3E-39B5-75C7-B2D1-2C9D49B871B3}"/>
                </a:ext>
              </a:extLst>
            </p:cNvPr>
            <p:cNvSpPr txBox="1"/>
            <p:nvPr/>
          </p:nvSpPr>
          <p:spPr>
            <a:xfrm>
              <a:off x="6923359" y="4239470"/>
              <a:ext cx="1524522" cy="504000"/>
            </a:xfrm>
            <a:prstGeom prst="roundRect">
              <a:avLst>
                <a:gd name="adj" fmla="val 1489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nchor="ctr" anchorCtr="0">
              <a:spAutoFit/>
            </a:bodyPr>
            <a:lstStyle/>
            <a:p>
              <a:pPr marL="171450" indent="-171450">
                <a:buFont typeface="Wingdings" panose="05000000000000000000" pitchFamily="2" charset="2"/>
                <a:buChar char="l"/>
              </a:pPr>
              <a:r>
                <a:rPr kumimoji="1" lang="ja-JP" altLang="en-US" sz="1200" dirty="0">
                  <a:solidFill>
                    <a:srgbClr val="FF0000"/>
                  </a:solidFill>
                  <a:latin typeface="Meiryo UI" panose="020B0604030504040204" pitchFamily="50" charset="-128"/>
                  <a:ea typeface="Meiryo UI" panose="020B0604030504040204" pitchFamily="50" charset="-128"/>
                </a:rPr>
                <a:t>低濃度</a:t>
              </a:r>
              <a:r>
                <a:rPr kumimoji="1" lang="en-US" altLang="ja-JP" sz="1200" dirty="0">
                  <a:solidFill>
                    <a:srgbClr val="FF0000"/>
                  </a:solidFill>
                  <a:latin typeface="Meiryo UI" panose="020B0604030504040204" pitchFamily="50" charset="-128"/>
                  <a:ea typeface="Meiryo UI" panose="020B0604030504040204" pitchFamily="50" charset="-128"/>
                </a:rPr>
                <a:t>PCB</a:t>
              </a:r>
              <a:r>
                <a:rPr kumimoji="1" lang="ja-JP" altLang="en-US" sz="1200" dirty="0">
                  <a:solidFill>
                    <a:srgbClr val="FF0000"/>
                  </a:solidFill>
                  <a:latin typeface="Meiryo UI" panose="020B0604030504040204" pitchFamily="50" charset="-128"/>
                  <a:ea typeface="Meiryo UI" panose="020B0604030504040204" pitchFamily="50" charset="-128"/>
                </a:rPr>
                <a:t>廃棄物</a:t>
              </a:r>
              <a:r>
                <a:rPr kumimoji="1" lang="ja-JP" altLang="en-US" sz="1200" dirty="0">
                  <a:solidFill>
                    <a:schemeClr val="tx1"/>
                  </a:solidFill>
                  <a:latin typeface="Meiryo UI" panose="020B0604030504040204" pitchFamily="50" charset="-128"/>
                  <a:ea typeface="Meiryo UI" panose="020B0604030504040204" pitchFamily="50" charset="-128"/>
                </a:rPr>
                <a:t>に該当</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23" name="直線矢印コネクタ 22">
              <a:extLst>
                <a:ext uri="{FF2B5EF4-FFF2-40B4-BE49-F238E27FC236}">
                  <a16:creationId xmlns:a16="http://schemas.microsoft.com/office/drawing/2014/main" id="{482CBF52-E511-B283-991A-4852B76CF756}"/>
                </a:ext>
              </a:extLst>
            </p:cNvPr>
            <p:cNvCxnSpPr>
              <a:stCxn id="16" idx="2"/>
              <a:endCxn id="17" idx="0"/>
            </p:cNvCxnSpPr>
            <p:nvPr/>
          </p:nvCxnSpPr>
          <p:spPr>
            <a:xfrm flipH="1">
              <a:off x="2567671" y="986403"/>
              <a:ext cx="6402" cy="184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1B97F87C-C51A-93A3-E430-48450F031C93}"/>
                </a:ext>
              </a:extLst>
            </p:cNvPr>
            <p:cNvSpPr txBox="1"/>
            <p:nvPr/>
          </p:nvSpPr>
          <p:spPr>
            <a:xfrm>
              <a:off x="4294050" y="4185003"/>
              <a:ext cx="2396210" cy="612934"/>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使用中のものは使用を継続</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廃止後は通常の産業廃棄物等として処分</a:t>
              </a:r>
            </a:p>
          </p:txBody>
        </p:sp>
        <p:sp>
          <p:nvSpPr>
            <p:cNvPr id="25" name="テキスト ボックス 24">
              <a:extLst>
                <a:ext uri="{FF2B5EF4-FFF2-40B4-BE49-F238E27FC236}">
                  <a16:creationId xmlns:a16="http://schemas.microsoft.com/office/drawing/2014/main" id="{8A5BADBA-E64E-25DD-DF50-971B224507B9}"/>
                </a:ext>
              </a:extLst>
            </p:cNvPr>
            <p:cNvSpPr txBox="1"/>
            <p:nvPr/>
          </p:nvSpPr>
          <p:spPr>
            <a:xfrm>
              <a:off x="1017142" y="4257470"/>
              <a:ext cx="3113736" cy="468000"/>
            </a:xfrm>
            <a:prstGeom prst="roundRect">
              <a:avLst>
                <a:gd name="adj" fmla="val 11743"/>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lIns="36000" tIns="36000" rIns="36000" bIns="72000" rtlCol="0">
              <a:spAutoFit/>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使用中のものは</a:t>
              </a:r>
              <a:r>
                <a:rPr kumimoji="1" lang="ja-JP" altLang="en-US" sz="1200" dirty="0">
                  <a:solidFill>
                    <a:srgbClr val="FF0000"/>
                  </a:solidFill>
                  <a:latin typeface="Meiryo UI" panose="020B0604030504040204" pitchFamily="50" charset="-128"/>
                  <a:ea typeface="Meiryo UI" panose="020B0604030504040204" pitchFamily="50" charset="-128"/>
                </a:rPr>
                <a:t>低濃度</a:t>
              </a:r>
              <a:r>
                <a:rPr kumimoji="1" lang="en-US" altLang="ja-JP" sz="1200" dirty="0">
                  <a:solidFill>
                    <a:srgbClr val="FF0000"/>
                  </a:solidFill>
                  <a:latin typeface="Meiryo UI" panose="020B0604030504040204" pitchFamily="50" charset="-128"/>
                  <a:ea typeface="Meiryo UI" panose="020B0604030504040204" pitchFamily="50" charset="-128"/>
                </a:rPr>
                <a:t>PCB</a:t>
              </a:r>
              <a:r>
                <a:rPr kumimoji="1" lang="ja-JP" altLang="en-US" sz="1200" dirty="0">
                  <a:latin typeface="Meiryo UI" panose="020B0604030504040204" pitchFamily="50" charset="-128"/>
                  <a:ea typeface="Meiryo UI" panose="020B0604030504040204" pitchFamily="50" charset="-128"/>
                </a:rPr>
                <a:t>含有電気工作物</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廃止後のものは</a:t>
              </a:r>
              <a:r>
                <a:rPr kumimoji="1" lang="ja-JP" altLang="en-US" sz="1200" dirty="0">
                  <a:solidFill>
                    <a:srgbClr val="FF0000"/>
                  </a:solidFill>
                  <a:latin typeface="Meiryo UI" panose="020B0604030504040204" pitchFamily="50" charset="-128"/>
                  <a:ea typeface="Meiryo UI" panose="020B0604030504040204" pitchFamily="50" charset="-128"/>
                </a:rPr>
                <a:t>低濃度</a:t>
              </a:r>
              <a:r>
                <a:rPr kumimoji="1" lang="en-US" altLang="ja-JP" sz="1200" dirty="0">
                  <a:solidFill>
                    <a:srgbClr val="FF0000"/>
                  </a:solidFill>
                  <a:latin typeface="Meiryo UI" panose="020B0604030504040204" pitchFamily="50" charset="-128"/>
                  <a:ea typeface="Meiryo UI" panose="020B0604030504040204" pitchFamily="50" charset="-128"/>
                </a:rPr>
                <a:t>PCB</a:t>
              </a:r>
              <a:r>
                <a:rPr kumimoji="1" lang="ja-JP" altLang="en-US" sz="1200" dirty="0">
                  <a:latin typeface="Meiryo UI" panose="020B0604030504040204" pitchFamily="50" charset="-128"/>
                  <a:ea typeface="Meiryo UI" panose="020B0604030504040204" pitchFamily="50" charset="-128"/>
                </a:rPr>
                <a:t>廃棄物</a:t>
              </a:r>
              <a:endParaRPr kumimoji="1" lang="ja-JP" altLang="en-US" sz="1200" strike="sngStrike" dirty="0">
                <a:solidFill>
                  <a:schemeClr val="accent2"/>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E4984A3-0D3B-7C2D-ACD7-D054E592A48B}"/>
                </a:ext>
              </a:extLst>
            </p:cNvPr>
            <p:cNvSpPr/>
            <p:nvPr/>
          </p:nvSpPr>
          <p:spPr>
            <a:xfrm>
              <a:off x="3579005" y="1258757"/>
              <a:ext cx="585417"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いいえ</a:t>
              </a:r>
              <a:endParaRPr lang="ja-JP" altLang="en-US" sz="12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7E568BB6-7E4E-9411-A764-12B7F5AAB1DD}"/>
                </a:ext>
              </a:extLst>
            </p:cNvPr>
            <p:cNvSpPr/>
            <p:nvPr/>
          </p:nvSpPr>
          <p:spPr>
            <a:xfrm>
              <a:off x="2047395" y="1931462"/>
              <a:ext cx="457176"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はい</a:t>
              </a:r>
              <a:endParaRPr lang="ja-JP" altLang="en-US" sz="1200" b="1" dirty="0">
                <a:latin typeface="Meiryo UI" panose="020B0604030504040204" pitchFamily="50" charset="-128"/>
                <a:ea typeface="Meiryo UI" panose="020B0604030504040204" pitchFamily="50" charset="-128"/>
              </a:endParaRPr>
            </a:p>
          </p:txBody>
        </p:sp>
        <p:cxnSp>
          <p:nvCxnSpPr>
            <p:cNvPr id="28" name="直線矢印コネクタ 27">
              <a:extLst>
                <a:ext uri="{FF2B5EF4-FFF2-40B4-BE49-F238E27FC236}">
                  <a16:creationId xmlns:a16="http://schemas.microsoft.com/office/drawing/2014/main" id="{8F3FB907-186A-22D6-EEF4-223376653729}"/>
                </a:ext>
              </a:extLst>
            </p:cNvPr>
            <p:cNvCxnSpPr/>
            <p:nvPr/>
          </p:nvCxnSpPr>
          <p:spPr>
            <a:xfrm flipH="1">
              <a:off x="2574073" y="1904244"/>
              <a:ext cx="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カギ線コネクタ 20">
              <a:extLst>
                <a:ext uri="{FF2B5EF4-FFF2-40B4-BE49-F238E27FC236}">
                  <a16:creationId xmlns:a16="http://schemas.microsoft.com/office/drawing/2014/main" id="{3D2A0DFE-814A-FABC-64B8-01936F9F246A}"/>
                </a:ext>
              </a:extLst>
            </p:cNvPr>
            <p:cNvCxnSpPr>
              <a:stCxn id="17" idx="3"/>
              <a:endCxn id="18" idx="0"/>
            </p:cNvCxnSpPr>
            <p:nvPr/>
          </p:nvCxnSpPr>
          <p:spPr>
            <a:xfrm>
              <a:off x="3772883" y="1530581"/>
              <a:ext cx="122282" cy="27329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73E9D2AE-6DCE-E7C4-7045-B192B8301EE3}"/>
                </a:ext>
              </a:extLst>
            </p:cNvPr>
            <p:cNvCxnSpPr/>
            <p:nvPr/>
          </p:nvCxnSpPr>
          <p:spPr>
            <a:xfrm flipH="1">
              <a:off x="2570157" y="2941876"/>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カギ線コネクタ 22">
              <a:extLst>
                <a:ext uri="{FF2B5EF4-FFF2-40B4-BE49-F238E27FC236}">
                  <a16:creationId xmlns:a16="http://schemas.microsoft.com/office/drawing/2014/main" id="{BDFEF5AE-FF51-0FEC-261F-00AA81BB97B4}"/>
                </a:ext>
              </a:extLst>
            </p:cNvPr>
            <p:cNvCxnSpPr>
              <a:stCxn id="18" idx="2"/>
              <a:endCxn id="19" idx="3"/>
            </p:cNvCxnSpPr>
            <p:nvPr/>
          </p:nvCxnSpPr>
          <p:spPr>
            <a:xfrm rot="5400000">
              <a:off x="3330495" y="2118008"/>
              <a:ext cx="302803" cy="82653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8D651573-53A1-CE44-C137-43646BE02465}"/>
                </a:ext>
              </a:extLst>
            </p:cNvPr>
            <p:cNvSpPr/>
            <p:nvPr/>
          </p:nvSpPr>
          <p:spPr>
            <a:xfrm>
              <a:off x="3352914" y="2408326"/>
              <a:ext cx="457176"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はい</a:t>
              </a:r>
              <a:endParaRPr lang="ja-JP" altLang="en-US" sz="1200" b="1" dirty="0">
                <a:latin typeface="Meiryo UI" panose="020B0604030504040204" pitchFamily="50" charset="-128"/>
                <a:ea typeface="Meiryo UI" panose="020B0604030504040204" pitchFamily="50" charset="-128"/>
              </a:endParaRPr>
            </a:p>
          </p:txBody>
        </p:sp>
        <p:cxnSp>
          <p:nvCxnSpPr>
            <p:cNvPr id="33" name="直線矢印コネクタ 32">
              <a:extLst>
                <a:ext uri="{FF2B5EF4-FFF2-40B4-BE49-F238E27FC236}">
                  <a16:creationId xmlns:a16="http://schemas.microsoft.com/office/drawing/2014/main" id="{BD994A20-93C9-288A-6470-FE7A0FB16A78}"/>
                </a:ext>
              </a:extLst>
            </p:cNvPr>
            <p:cNvCxnSpPr>
              <a:stCxn id="20" idx="2"/>
              <a:endCxn id="25" idx="0"/>
            </p:cNvCxnSpPr>
            <p:nvPr/>
          </p:nvCxnSpPr>
          <p:spPr>
            <a:xfrm>
              <a:off x="2570157" y="3835313"/>
              <a:ext cx="3853" cy="422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D77D5324-32BC-DB57-3B5D-1CD2E8F2E229}"/>
                </a:ext>
              </a:extLst>
            </p:cNvPr>
            <p:cNvSpPr/>
            <p:nvPr/>
          </p:nvSpPr>
          <p:spPr>
            <a:xfrm>
              <a:off x="2045369" y="3842276"/>
              <a:ext cx="457176"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はい</a:t>
              </a:r>
              <a:endParaRPr lang="ja-JP" altLang="en-US" sz="12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A90D167F-C381-FDA9-D236-D892EEDB9B21}"/>
                </a:ext>
              </a:extLst>
            </p:cNvPr>
            <p:cNvSpPr/>
            <p:nvPr/>
          </p:nvSpPr>
          <p:spPr>
            <a:xfrm>
              <a:off x="4631082" y="1781777"/>
              <a:ext cx="585417"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いいえ</a:t>
              </a:r>
              <a:endParaRPr lang="ja-JP" altLang="en-US" sz="1200" b="1"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1E25B4B5-9EAC-8344-537D-4599DCE26491}"/>
                </a:ext>
              </a:extLst>
            </p:cNvPr>
            <p:cNvSpPr/>
            <p:nvPr/>
          </p:nvSpPr>
          <p:spPr>
            <a:xfrm>
              <a:off x="3535605" y="3216431"/>
              <a:ext cx="585417"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いいえ</a:t>
              </a:r>
              <a:endParaRPr lang="ja-JP" altLang="en-US" sz="1200" b="1" dirty="0">
                <a:latin typeface="Meiryo UI" panose="020B0604030504040204" pitchFamily="50" charset="-128"/>
                <a:ea typeface="Meiryo UI" panose="020B0604030504040204" pitchFamily="50" charset="-128"/>
              </a:endParaRPr>
            </a:p>
          </p:txBody>
        </p:sp>
        <p:sp>
          <p:nvSpPr>
            <p:cNvPr id="37" name="フリーフォーム 28">
              <a:extLst>
                <a:ext uri="{FF2B5EF4-FFF2-40B4-BE49-F238E27FC236}">
                  <a16:creationId xmlns:a16="http://schemas.microsoft.com/office/drawing/2014/main" id="{48A22977-642F-C791-A8FC-35E056DF2E3A}"/>
                </a:ext>
              </a:extLst>
            </p:cNvPr>
            <p:cNvSpPr/>
            <p:nvPr/>
          </p:nvSpPr>
          <p:spPr>
            <a:xfrm>
              <a:off x="3539882" y="3476154"/>
              <a:ext cx="1004572" cy="704461"/>
            </a:xfrm>
            <a:custGeom>
              <a:avLst/>
              <a:gdLst>
                <a:gd name="connsiteX0" fmla="*/ 0 w 814812"/>
                <a:gd name="connsiteY0" fmla="*/ 0 h 814812"/>
                <a:gd name="connsiteX1" fmla="*/ 814812 w 814812"/>
                <a:gd name="connsiteY1" fmla="*/ 0 h 814812"/>
                <a:gd name="connsiteX2" fmla="*/ 814812 w 814812"/>
                <a:gd name="connsiteY2" fmla="*/ 814812 h 814812"/>
              </a:gdLst>
              <a:ahLst/>
              <a:cxnLst>
                <a:cxn ang="0">
                  <a:pos x="connsiteX0" y="connsiteY0"/>
                </a:cxn>
                <a:cxn ang="0">
                  <a:pos x="connsiteX1" y="connsiteY1"/>
                </a:cxn>
                <a:cxn ang="0">
                  <a:pos x="connsiteX2" y="connsiteY2"/>
                </a:cxn>
              </a:cxnLst>
              <a:rect l="l" t="t" r="r" b="b"/>
              <a:pathLst>
                <a:path w="814812" h="814812">
                  <a:moveTo>
                    <a:pt x="0" y="0"/>
                  </a:moveTo>
                  <a:lnTo>
                    <a:pt x="814812" y="0"/>
                  </a:lnTo>
                  <a:lnTo>
                    <a:pt x="814812" y="814812"/>
                  </a:lnTo>
                </a:path>
              </a:pathLst>
            </a:custGeom>
            <a:ln w="63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a:latin typeface="+mn-ea"/>
              </a:endParaRPr>
            </a:p>
          </p:txBody>
        </p:sp>
        <p:sp>
          <p:nvSpPr>
            <p:cNvPr id="38" name="フリーフォーム 29">
              <a:extLst>
                <a:ext uri="{FF2B5EF4-FFF2-40B4-BE49-F238E27FC236}">
                  <a16:creationId xmlns:a16="http://schemas.microsoft.com/office/drawing/2014/main" id="{38614CA3-9D52-379A-66E4-7F31D4701CBD}"/>
                </a:ext>
              </a:extLst>
            </p:cNvPr>
            <p:cNvSpPr/>
            <p:nvPr/>
          </p:nvSpPr>
          <p:spPr>
            <a:xfrm>
              <a:off x="4959961" y="2092615"/>
              <a:ext cx="99391" cy="2088000"/>
            </a:xfrm>
            <a:custGeom>
              <a:avLst/>
              <a:gdLst>
                <a:gd name="connsiteX0" fmla="*/ 0 w 814812"/>
                <a:gd name="connsiteY0" fmla="*/ 0 h 814812"/>
                <a:gd name="connsiteX1" fmla="*/ 814812 w 814812"/>
                <a:gd name="connsiteY1" fmla="*/ 0 h 814812"/>
                <a:gd name="connsiteX2" fmla="*/ 814812 w 814812"/>
                <a:gd name="connsiteY2" fmla="*/ 814812 h 814812"/>
              </a:gdLst>
              <a:ahLst/>
              <a:cxnLst>
                <a:cxn ang="0">
                  <a:pos x="connsiteX0" y="connsiteY0"/>
                </a:cxn>
                <a:cxn ang="0">
                  <a:pos x="connsiteX1" y="connsiteY1"/>
                </a:cxn>
                <a:cxn ang="0">
                  <a:pos x="connsiteX2" y="connsiteY2"/>
                </a:cxn>
              </a:cxnLst>
              <a:rect l="l" t="t" r="r" b="b"/>
              <a:pathLst>
                <a:path w="814812" h="814812">
                  <a:moveTo>
                    <a:pt x="0" y="0"/>
                  </a:moveTo>
                  <a:lnTo>
                    <a:pt x="814812" y="0"/>
                  </a:lnTo>
                  <a:lnTo>
                    <a:pt x="814812" y="814812"/>
                  </a:lnTo>
                </a:path>
              </a:pathLst>
            </a:custGeom>
            <a:ln w="63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a:latin typeface="+mn-ea"/>
              </a:endParaRPr>
            </a:p>
          </p:txBody>
        </p:sp>
        <p:sp>
          <p:nvSpPr>
            <p:cNvPr id="39" name="フリーフォーム 30">
              <a:extLst>
                <a:ext uri="{FF2B5EF4-FFF2-40B4-BE49-F238E27FC236}">
                  <a16:creationId xmlns:a16="http://schemas.microsoft.com/office/drawing/2014/main" id="{5057796C-D973-CA78-B004-ABFC3ECA44B4}"/>
                </a:ext>
              </a:extLst>
            </p:cNvPr>
            <p:cNvSpPr/>
            <p:nvPr/>
          </p:nvSpPr>
          <p:spPr>
            <a:xfrm flipH="1">
              <a:off x="6207161" y="1732615"/>
              <a:ext cx="330374" cy="2448000"/>
            </a:xfrm>
            <a:custGeom>
              <a:avLst/>
              <a:gdLst>
                <a:gd name="connsiteX0" fmla="*/ 0 w 814812"/>
                <a:gd name="connsiteY0" fmla="*/ 0 h 814812"/>
                <a:gd name="connsiteX1" fmla="*/ 814812 w 814812"/>
                <a:gd name="connsiteY1" fmla="*/ 0 h 814812"/>
                <a:gd name="connsiteX2" fmla="*/ 814812 w 814812"/>
                <a:gd name="connsiteY2" fmla="*/ 814812 h 814812"/>
              </a:gdLst>
              <a:ahLst/>
              <a:cxnLst>
                <a:cxn ang="0">
                  <a:pos x="connsiteX0" y="connsiteY0"/>
                </a:cxn>
                <a:cxn ang="0">
                  <a:pos x="connsiteX1" y="connsiteY1"/>
                </a:cxn>
                <a:cxn ang="0">
                  <a:pos x="connsiteX2" y="connsiteY2"/>
                </a:cxn>
              </a:cxnLst>
              <a:rect l="l" t="t" r="r" b="b"/>
              <a:pathLst>
                <a:path w="814812" h="814812">
                  <a:moveTo>
                    <a:pt x="0" y="0"/>
                  </a:moveTo>
                  <a:lnTo>
                    <a:pt x="814812" y="0"/>
                  </a:lnTo>
                  <a:lnTo>
                    <a:pt x="814812" y="814812"/>
                  </a:lnTo>
                </a:path>
              </a:pathLst>
            </a:custGeom>
            <a:ln w="63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a:latin typeface="+mn-ea"/>
              </a:endParaRPr>
            </a:p>
          </p:txBody>
        </p:sp>
        <p:cxnSp>
          <p:nvCxnSpPr>
            <p:cNvPr id="40" name="直線矢印コネクタ 39">
              <a:extLst>
                <a:ext uri="{FF2B5EF4-FFF2-40B4-BE49-F238E27FC236}">
                  <a16:creationId xmlns:a16="http://schemas.microsoft.com/office/drawing/2014/main" id="{EC959D3F-54F9-05E8-04DE-AEB071CF3544}"/>
                </a:ext>
              </a:extLst>
            </p:cNvPr>
            <p:cNvCxnSpPr>
              <a:stCxn id="43" idx="2"/>
              <a:endCxn id="21" idx="0"/>
            </p:cNvCxnSpPr>
            <p:nvPr/>
          </p:nvCxnSpPr>
          <p:spPr>
            <a:xfrm flipH="1">
              <a:off x="7686707" y="1025260"/>
              <a:ext cx="3028" cy="350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正方形/長方形 40">
              <a:extLst>
                <a:ext uri="{FF2B5EF4-FFF2-40B4-BE49-F238E27FC236}">
                  <a16:creationId xmlns:a16="http://schemas.microsoft.com/office/drawing/2014/main" id="{C2859ACE-6A07-9DA2-1BD0-D835ED4ADE61}"/>
                </a:ext>
              </a:extLst>
            </p:cNvPr>
            <p:cNvSpPr/>
            <p:nvPr/>
          </p:nvSpPr>
          <p:spPr>
            <a:xfrm>
              <a:off x="5915916" y="1455742"/>
              <a:ext cx="585417"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いいえ</a:t>
              </a:r>
              <a:endParaRPr lang="ja-JP" altLang="en-US" sz="1200" b="1"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9764C4B6-2687-3DF7-84D5-F896F5C432C2}"/>
                </a:ext>
              </a:extLst>
            </p:cNvPr>
            <p:cNvSpPr/>
            <p:nvPr/>
          </p:nvSpPr>
          <p:spPr>
            <a:xfrm>
              <a:off x="7229235" y="2097345"/>
              <a:ext cx="457176"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はい</a:t>
              </a:r>
              <a:endParaRPr lang="ja-JP" altLang="en-US" sz="12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A2ECF695-1AFA-BA96-3B77-C4861E01BB1E}"/>
                </a:ext>
              </a:extLst>
            </p:cNvPr>
            <p:cNvSpPr txBox="1"/>
            <p:nvPr/>
          </p:nvSpPr>
          <p:spPr>
            <a:xfrm>
              <a:off x="7072231" y="740511"/>
              <a:ext cx="1235008" cy="2847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製造年</a:t>
              </a:r>
              <a:r>
                <a:rPr kumimoji="1" lang="ja-JP" altLang="en-US" sz="1200" b="1" dirty="0">
                  <a:latin typeface="Meiryo UI" panose="020B0604030504040204" pitchFamily="50" charset="-128"/>
                  <a:ea typeface="Meiryo UI" panose="020B0604030504040204" pitchFamily="50" charset="-128"/>
                </a:rPr>
                <a:t>を確認</a:t>
              </a:r>
            </a:p>
          </p:txBody>
        </p:sp>
        <p:sp>
          <p:nvSpPr>
            <p:cNvPr id="44" name="テキスト ボックス 43">
              <a:extLst>
                <a:ext uri="{FF2B5EF4-FFF2-40B4-BE49-F238E27FC236}">
                  <a16:creationId xmlns:a16="http://schemas.microsoft.com/office/drawing/2014/main" id="{DC68E9B9-3B7C-4A31-3955-9DCF06CE3411}"/>
                </a:ext>
              </a:extLst>
            </p:cNvPr>
            <p:cNvSpPr txBox="1"/>
            <p:nvPr/>
          </p:nvSpPr>
          <p:spPr>
            <a:xfrm>
              <a:off x="223935" y="5071012"/>
              <a:ext cx="5078459" cy="442035"/>
            </a:xfrm>
            <a:prstGeom prst="rect">
              <a:avLst/>
            </a:prstGeom>
            <a:solidFill>
              <a:srgbClr val="FFE1FF"/>
            </a:solidFill>
            <a:ln w="6350">
              <a:solidFill>
                <a:schemeClr val="tx1"/>
              </a:solidFill>
              <a:prstDash val="sysDot"/>
            </a:ln>
          </p:spPr>
          <p:txBody>
            <a:bodyPr wrap="square" lIns="72000" tIns="36000" rIns="72000" bIns="36000" rtlCol="0">
              <a:spAutoFit/>
            </a:bodyPr>
            <a:lstStyle/>
            <a:p>
              <a:r>
                <a:rPr kumimoji="1" lang="ja-JP" altLang="en-US" sz="1200" dirty="0">
                  <a:latin typeface="Meiryo UI" panose="020B0604030504040204" pitchFamily="50" charset="-128"/>
                  <a:ea typeface="Meiryo UI" panose="020B0604030504040204" pitchFamily="50" charset="-128"/>
                </a:rPr>
                <a:t>使用中・廃止後問わず</a:t>
              </a:r>
              <a:r>
                <a:rPr kumimoji="1" lang="en-US" altLang="ja-JP" sz="1200" dirty="0">
                  <a:latin typeface="Meiryo UI" panose="020B0604030504040204" pitchFamily="50" charset="-128"/>
                  <a:ea typeface="Meiryo UI" panose="020B0604030504040204" pitchFamily="50" charset="-128"/>
                </a:rPr>
                <a:t>PCB</a:t>
              </a:r>
              <a:r>
                <a:rPr kumimoji="1" lang="ja-JP" altLang="en-US" sz="1200" dirty="0">
                  <a:latin typeface="Meiryo UI" panose="020B0604030504040204" pitchFamily="50" charset="-128"/>
                  <a:ea typeface="Meiryo UI" panose="020B0604030504040204" pitchFamily="50" charset="-128"/>
                </a:rPr>
                <a:t>汚染が判明した後は</a:t>
              </a:r>
              <a:r>
                <a:rPr lang="ja-JP" altLang="en-US" sz="1200" dirty="0">
                  <a:latin typeface="Meiryo UI" panose="020B0604030504040204" pitchFamily="50" charset="-128"/>
                  <a:ea typeface="Meiryo UI" panose="020B0604030504040204" pitchFamily="50" charset="-128"/>
                </a:rPr>
                <a:t>後述</a:t>
              </a:r>
              <a:r>
                <a:rPr kumimoji="1" lang="ja-JP" altLang="en-US" sz="1200" dirty="0">
                  <a:latin typeface="Meiryo UI" panose="020B0604030504040204" pitchFamily="50" charset="-128"/>
                  <a:ea typeface="Meiryo UI" panose="020B0604030504040204" pitchFamily="50" charset="-128"/>
                </a:rPr>
                <a:t>の「調査後の手続き」に従い必要な届出を行う</a:t>
              </a:r>
              <a:r>
                <a:rPr lang="ja-JP" altLang="en-US" sz="1200"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廃止後の低濃度</a:t>
              </a:r>
              <a:r>
                <a:rPr kumimoji="1" lang="en-US" altLang="ja-JP" sz="1200" b="1" dirty="0">
                  <a:latin typeface="Meiryo UI" panose="020B0604030504040204" pitchFamily="50" charset="-128"/>
                  <a:ea typeface="Meiryo UI" panose="020B0604030504040204" pitchFamily="50" charset="-128"/>
                </a:rPr>
                <a:t>PCB</a:t>
              </a:r>
              <a:r>
                <a:rPr kumimoji="1" lang="ja-JP" altLang="en-US" sz="1200" b="1" dirty="0">
                  <a:latin typeface="Meiryo UI" panose="020B0604030504040204" pitchFamily="50" charset="-128"/>
                  <a:ea typeface="Meiryo UI" panose="020B0604030504040204" pitchFamily="50" charset="-128"/>
                </a:rPr>
                <a:t>廃棄物は適正に保管し処分すること</a:t>
              </a:r>
            </a:p>
          </p:txBody>
        </p:sp>
        <p:sp>
          <p:nvSpPr>
            <p:cNvPr id="45" name="テキスト ボックス 44">
              <a:extLst>
                <a:ext uri="{FF2B5EF4-FFF2-40B4-BE49-F238E27FC236}">
                  <a16:creationId xmlns:a16="http://schemas.microsoft.com/office/drawing/2014/main" id="{145CA917-F696-C3A1-121C-978F62D88333}"/>
                </a:ext>
              </a:extLst>
            </p:cNvPr>
            <p:cNvSpPr txBox="1"/>
            <p:nvPr/>
          </p:nvSpPr>
          <p:spPr>
            <a:xfrm>
              <a:off x="6450062" y="5071012"/>
              <a:ext cx="2487412" cy="442035"/>
            </a:xfrm>
            <a:prstGeom prst="rect">
              <a:avLst/>
            </a:prstGeom>
            <a:solidFill>
              <a:srgbClr val="FFE1FF"/>
            </a:solidFill>
            <a:ln w="6350">
              <a:solidFill>
                <a:schemeClr val="tx1"/>
              </a:solidFill>
              <a:prstDash val="sysDot"/>
            </a:ln>
          </p:spPr>
          <p:txBody>
            <a:bodyPr wrap="square" lIns="72000" tIns="36000" rIns="72000" bIns="36000"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 </a:t>
              </a:r>
              <a:r>
                <a:rPr kumimoji="1" lang="ja-JP" altLang="en-US" sz="1200" dirty="0">
                  <a:latin typeface="Meiryo UI" panose="020B0604030504040204" pitchFamily="50" charset="-128"/>
                  <a:ea typeface="Meiryo UI" panose="020B0604030504040204" pitchFamily="50" charset="-128"/>
                </a:rPr>
                <a:t>調査後の手続き」に従って必要な届出を行い、適正に処分すること</a:t>
              </a:r>
              <a:r>
                <a:rPr kumimoji="1" lang="en-US" altLang="ja-JP" sz="1200" baseline="30000" dirty="0">
                  <a:latin typeface="Meiryo UI" panose="020B0604030504040204" pitchFamily="50" charset="-128"/>
                  <a:ea typeface="Meiryo UI" panose="020B0604030504040204" pitchFamily="50" charset="-128"/>
                </a:rPr>
                <a:t>※4</a:t>
              </a:r>
              <a:endParaRPr kumimoji="1" lang="ja-JP" altLang="en-US" sz="1200" b="1" dirty="0">
                <a:latin typeface="Meiryo UI" panose="020B0604030504040204" pitchFamily="50" charset="-128"/>
                <a:ea typeface="Meiryo UI" panose="020B0604030504040204" pitchFamily="50" charset="-128"/>
              </a:endParaRPr>
            </a:p>
          </p:txBody>
        </p:sp>
        <p:sp>
          <p:nvSpPr>
            <p:cNvPr id="46" name="下矢印 37">
              <a:extLst>
                <a:ext uri="{FF2B5EF4-FFF2-40B4-BE49-F238E27FC236}">
                  <a16:creationId xmlns:a16="http://schemas.microsoft.com/office/drawing/2014/main" id="{ADF09B65-895C-E191-414E-2353B0F3DC83}"/>
                </a:ext>
              </a:extLst>
            </p:cNvPr>
            <p:cNvSpPr/>
            <p:nvPr/>
          </p:nvSpPr>
          <p:spPr>
            <a:xfrm>
              <a:off x="2440119" y="4752921"/>
              <a:ext cx="252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7" name="テキスト ボックス 46">
              <a:extLst>
                <a:ext uri="{FF2B5EF4-FFF2-40B4-BE49-F238E27FC236}">
                  <a16:creationId xmlns:a16="http://schemas.microsoft.com/office/drawing/2014/main" id="{E2C4687D-2B08-CF8A-0825-408C2C5447C7}"/>
                </a:ext>
              </a:extLst>
            </p:cNvPr>
            <p:cNvSpPr txBox="1"/>
            <p:nvPr/>
          </p:nvSpPr>
          <p:spPr>
            <a:xfrm>
              <a:off x="3213521" y="1901528"/>
              <a:ext cx="1462678" cy="430887"/>
            </a:xfrm>
            <a:prstGeom prst="rect">
              <a:avLst/>
            </a:prstGeom>
            <a:noFill/>
          </p:spPr>
          <p:txBody>
            <a:bodyPr wrap="square" rtlCol="0">
              <a:spAutoFit/>
            </a:bodyPr>
            <a:lstStyle/>
            <a:p>
              <a:pPr algn="ctr"/>
              <a:r>
                <a:rPr kumimoji="1" lang="ja-JP" altLang="en-US" sz="1100" spc="-70" dirty="0">
                  <a:latin typeface="Meiryo UI" panose="020B0604030504040204" pitchFamily="50" charset="-128"/>
                  <a:ea typeface="Meiryo UI" panose="020B0604030504040204" pitchFamily="50" charset="-128"/>
                </a:rPr>
                <a:t>絶縁油の入替等が</a:t>
              </a:r>
              <a:endParaRPr kumimoji="1" lang="en-US" altLang="ja-JP" sz="1100" spc="-70" dirty="0">
                <a:latin typeface="Meiryo UI" panose="020B0604030504040204" pitchFamily="50" charset="-128"/>
                <a:ea typeface="Meiryo UI" panose="020B0604030504040204" pitchFamily="50" charset="-128"/>
              </a:endParaRPr>
            </a:p>
            <a:p>
              <a:pPr algn="ctr"/>
              <a:r>
                <a:rPr kumimoji="1" lang="ja-JP" altLang="en-US" sz="1100" spc="-70" dirty="0">
                  <a:latin typeface="Meiryo UI" panose="020B0604030504040204" pitchFamily="50" charset="-128"/>
                  <a:ea typeface="Meiryo UI" panose="020B0604030504040204" pitchFamily="50" charset="-128"/>
                </a:rPr>
                <a:t>されているか</a:t>
              </a:r>
            </a:p>
          </p:txBody>
        </p:sp>
        <p:sp>
          <p:nvSpPr>
            <p:cNvPr id="48" name="テキスト ボックス 47">
              <a:extLst>
                <a:ext uri="{FF2B5EF4-FFF2-40B4-BE49-F238E27FC236}">
                  <a16:creationId xmlns:a16="http://schemas.microsoft.com/office/drawing/2014/main" id="{D3CD4960-B8A7-69D8-F39E-14B2AA34BB45}"/>
                </a:ext>
              </a:extLst>
            </p:cNvPr>
            <p:cNvSpPr txBox="1"/>
            <p:nvPr/>
          </p:nvSpPr>
          <p:spPr>
            <a:xfrm>
              <a:off x="6680159" y="3135403"/>
              <a:ext cx="2017696" cy="733663"/>
            </a:xfrm>
            <a:prstGeom prst="flowChartDecision">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0.5mg/kg</a:t>
              </a:r>
              <a:r>
                <a:rPr kumimoji="1" lang="ja-JP" altLang="en-US" sz="1200" dirty="0">
                  <a:latin typeface="Meiryo UI" panose="020B0604030504040204" pitchFamily="50" charset="-128"/>
                  <a:ea typeface="Meiryo UI" panose="020B0604030504040204" pitchFamily="50" charset="-128"/>
                </a:rPr>
                <a:t>を</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超えているか</a:t>
              </a:r>
            </a:p>
          </p:txBody>
        </p:sp>
        <p:sp>
          <p:nvSpPr>
            <p:cNvPr id="49" name="テキスト ボックス 48">
              <a:extLst>
                <a:ext uri="{FF2B5EF4-FFF2-40B4-BE49-F238E27FC236}">
                  <a16:creationId xmlns:a16="http://schemas.microsoft.com/office/drawing/2014/main" id="{FCE639C8-2573-EDA7-73BB-FF943037F2D7}"/>
                </a:ext>
              </a:extLst>
            </p:cNvPr>
            <p:cNvSpPr txBox="1"/>
            <p:nvPr/>
          </p:nvSpPr>
          <p:spPr>
            <a:xfrm>
              <a:off x="6923359" y="2469199"/>
              <a:ext cx="1524522" cy="51077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絶縁油を採取して</a:t>
              </a:r>
              <a:r>
                <a:rPr kumimoji="1" lang="en-US" altLang="ja-JP" sz="1200" b="1" dirty="0">
                  <a:latin typeface="Meiryo UI" panose="020B0604030504040204" pitchFamily="50" charset="-128"/>
                  <a:ea typeface="Meiryo UI" panose="020B0604030504040204" pitchFamily="50" charset="-128"/>
                </a:rPr>
                <a:t>PCB</a:t>
              </a:r>
              <a:r>
                <a:rPr kumimoji="1" lang="ja-JP" altLang="en-US" sz="1200" b="1" dirty="0">
                  <a:latin typeface="Meiryo UI" panose="020B0604030504040204" pitchFamily="50" charset="-128"/>
                  <a:ea typeface="Meiryo UI" panose="020B0604030504040204" pitchFamily="50" charset="-128"/>
                </a:rPr>
                <a:t>濃度を測定</a:t>
              </a:r>
              <a:r>
                <a:rPr kumimoji="1" lang="en-US" altLang="ja-JP" sz="1200" baseline="30000" dirty="0">
                  <a:solidFill>
                    <a:schemeClr val="tx1"/>
                  </a:solidFill>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p:txBody>
        </p:sp>
        <p:sp>
          <p:nvSpPr>
            <p:cNvPr id="50" name="フリーフォーム 43">
              <a:extLst>
                <a:ext uri="{FF2B5EF4-FFF2-40B4-BE49-F238E27FC236}">
                  <a16:creationId xmlns:a16="http://schemas.microsoft.com/office/drawing/2014/main" id="{6B130495-8AC1-FD78-A3AC-DF7E08308403}"/>
                </a:ext>
              </a:extLst>
            </p:cNvPr>
            <p:cNvSpPr/>
            <p:nvPr/>
          </p:nvSpPr>
          <p:spPr>
            <a:xfrm flipH="1">
              <a:off x="6416688" y="3496615"/>
              <a:ext cx="273572" cy="684000"/>
            </a:xfrm>
            <a:custGeom>
              <a:avLst/>
              <a:gdLst>
                <a:gd name="connsiteX0" fmla="*/ 0 w 814812"/>
                <a:gd name="connsiteY0" fmla="*/ 0 h 814812"/>
                <a:gd name="connsiteX1" fmla="*/ 814812 w 814812"/>
                <a:gd name="connsiteY1" fmla="*/ 0 h 814812"/>
                <a:gd name="connsiteX2" fmla="*/ 814812 w 814812"/>
                <a:gd name="connsiteY2" fmla="*/ 814812 h 814812"/>
              </a:gdLst>
              <a:ahLst/>
              <a:cxnLst>
                <a:cxn ang="0">
                  <a:pos x="connsiteX0" y="connsiteY0"/>
                </a:cxn>
                <a:cxn ang="0">
                  <a:pos x="connsiteX1" y="connsiteY1"/>
                </a:cxn>
                <a:cxn ang="0">
                  <a:pos x="connsiteX2" y="connsiteY2"/>
                </a:cxn>
              </a:cxnLst>
              <a:rect l="l" t="t" r="r" b="b"/>
              <a:pathLst>
                <a:path w="814812" h="814812">
                  <a:moveTo>
                    <a:pt x="0" y="0"/>
                  </a:moveTo>
                  <a:lnTo>
                    <a:pt x="814812" y="0"/>
                  </a:lnTo>
                  <a:lnTo>
                    <a:pt x="814812" y="814812"/>
                  </a:lnTo>
                </a:path>
              </a:pathLst>
            </a:custGeom>
            <a:ln w="63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a:latin typeface="+mn-ea"/>
              </a:endParaRPr>
            </a:p>
          </p:txBody>
        </p:sp>
        <p:sp>
          <p:nvSpPr>
            <p:cNvPr id="51" name="正方形/長方形 50">
              <a:extLst>
                <a:ext uri="{FF2B5EF4-FFF2-40B4-BE49-F238E27FC236}">
                  <a16:creationId xmlns:a16="http://schemas.microsoft.com/office/drawing/2014/main" id="{32EC709D-DD3F-902E-27A3-6265763C2942}"/>
                </a:ext>
              </a:extLst>
            </p:cNvPr>
            <p:cNvSpPr/>
            <p:nvPr/>
          </p:nvSpPr>
          <p:spPr>
            <a:xfrm>
              <a:off x="6213528" y="3240888"/>
              <a:ext cx="585417"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いいえ</a:t>
              </a:r>
              <a:endParaRPr lang="ja-JP" altLang="en-US" sz="1200" b="1"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F29930B6-CA16-8FDE-5AA6-E0BF4CDDFD83}"/>
                </a:ext>
              </a:extLst>
            </p:cNvPr>
            <p:cNvSpPr/>
            <p:nvPr/>
          </p:nvSpPr>
          <p:spPr>
            <a:xfrm>
              <a:off x="7181810" y="3829009"/>
              <a:ext cx="457176"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はい</a:t>
              </a:r>
              <a:endParaRPr lang="ja-JP" altLang="en-US" sz="1200" b="1" dirty="0">
                <a:latin typeface="Meiryo UI" panose="020B0604030504040204" pitchFamily="50" charset="-128"/>
                <a:ea typeface="Meiryo UI" panose="020B0604030504040204" pitchFamily="50" charset="-128"/>
              </a:endParaRPr>
            </a:p>
          </p:txBody>
        </p:sp>
        <p:sp>
          <p:nvSpPr>
            <p:cNvPr id="53" name="下矢印 46">
              <a:extLst>
                <a:ext uri="{FF2B5EF4-FFF2-40B4-BE49-F238E27FC236}">
                  <a16:creationId xmlns:a16="http://schemas.microsoft.com/office/drawing/2014/main" id="{D3DFEC60-A24F-4CF0-5681-D0F64AC7565A}"/>
                </a:ext>
              </a:extLst>
            </p:cNvPr>
            <p:cNvSpPr/>
            <p:nvPr/>
          </p:nvSpPr>
          <p:spPr>
            <a:xfrm>
              <a:off x="7568344" y="4760605"/>
              <a:ext cx="252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81" name="直線矢印コネクタ 80">
              <a:extLst>
                <a:ext uri="{FF2B5EF4-FFF2-40B4-BE49-F238E27FC236}">
                  <a16:creationId xmlns:a16="http://schemas.microsoft.com/office/drawing/2014/main" id="{A7718994-B9E2-2481-FDCE-82F1E2790C61}"/>
                </a:ext>
              </a:extLst>
            </p:cNvPr>
            <p:cNvCxnSpPr/>
            <p:nvPr/>
          </p:nvCxnSpPr>
          <p:spPr>
            <a:xfrm>
              <a:off x="7684144" y="2089954"/>
              <a:ext cx="0" cy="36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線矢印コネクタ 81">
              <a:extLst>
                <a:ext uri="{FF2B5EF4-FFF2-40B4-BE49-F238E27FC236}">
                  <a16:creationId xmlns:a16="http://schemas.microsoft.com/office/drawing/2014/main" id="{6BE24A1F-89A1-E18E-1E95-FBE2A3ACFC2F}"/>
                </a:ext>
              </a:extLst>
            </p:cNvPr>
            <p:cNvCxnSpPr/>
            <p:nvPr/>
          </p:nvCxnSpPr>
          <p:spPr>
            <a:xfrm flipH="1">
              <a:off x="7691960" y="2983523"/>
              <a:ext cx="0" cy="163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線矢印コネクタ 82">
              <a:extLst>
                <a:ext uri="{FF2B5EF4-FFF2-40B4-BE49-F238E27FC236}">
                  <a16:creationId xmlns:a16="http://schemas.microsoft.com/office/drawing/2014/main" id="{3ADA65E3-DC92-EA13-22B9-065BD39BBE2C}"/>
                </a:ext>
              </a:extLst>
            </p:cNvPr>
            <p:cNvCxnSpPr/>
            <p:nvPr/>
          </p:nvCxnSpPr>
          <p:spPr>
            <a:xfrm>
              <a:off x="7690494" y="3873034"/>
              <a:ext cx="0" cy="32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正方形/長方形 83">
              <a:extLst>
                <a:ext uri="{FF2B5EF4-FFF2-40B4-BE49-F238E27FC236}">
                  <a16:creationId xmlns:a16="http://schemas.microsoft.com/office/drawing/2014/main" id="{23ACD4F0-0A30-020D-AC97-6A8AC85CB933}"/>
                </a:ext>
              </a:extLst>
            </p:cNvPr>
            <p:cNvSpPr/>
            <p:nvPr/>
          </p:nvSpPr>
          <p:spPr>
            <a:xfrm>
              <a:off x="1838767" y="1346241"/>
              <a:ext cx="1576767" cy="461665"/>
            </a:xfrm>
            <a:prstGeom prst="rect">
              <a:avLst/>
            </a:prstGeom>
          </p:spPr>
          <p:txBody>
            <a:bodyPr wrap="square">
              <a:spAutoFit/>
            </a:bodyPr>
            <a:lstStyle/>
            <a:p>
              <a:pPr algn="ctr"/>
              <a:r>
                <a:rPr lang="ja-JP" altLang="en-US" sz="1200" b="1" dirty="0">
                  <a:solidFill>
                    <a:srgbClr val="FF0000"/>
                  </a:solidFill>
                  <a:latin typeface="Meiryo UI" panose="020B0604030504040204" pitchFamily="50" charset="-128"/>
                  <a:ea typeface="Meiryo UI" panose="020B0604030504040204" pitchFamily="50" charset="-128"/>
                </a:rPr>
                <a:t>平成</a:t>
              </a:r>
              <a:r>
                <a:rPr lang="en-US" altLang="ja-JP" sz="1200" b="1" dirty="0">
                  <a:solidFill>
                    <a:srgbClr val="FF0000"/>
                  </a:solidFill>
                  <a:latin typeface="Meiryo UI" panose="020B0604030504040204" pitchFamily="50" charset="-128"/>
                  <a:ea typeface="Meiryo UI" panose="020B0604030504040204" pitchFamily="50" charset="-128"/>
                </a:rPr>
                <a:t>5</a:t>
              </a:r>
              <a:r>
                <a:rPr lang="ja-JP" altLang="en-US" sz="1200" b="1" dirty="0">
                  <a:solidFill>
                    <a:srgbClr val="FF0000"/>
                  </a:solidFill>
                  <a:latin typeface="Meiryo UI" panose="020B0604030504040204" pitchFamily="50" charset="-128"/>
                  <a:ea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rPr>
                <a:t>(1993</a:t>
              </a:r>
              <a:r>
                <a:rPr lang="ja-JP" altLang="en-US" sz="1200" b="1" dirty="0">
                  <a:solidFill>
                    <a:srgbClr val="FF0000"/>
                  </a:solidFill>
                  <a:latin typeface="Meiryo UI" panose="020B0604030504040204" pitchFamily="50" charset="-128"/>
                  <a:ea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rPr>
                <a:t>)</a:t>
              </a:r>
            </a:p>
            <a:p>
              <a:pPr algn="ctr"/>
              <a:r>
                <a:rPr lang="ja-JP" altLang="en-US" sz="1200" b="1" dirty="0">
                  <a:solidFill>
                    <a:srgbClr val="FF0000"/>
                  </a:solidFill>
                  <a:latin typeface="Meiryo UI" panose="020B0604030504040204" pitchFamily="50" charset="-128"/>
                  <a:ea typeface="Meiryo UI" panose="020B0604030504040204" pitchFamily="50" charset="-128"/>
                </a:rPr>
                <a:t>以前か</a:t>
              </a:r>
              <a:r>
                <a:rPr lang="en-US" altLang="ja-JP" sz="1200" baseline="30000" dirty="0">
                  <a:latin typeface="Meiryo UI" panose="020B0604030504040204" pitchFamily="50" charset="-128"/>
                  <a:ea typeface="Meiryo UI" panose="020B0604030504040204" pitchFamily="50" charset="-128"/>
                </a:rPr>
                <a:t>※1</a:t>
              </a:r>
              <a:endParaRPr lang="ja-JP" altLang="en-US" sz="1200" dirty="0">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97384EDF-F74B-C419-593F-1ABA6CA00463}"/>
                </a:ext>
              </a:extLst>
            </p:cNvPr>
            <p:cNvSpPr/>
            <p:nvPr/>
          </p:nvSpPr>
          <p:spPr>
            <a:xfrm>
              <a:off x="6919995" y="1532548"/>
              <a:ext cx="1639584" cy="461665"/>
            </a:xfrm>
            <a:prstGeom prst="rect">
              <a:avLst/>
            </a:prstGeom>
          </p:spPr>
          <p:txBody>
            <a:bodyPr wrap="square">
              <a:spAutoFit/>
            </a:bodyPr>
            <a:lstStyle/>
            <a:p>
              <a:pPr algn="ctr">
                <a:spcBef>
                  <a:spcPts val="200"/>
                </a:spcBef>
              </a:pPr>
              <a:r>
                <a:rPr lang="ja-JP" altLang="en-US" sz="1200" b="1" dirty="0">
                  <a:solidFill>
                    <a:srgbClr val="FF0000"/>
                  </a:solidFill>
                  <a:latin typeface="Meiryo UI" panose="020B0604030504040204" pitchFamily="50" charset="-128"/>
                  <a:ea typeface="Meiryo UI" panose="020B0604030504040204" pitchFamily="50" charset="-128"/>
                </a:rPr>
                <a:t>平成</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rPr>
                <a:t>(1990</a:t>
              </a:r>
              <a:r>
                <a:rPr lang="ja-JP" altLang="en-US" sz="1200" b="1" dirty="0">
                  <a:solidFill>
                    <a:srgbClr val="FF0000"/>
                  </a:solidFill>
                  <a:latin typeface="Meiryo UI" panose="020B0604030504040204" pitchFamily="50" charset="-128"/>
                  <a:ea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rPr>
                <a:t>)</a:t>
              </a:r>
            </a:p>
            <a:p>
              <a:pPr algn="ctr"/>
              <a:r>
                <a:rPr lang="ja-JP" altLang="en-US" sz="1200" b="1" dirty="0">
                  <a:solidFill>
                    <a:srgbClr val="FF0000"/>
                  </a:solidFill>
                  <a:latin typeface="Meiryo UI" panose="020B0604030504040204" pitchFamily="50" charset="-128"/>
                  <a:ea typeface="Meiryo UI" panose="020B0604030504040204" pitchFamily="50" charset="-128"/>
                </a:rPr>
                <a:t>以前か</a:t>
              </a:r>
              <a:r>
                <a:rPr lang="en-US" altLang="ja-JP" sz="1200" baseline="30000" dirty="0">
                  <a:latin typeface="Meiryo UI" panose="020B0604030504040204" pitchFamily="50" charset="-128"/>
                  <a:ea typeface="Meiryo UI" panose="020B0604030504040204" pitchFamily="50" charset="-128"/>
                </a:rPr>
                <a:t>※2</a:t>
              </a:r>
              <a:endParaRPr lang="ja-JP" altLang="en-US" sz="12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0633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EBF21-6915-42AF-A577-2C2BD565D870}"/>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727674FC-6F28-DB45-AD3F-1A98C8867645}"/>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低濃度</a:t>
            </a:r>
            <a:r>
              <a:rPr kumimoji="1" lang="en-US" altLang="ja-JP" sz="2800" dirty="0"/>
              <a:t>PCB</a:t>
            </a:r>
            <a:r>
              <a:rPr kumimoji="1" lang="ja-JP" altLang="en-US" sz="2800" dirty="0"/>
              <a:t>含有電気工作物の調査から処分までの手順</a:t>
            </a:r>
          </a:p>
        </p:txBody>
      </p:sp>
      <p:pic>
        <p:nvPicPr>
          <p:cNvPr id="2" name="図 1">
            <a:extLst>
              <a:ext uri="{FF2B5EF4-FFF2-40B4-BE49-F238E27FC236}">
                <a16:creationId xmlns:a16="http://schemas.microsoft.com/office/drawing/2014/main" id="{10322E87-29DB-DA1A-BF81-F406DC61C865}"/>
              </a:ext>
            </a:extLst>
          </p:cNvPr>
          <p:cNvPicPr>
            <a:picLocks noChangeAspect="1"/>
          </p:cNvPicPr>
          <p:nvPr/>
        </p:nvPicPr>
        <p:blipFill>
          <a:blip r:embed="rId2"/>
          <a:stretch>
            <a:fillRect/>
          </a:stretch>
        </p:blipFill>
        <p:spPr>
          <a:xfrm>
            <a:off x="2033539" y="688303"/>
            <a:ext cx="6696743" cy="6871372"/>
          </a:xfrm>
          <a:prstGeom prst="rect">
            <a:avLst/>
          </a:prstGeom>
        </p:spPr>
      </p:pic>
    </p:spTree>
    <p:extLst>
      <p:ext uri="{BB962C8B-B14F-4D97-AF65-F5344CB8AC3E}">
        <p14:creationId xmlns:p14="http://schemas.microsoft.com/office/powerpoint/2010/main" val="61540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F064C8AD-6D15-72B8-7F42-4D2FF5C5ADD3}"/>
              </a:ext>
            </a:extLst>
          </p:cNvPr>
          <p:cNvSpPr txBox="1">
            <a:spLocks/>
          </p:cNvSpPr>
          <p:nvPr/>
        </p:nvSpPr>
        <p:spPr bwMode="white">
          <a:xfrm>
            <a:off x="0" y="0"/>
            <a:ext cx="10691812" cy="648000"/>
          </a:xfrm>
          <a:prstGeom prst="rect">
            <a:avLst/>
          </a:prstGeom>
          <a:solidFill>
            <a:schemeClr val="accent3">
              <a:lumMod val="50000"/>
            </a:schemeClr>
          </a:solidFill>
        </p:spPr>
        <p:txBody>
          <a:bodyPr lIns="252000" tIns="36000" rIns="0" bIns="0" anchor="ctr" anchorCtr="0"/>
          <a:lstStyle>
            <a:lvl1pPr algn="l" defTabSz="950175" rtl="0" eaLnBrk="1" latinLnBrk="0" hangingPunct="1">
              <a:lnSpc>
                <a:spcPct val="90000"/>
              </a:lnSpc>
              <a:spcBef>
                <a:spcPct val="0"/>
              </a:spcBef>
              <a:buNone/>
              <a:defRPr kumimoji="1" sz="2640" b="1" kern="1200">
                <a:solidFill>
                  <a:schemeClr val="bg1"/>
                </a:solidFill>
                <a:latin typeface="Meiryo UI" panose="020B0604030504040204" pitchFamily="50" charset="-128"/>
                <a:ea typeface="Meiryo UI" panose="020B0604030504040204" pitchFamily="50" charset="-128"/>
                <a:cs typeface="+mj-cs"/>
              </a:defRPr>
            </a:lvl1pPr>
          </a:lstStyle>
          <a:p>
            <a:pPr algn="ctr"/>
            <a:r>
              <a:rPr lang="ja-JP" altLang="en-US" sz="2800" dirty="0"/>
              <a:t>低濃度</a:t>
            </a:r>
            <a:r>
              <a:rPr lang="en-US" altLang="ja-JP" sz="2800" dirty="0"/>
              <a:t>PCB</a:t>
            </a:r>
            <a:r>
              <a:rPr lang="ja-JP" altLang="en-US" sz="2800" dirty="0"/>
              <a:t>廃棄物の届出制度について</a:t>
            </a:r>
          </a:p>
        </p:txBody>
      </p:sp>
      <p:sp>
        <p:nvSpPr>
          <p:cNvPr id="34" name="コンテンツ プレースホルダー 2">
            <a:extLst>
              <a:ext uri="{FF2B5EF4-FFF2-40B4-BE49-F238E27FC236}">
                <a16:creationId xmlns:a16="http://schemas.microsoft.com/office/drawing/2014/main" id="{AE31590F-CA3D-6EC0-8952-B60D3AF5B22C}"/>
              </a:ext>
            </a:extLst>
          </p:cNvPr>
          <p:cNvSpPr txBox="1">
            <a:spLocks/>
          </p:cNvSpPr>
          <p:nvPr/>
        </p:nvSpPr>
        <p:spPr>
          <a:xfrm>
            <a:off x="95250" y="694821"/>
            <a:ext cx="10481920" cy="1435160"/>
          </a:xfrm>
          <a:prstGeom prst="rect">
            <a:avLst/>
          </a:prstGeom>
          <a:ln w="19050">
            <a:solidFill>
              <a:schemeClr val="tx1">
                <a:lumMod val="95000"/>
                <a:lumOff val="5000"/>
              </a:schemeClr>
            </a:solidFill>
          </a:ln>
        </p:spPr>
        <p:txBody>
          <a:bodyPr wrap="square" lIns="180000" tIns="180000" rIns="180000" bIns="144000">
            <a:spAutoFit/>
          </a:bodyPr>
          <a:lstStyle>
            <a:lvl1pPr marL="257400" indent="-257400" algn="l" defTabSz="950175" rtl="0" eaLnBrk="1" latinLnBrk="0" hangingPunct="1">
              <a:lnSpc>
                <a:spcPct val="100000"/>
              </a:lnSpc>
              <a:spcBef>
                <a:spcPts val="565"/>
              </a:spcBef>
              <a:buFont typeface="Wingdings" panose="05000000000000000000" pitchFamily="2" charset="2"/>
              <a:buChar char="n"/>
              <a:defRPr kumimoji="1" sz="1885" kern="1200">
                <a:solidFill>
                  <a:schemeClr val="tx1"/>
                </a:solidFill>
                <a:latin typeface="+mn-lt"/>
                <a:ea typeface="+mn-ea"/>
                <a:cs typeface="+mn-cs"/>
              </a:defRPr>
            </a:lvl1pPr>
            <a:lvl2pPr marL="422018" indent="-164616" algn="l" defTabSz="950175" rtl="0" eaLnBrk="1" latinLnBrk="0" hangingPunct="1">
              <a:lnSpc>
                <a:spcPct val="100000"/>
              </a:lnSpc>
              <a:spcBef>
                <a:spcPts val="377"/>
              </a:spcBef>
              <a:buFont typeface="Arial" panose="020B0604020202020204" pitchFamily="34" charset="0"/>
              <a:buChar char="•"/>
              <a:defRPr kumimoji="1" sz="1696" kern="1200">
                <a:solidFill>
                  <a:schemeClr val="tx1"/>
                </a:solidFill>
                <a:latin typeface="+mn-lt"/>
                <a:ea typeface="+mn-ea"/>
                <a:cs typeface="+mn-cs"/>
              </a:defRPr>
            </a:lvl2pPr>
            <a:lvl3pPr marL="650984" indent="-219988" algn="l" defTabSz="950175" rtl="0" eaLnBrk="1" latinLnBrk="0" hangingPunct="1">
              <a:lnSpc>
                <a:spcPct val="100000"/>
              </a:lnSpc>
              <a:spcBef>
                <a:spcPts val="188"/>
              </a:spcBef>
              <a:buFont typeface="Wingdings" panose="05000000000000000000" pitchFamily="2" charset="2"/>
              <a:buChar char="ü"/>
              <a:defRPr kumimoji="1" sz="1508" kern="1200">
                <a:solidFill>
                  <a:schemeClr val="tx1"/>
                </a:solidFill>
                <a:latin typeface="+mn-lt"/>
                <a:ea typeface="+mn-ea"/>
                <a:cs typeface="+mn-cs"/>
              </a:defRPr>
            </a:lvl3pPr>
            <a:lvl4pPr marL="853014" indent="-203526" algn="l" defTabSz="950175" rtl="0" eaLnBrk="1" latinLnBrk="0" hangingPunct="1">
              <a:lnSpc>
                <a:spcPct val="100000"/>
              </a:lnSpc>
              <a:spcBef>
                <a:spcPts val="188"/>
              </a:spcBef>
              <a:buFont typeface="Meiryo UI" panose="020B0604030504040204" pitchFamily="50" charset="-128"/>
              <a:buChar char="※"/>
              <a:defRPr kumimoji="1" sz="113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85"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a:lstStyle>
          <a:p>
            <a:pPr>
              <a:spcBef>
                <a:spcPts val="600"/>
              </a:spcBef>
            </a:pPr>
            <a:r>
              <a:rPr lang="ja-JP" altLang="ja-JP" sz="1800" dirty="0">
                <a:effectLst/>
                <a:latin typeface="+mn-ea"/>
                <a:cs typeface="ＭＳ 明朝" panose="02020609040205080304" pitchFamily="17" charset="-128"/>
              </a:rPr>
              <a:t>ポリ塩化ビフェニル廃棄物の適正な処理の推進に関する特別措置法（平成</a:t>
            </a:r>
            <a:r>
              <a:rPr lang="en-US" altLang="ja-JP" sz="1800" dirty="0">
                <a:effectLst/>
                <a:latin typeface="+mn-ea"/>
                <a:cs typeface="ＭＳ 明朝" panose="02020609040205080304" pitchFamily="17" charset="-128"/>
              </a:rPr>
              <a:t>13</a:t>
            </a:r>
            <a:r>
              <a:rPr lang="ja-JP" altLang="ja-JP" sz="1800" dirty="0">
                <a:effectLst/>
                <a:latin typeface="+mn-ea"/>
                <a:cs typeface="ＭＳ 明朝" panose="02020609040205080304" pitchFamily="17" charset="-128"/>
              </a:rPr>
              <a:t>年法律第</a:t>
            </a:r>
            <a:r>
              <a:rPr lang="en-US" altLang="ja-JP" sz="1800" dirty="0">
                <a:effectLst/>
                <a:latin typeface="+mn-ea"/>
                <a:cs typeface="ＭＳ 明朝" panose="02020609040205080304" pitchFamily="17" charset="-128"/>
              </a:rPr>
              <a:t>65</a:t>
            </a:r>
            <a:r>
              <a:rPr lang="ja-JP" altLang="ja-JP" sz="1800" dirty="0">
                <a:effectLst/>
                <a:latin typeface="+mn-ea"/>
                <a:cs typeface="ＭＳ 明朝" panose="02020609040205080304" pitchFamily="17" charset="-128"/>
              </a:rPr>
              <a:t>号。以下「法」という。）においては、第８条第１項（法第</a:t>
            </a:r>
            <a:r>
              <a:rPr lang="en-US" altLang="ja-JP" sz="1800" dirty="0">
                <a:effectLst/>
                <a:latin typeface="+mn-ea"/>
                <a:cs typeface="ＭＳ 明朝" panose="02020609040205080304" pitchFamily="17" charset="-128"/>
              </a:rPr>
              <a:t>15</a:t>
            </a:r>
            <a:r>
              <a:rPr lang="ja-JP" altLang="ja-JP" sz="1800" dirty="0">
                <a:effectLst/>
                <a:latin typeface="+mn-ea"/>
                <a:cs typeface="ＭＳ 明朝" panose="02020609040205080304" pitchFamily="17" charset="-128"/>
              </a:rPr>
              <a:t>条及び第 </a:t>
            </a:r>
            <a:r>
              <a:rPr lang="en-US" altLang="ja-JP" sz="1800" dirty="0">
                <a:effectLst/>
                <a:latin typeface="+mn-ea"/>
                <a:cs typeface="ＭＳ 明朝" panose="02020609040205080304" pitchFamily="17" charset="-128"/>
              </a:rPr>
              <a:t>19 </a:t>
            </a:r>
            <a:r>
              <a:rPr lang="ja-JP" altLang="ja-JP" sz="1800" dirty="0">
                <a:effectLst/>
                <a:latin typeface="+mn-ea"/>
                <a:cs typeface="ＭＳ 明朝" panose="02020609040205080304" pitchFamily="17" charset="-128"/>
              </a:rPr>
              <a:t>条において準用する場合を含む。）に基づくポリ塩化ビフェニル（以下「</a:t>
            </a:r>
            <a:r>
              <a:rPr lang="en-US" altLang="ja-JP" sz="1800" dirty="0">
                <a:effectLst/>
                <a:latin typeface="+mn-ea"/>
                <a:cs typeface="ＭＳ 明朝" panose="02020609040205080304" pitchFamily="17" charset="-128"/>
              </a:rPr>
              <a:t>PCB</a:t>
            </a:r>
            <a:r>
              <a:rPr lang="ja-JP" altLang="ja-JP" sz="1800" dirty="0">
                <a:effectLst/>
                <a:latin typeface="+mn-ea"/>
                <a:cs typeface="ＭＳ 明朝" panose="02020609040205080304" pitchFamily="17" charset="-128"/>
              </a:rPr>
              <a:t>」という。）廃棄物等の保管及び処分状況等届出書等の届出を行う必要がありま</a:t>
            </a:r>
            <a:r>
              <a:rPr lang="ja-JP" altLang="en-US" sz="1800" dirty="0">
                <a:effectLst/>
                <a:latin typeface="+mn-ea"/>
                <a:cs typeface="ＭＳ 明朝" panose="02020609040205080304" pitchFamily="17" charset="-128"/>
              </a:rPr>
              <a:t>す。</a:t>
            </a:r>
          </a:p>
        </p:txBody>
      </p:sp>
      <p:pic>
        <p:nvPicPr>
          <p:cNvPr id="6" name="図 5">
            <a:extLst>
              <a:ext uri="{FF2B5EF4-FFF2-40B4-BE49-F238E27FC236}">
                <a16:creationId xmlns:a16="http://schemas.microsoft.com/office/drawing/2014/main" id="{3477FC24-D9A5-4AB0-D473-0D3EDA13FED2}"/>
              </a:ext>
            </a:extLst>
          </p:cNvPr>
          <p:cNvPicPr>
            <a:picLocks noChangeAspect="1"/>
          </p:cNvPicPr>
          <p:nvPr/>
        </p:nvPicPr>
        <p:blipFill>
          <a:blip r:embed="rId2"/>
          <a:stretch>
            <a:fillRect/>
          </a:stretch>
        </p:blipFill>
        <p:spPr>
          <a:xfrm>
            <a:off x="418795" y="3347789"/>
            <a:ext cx="9892245" cy="2888677"/>
          </a:xfrm>
          <a:prstGeom prst="rect">
            <a:avLst/>
          </a:prstGeom>
        </p:spPr>
      </p:pic>
    </p:spTree>
    <p:extLst>
      <p:ext uri="{BB962C8B-B14F-4D97-AF65-F5344CB8AC3E}">
        <p14:creationId xmlns:p14="http://schemas.microsoft.com/office/powerpoint/2010/main" val="8996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7134-9482-07C5-1A59-6598E5A1A21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1CD6F50-59C0-4619-765A-53E7702C4517}"/>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ja-JP" altLang="en-US" sz="2800" dirty="0"/>
              <a:t>届出書記入事項の考え方</a:t>
            </a:r>
          </a:p>
        </p:txBody>
      </p:sp>
      <p:graphicFrame>
        <p:nvGraphicFramePr>
          <p:cNvPr id="3" name="表 2">
            <a:extLst>
              <a:ext uri="{FF2B5EF4-FFF2-40B4-BE49-F238E27FC236}">
                <a16:creationId xmlns:a16="http://schemas.microsoft.com/office/drawing/2014/main" id="{73EC221F-4E9A-7516-6CE3-EA17CE168942}"/>
              </a:ext>
            </a:extLst>
          </p:cNvPr>
          <p:cNvGraphicFramePr>
            <a:graphicFrameLocks noGrp="1"/>
          </p:cNvGraphicFramePr>
          <p:nvPr>
            <p:extLst>
              <p:ext uri="{D42A27DB-BD31-4B8C-83A1-F6EECF244321}">
                <p14:modId xmlns:p14="http://schemas.microsoft.com/office/powerpoint/2010/main" val="3093024537"/>
              </p:ext>
            </p:extLst>
          </p:nvPr>
        </p:nvGraphicFramePr>
        <p:xfrm>
          <a:off x="809625" y="4949939"/>
          <a:ext cx="8758713" cy="2284237"/>
        </p:xfrm>
        <a:graphic>
          <a:graphicData uri="http://schemas.openxmlformats.org/drawingml/2006/table">
            <a:tbl>
              <a:tblPr firstRow="1" bandRow="1">
                <a:tableStyleId>{F5AB1C69-6EDB-4FF4-983F-18BD219EF322}</a:tableStyleId>
              </a:tblPr>
              <a:tblGrid>
                <a:gridCol w="467914">
                  <a:extLst>
                    <a:ext uri="{9D8B030D-6E8A-4147-A177-3AD203B41FA5}">
                      <a16:colId xmlns:a16="http://schemas.microsoft.com/office/drawing/2014/main" val="2915020224"/>
                    </a:ext>
                  </a:extLst>
                </a:gridCol>
                <a:gridCol w="2104962">
                  <a:extLst>
                    <a:ext uri="{9D8B030D-6E8A-4147-A177-3AD203B41FA5}">
                      <a16:colId xmlns:a16="http://schemas.microsoft.com/office/drawing/2014/main" val="817588556"/>
                    </a:ext>
                  </a:extLst>
                </a:gridCol>
                <a:gridCol w="4632895">
                  <a:extLst>
                    <a:ext uri="{9D8B030D-6E8A-4147-A177-3AD203B41FA5}">
                      <a16:colId xmlns:a16="http://schemas.microsoft.com/office/drawing/2014/main" val="3283325477"/>
                    </a:ext>
                  </a:extLst>
                </a:gridCol>
                <a:gridCol w="1552942">
                  <a:extLst>
                    <a:ext uri="{9D8B030D-6E8A-4147-A177-3AD203B41FA5}">
                      <a16:colId xmlns:a16="http://schemas.microsoft.com/office/drawing/2014/main" val="2306016670"/>
                    </a:ext>
                  </a:extLst>
                </a:gridCol>
              </a:tblGrid>
              <a:tr h="503292">
                <a:tc>
                  <a:txBody>
                    <a:bodyPr/>
                    <a:lstStyle/>
                    <a:p>
                      <a:endParaRPr kumimoji="1" lang="ja-JP" altLang="en-US" sz="1000" dirty="0">
                        <a:latin typeface="+mn-ea"/>
                        <a:ea typeface="+mn-ea"/>
                      </a:endParaRPr>
                    </a:p>
                  </a:txBody>
                  <a:tcPr marL="36000" marR="36000" marT="36000" marB="36000"/>
                </a:tc>
                <a:tc>
                  <a:txBody>
                    <a:bodyPr/>
                    <a:lstStyle/>
                    <a:p>
                      <a:pPr algn="ctr"/>
                      <a:r>
                        <a:rPr kumimoji="1" lang="ja-JP" altLang="en-US" sz="1000" dirty="0"/>
                        <a:t>項 目</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考え方</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記入要領</a:t>
                      </a:r>
                      <a:endParaRPr kumimoji="1" lang="en-US" altLang="ja-JP" sz="1000" dirty="0"/>
                    </a:p>
                    <a:p>
                      <a:pPr algn="ctr"/>
                      <a:r>
                        <a:rPr kumimoji="1" lang="ja-JP" altLang="en-US" sz="1000" dirty="0"/>
                        <a:t>記載箇所</a:t>
                      </a:r>
                      <a:endParaRPr kumimoji="1" lang="ja-JP" altLang="en-US" sz="1000" dirty="0">
                        <a:latin typeface="+mn-ea"/>
                        <a:ea typeface="+mn-ea"/>
                      </a:endParaRPr>
                    </a:p>
                  </a:txBody>
                  <a:tcPr marL="36000" marR="36000" marT="36000" marB="36000" anchor="ctr"/>
                </a:tc>
                <a:extLst>
                  <a:ext uri="{0D108BD9-81ED-4DB2-BD59-A6C34878D82A}">
                    <a16:rowId xmlns:a16="http://schemas.microsoft.com/office/drawing/2014/main" val="4203024814"/>
                  </a:ext>
                </a:extLst>
              </a:tr>
              <a:tr h="356189">
                <a:tc>
                  <a:txBody>
                    <a:bodyPr/>
                    <a:lstStyle/>
                    <a:p>
                      <a:pPr algn="ctr"/>
                      <a:r>
                        <a:rPr kumimoji="1" lang="en-US" altLang="ja-JP" sz="1000" dirty="0"/>
                        <a:t>1</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廃棄物の種類</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電気工作物全</a:t>
                      </a:r>
                      <a:r>
                        <a:rPr kumimoji="1" lang="en-US" altLang="ja-JP" sz="1000" dirty="0"/>
                        <a:t>12</a:t>
                      </a:r>
                      <a:r>
                        <a:rPr kumimoji="1" lang="ja-JP" altLang="en-US" sz="1000" dirty="0"/>
                        <a:t>種を記載しその他を含め</a:t>
                      </a:r>
                      <a:r>
                        <a:rPr kumimoji="1" lang="en-US" altLang="ja-JP" sz="1000" dirty="0">
                          <a:solidFill>
                            <a:schemeClr val="tx1"/>
                          </a:solidFill>
                        </a:rPr>
                        <a:t>30</a:t>
                      </a:r>
                      <a:r>
                        <a:rPr kumimoji="1" lang="ja-JP" altLang="en-US" sz="1000" dirty="0"/>
                        <a:t>種を例示</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t>P.3</a:t>
                      </a:r>
                      <a:r>
                        <a:rPr kumimoji="1" lang="ja-JP" altLang="en-US" sz="1000" dirty="0"/>
                        <a:t>　</a:t>
                      </a:r>
                      <a:r>
                        <a:rPr kumimoji="1" lang="en-US" altLang="ja-JP" sz="1000" dirty="0"/>
                        <a:t>2.(3)</a:t>
                      </a:r>
                      <a:endParaRPr kumimoji="1" lang="ja-JP" altLang="en-US" sz="1000" dirty="0">
                        <a:latin typeface="+mn-ea"/>
                        <a:ea typeface="+mn-ea"/>
                      </a:endParaRPr>
                    </a:p>
                  </a:txBody>
                  <a:tcPr marL="36000" marR="36000" marT="36000" marB="36000" anchor="ctr"/>
                </a:tc>
                <a:extLst>
                  <a:ext uri="{0D108BD9-81ED-4DB2-BD59-A6C34878D82A}">
                    <a16:rowId xmlns:a16="http://schemas.microsoft.com/office/drawing/2014/main" val="763661742"/>
                  </a:ext>
                </a:extLst>
              </a:tr>
              <a:tr h="356189">
                <a:tc>
                  <a:txBody>
                    <a:bodyPr/>
                    <a:lstStyle/>
                    <a:p>
                      <a:pPr algn="ctr"/>
                      <a:r>
                        <a:rPr kumimoji="1" lang="en-US" altLang="ja-JP" sz="1000" dirty="0"/>
                        <a:t>2</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廃棄物の型式等</a:t>
                      </a:r>
                      <a:endParaRPr kumimoji="1" lang="ja-JP" altLang="en-US" sz="1000" dirty="0">
                        <a:latin typeface="+mn-ea"/>
                        <a:ea typeface="+mn-ea"/>
                      </a:endParaRPr>
                    </a:p>
                  </a:txBody>
                  <a:tcPr marL="36000" marR="36000" marT="36000" marB="36000" anchor="ctr"/>
                </a:tc>
                <a:tc>
                  <a:txBody>
                    <a:bodyPr/>
                    <a:lstStyle/>
                    <a:p>
                      <a:pPr algn="ctr"/>
                      <a:r>
                        <a:rPr kumimoji="1" lang="ja-JP" altLang="en-US" sz="1000" dirty="0"/>
                        <a:t>台数・重量に加え銘板記載の油量の記載</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t>P.4</a:t>
                      </a:r>
                      <a:r>
                        <a:rPr kumimoji="1" lang="ja-JP" altLang="en-US" sz="1000" dirty="0"/>
                        <a:t>　</a:t>
                      </a:r>
                      <a:r>
                        <a:rPr kumimoji="1" lang="en-US" altLang="ja-JP" sz="1000" dirty="0"/>
                        <a:t>2.(4)</a:t>
                      </a:r>
                      <a:endParaRPr kumimoji="1" lang="ja-JP" altLang="en-US" sz="1000" dirty="0">
                        <a:latin typeface="+mn-ea"/>
                        <a:ea typeface="+mn-ea"/>
                      </a:endParaRPr>
                    </a:p>
                  </a:txBody>
                  <a:tcPr marL="36000" marR="36000" marT="36000" marB="36000" anchor="ctr"/>
                </a:tc>
                <a:extLst>
                  <a:ext uri="{0D108BD9-81ED-4DB2-BD59-A6C34878D82A}">
                    <a16:rowId xmlns:a16="http://schemas.microsoft.com/office/drawing/2014/main" val="3946954958"/>
                  </a:ext>
                </a:extLst>
              </a:tr>
              <a:tr h="356189">
                <a:tc>
                  <a:txBody>
                    <a:bodyPr/>
                    <a:lstStyle/>
                    <a:p>
                      <a:pPr algn="ctr"/>
                      <a:r>
                        <a:rPr kumimoji="1" lang="ja-JP" altLang="en-US" sz="1000" dirty="0">
                          <a:latin typeface="+mn-ea"/>
                          <a:ea typeface="+mn-ea"/>
                        </a:rPr>
                        <a:t>３</a:t>
                      </a:r>
                      <a:endParaRPr kumimoji="1" lang="en-US" altLang="ja-JP" sz="1000" dirty="0">
                        <a:latin typeface="+mn-ea"/>
                        <a:ea typeface="+mn-ea"/>
                      </a:endParaRPr>
                    </a:p>
                  </a:txBody>
                  <a:tcPr marL="36000" marR="36000" marT="36000" marB="36000" anchor="ctr"/>
                </a:tc>
                <a:tc>
                  <a:txBody>
                    <a:bodyPr/>
                    <a:lstStyle/>
                    <a:p>
                      <a:pPr algn="ctr"/>
                      <a:r>
                        <a:rPr kumimoji="1" lang="ja-JP" altLang="en-US" sz="1000" dirty="0"/>
                        <a:t>量</a:t>
                      </a:r>
                      <a:endParaRPr kumimoji="1" lang="en-US" altLang="ja-JP" sz="1000" dirty="0">
                        <a:latin typeface="+mn-ea"/>
                        <a:ea typeface="+mn-ea"/>
                      </a:endParaRPr>
                    </a:p>
                  </a:txBody>
                  <a:tcPr marL="36000" marR="36000" marT="36000" marB="36000" anchor="ctr"/>
                </a:tc>
                <a:tc>
                  <a:txBody>
                    <a:bodyPr/>
                    <a:lstStyle/>
                    <a:p>
                      <a:pPr algn="ctr"/>
                      <a:r>
                        <a:rPr kumimoji="1" lang="ja-JP" altLang="en-US" sz="1000" dirty="0"/>
                        <a:t>台数に加え総重量の記載</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solidFill>
                            <a:schemeClr val="tx1"/>
                          </a:solidFill>
                        </a:rPr>
                        <a:t>P.6</a:t>
                      </a:r>
                      <a:r>
                        <a:rPr kumimoji="1" lang="ja-JP" altLang="en-US" sz="1000" dirty="0">
                          <a:solidFill>
                            <a:schemeClr val="tx1"/>
                          </a:solidFill>
                        </a:rPr>
                        <a:t>　</a:t>
                      </a:r>
                      <a:r>
                        <a:rPr kumimoji="1" lang="en-US" altLang="ja-JP" sz="1000" dirty="0">
                          <a:solidFill>
                            <a:schemeClr val="tx1"/>
                          </a:solidFill>
                        </a:rPr>
                        <a:t>2.(6)</a:t>
                      </a:r>
                      <a:endParaRPr kumimoji="1" lang="ja-JP" altLang="en-US" sz="1000" dirty="0">
                        <a:solidFill>
                          <a:schemeClr val="tx1"/>
                        </a:solidFill>
                        <a:latin typeface="+mn-ea"/>
                        <a:ea typeface="+mn-ea"/>
                      </a:endParaRPr>
                    </a:p>
                  </a:txBody>
                  <a:tcPr marL="36000" marR="36000" marT="36000" marB="36000" anchor="ctr"/>
                </a:tc>
                <a:extLst>
                  <a:ext uri="{0D108BD9-81ED-4DB2-BD59-A6C34878D82A}">
                    <a16:rowId xmlns:a16="http://schemas.microsoft.com/office/drawing/2014/main" val="3618054177"/>
                  </a:ext>
                </a:extLst>
              </a:tr>
              <a:tr h="356189">
                <a:tc>
                  <a:txBody>
                    <a:bodyPr/>
                    <a:lstStyle/>
                    <a:p>
                      <a:pPr algn="ctr"/>
                      <a:r>
                        <a:rPr kumimoji="1" lang="ja-JP" altLang="en-US" sz="1000" dirty="0">
                          <a:latin typeface="+mn-ea"/>
                          <a:ea typeface="+mn-ea"/>
                        </a:rPr>
                        <a:t>４</a:t>
                      </a:r>
                    </a:p>
                  </a:txBody>
                  <a:tcPr marL="36000" marR="36000" marT="36000" marB="36000" anchor="ctr"/>
                </a:tc>
                <a:tc>
                  <a:txBody>
                    <a:bodyPr/>
                    <a:lstStyle/>
                    <a:p>
                      <a:pPr algn="ctr"/>
                      <a:r>
                        <a:rPr kumimoji="1" lang="ja-JP" altLang="en-US" sz="1000" dirty="0"/>
                        <a:t>濃度区分</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t>PCB</a:t>
                      </a:r>
                      <a:r>
                        <a:rPr kumimoji="1" lang="ja-JP" altLang="en-US" sz="1000" dirty="0"/>
                        <a:t>濃度の記載、測定方法による単位の記載、測定した分析機関名の記載</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solidFill>
                            <a:schemeClr val="tx1"/>
                          </a:solidFill>
                        </a:rPr>
                        <a:t>P.7</a:t>
                      </a:r>
                      <a:r>
                        <a:rPr kumimoji="1" lang="ja-JP" altLang="en-US" sz="1000" dirty="0">
                          <a:solidFill>
                            <a:schemeClr val="tx1"/>
                          </a:solidFill>
                        </a:rPr>
                        <a:t>　</a:t>
                      </a:r>
                      <a:r>
                        <a:rPr kumimoji="1" lang="en-US" altLang="ja-JP" sz="1000" dirty="0">
                          <a:solidFill>
                            <a:schemeClr val="tx1"/>
                          </a:solidFill>
                        </a:rPr>
                        <a:t>2.(7)</a:t>
                      </a:r>
                      <a:endParaRPr kumimoji="1" lang="ja-JP" altLang="en-US" sz="1000" dirty="0">
                        <a:solidFill>
                          <a:schemeClr val="tx1"/>
                        </a:solidFill>
                        <a:latin typeface="+mn-ea"/>
                        <a:ea typeface="+mn-ea"/>
                      </a:endParaRPr>
                    </a:p>
                  </a:txBody>
                  <a:tcPr marL="36000" marR="36000" marT="36000" marB="36000" anchor="ctr"/>
                </a:tc>
                <a:extLst>
                  <a:ext uri="{0D108BD9-81ED-4DB2-BD59-A6C34878D82A}">
                    <a16:rowId xmlns:a16="http://schemas.microsoft.com/office/drawing/2014/main" val="722667481"/>
                  </a:ext>
                </a:extLst>
              </a:tr>
              <a:tr h="356189">
                <a:tc>
                  <a:txBody>
                    <a:bodyPr/>
                    <a:lstStyle/>
                    <a:p>
                      <a:pPr algn="ctr"/>
                      <a:r>
                        <a:rPr kumimoji="1" lang="ja-JP" altLang="en-US" sz="1000" dirty="0">
                          <a:latin typeface="+mn-ea"/>
                          <a:ea typeface="+mn-ea"/>
                        </a:rPr>
                        <a:t>５</a:t>
                      </a:r>
                    </a:p>
                  </a:txBody>
                  <a:tcPr marL="36000" marR="36000" marT="36000" marB="36000" anchor="ctr"/>
                </a:tc>
                <a:tc>
                  <a:txBody>
                    <a:bodyPr/>
                    <a:lstStyle/>
                    <a:p>
                      <a:pPr algn="ctr"/>
                      <a:r>
                        <a:rPr kumimoji="1" lang="ja-JP" altLang="en-US" sz="1000" dirty="0"/>
                        <a:t>処分業者との調整状況</a:t>
                      </a:r>
                      <a:endParaRPr kumimoji="1" lang="ja-JP" altLang="en-US" sz="1000" dirty="0">
                        <a:latin typeface="+mn-ea"/>
                        <a:ea typeface="+mn-ea"/>
                      </a:endParaRPr>
                    </a:p>
                  </a:txBody>
                  <a:tcPr marL="36000" marR="36000" marT="36000" marB="36000" anchor="ctr"/>
                </a:tc>
                <a:tc>
                  <a:txBody>
                    <a:bodyPr/>
                    <a:lstStyle/>
                    <a:p>
                      <a:pPr marL="0" marR="0" lvl="0" indent="0" algn="ctr" defTabSz="950175" rtl="0" eaLnBrk="1" fontAlgn="auto" latinLnBrk="0" hangingPunct="1">
                        <a:lnSpc>
                          <a:spcPct val="100000"/>
                        </a:lnSpc>
                        <a:spcBef>
                          <a:spcPts val="0"/>
                        </a:spcBef>
                        <a:spcAft>
                          <a:spcPts val="0"/>
                        </a:spcAft>
                        <a:buClrTx/>
                        <a:buSzTx/>
                        <a:buFontTx/>
                        <a:buNone/>
                        <a:tabLst/>
                        <a:defRPr/>
                      </a:pPr>
                      <a:r>
                        <a:rPr kumimoji="1" lang="ja-JP" altLang="en-US" sz="1000" dirty="0"/>
                        <a:t>低濃度</a:t>
                      </a:r>
                      <a:r>
                        <a:rPr kumimoji="1" lang="en-US" altLang="ja-JP" sz="1000" dirty="0"/>
                        <a:t>PCB</a:t>
                      </a:r>
                      <a:r>
                        <a:rPr kumimoji="1" lang="ja-JP" altLang="en-US" sz="1000" dirty="0"/>
                        <a:t>廃棄物も記載</a:t>
                      </a:r>
                      <a:endParaRPr kumimoji="1" lang="ja-JP" altLang="en-US" sz="1000" dirty="0">
                        <a:latin typeface="+mn-ea"/>
                        <a:ea typeface="+mn-ea"/>
                      </a:endParaRPr>
                    </a:p>
                  </a:txBody>
                  <a:tcPr marL="36000" marR="36000" marT="36000" marB="36000" anchor="ctr"/>
                </a:tc>
                <a:tc>
                  <a:txBody>
                    <a:bodyPr/>
                    <a:lstStyle/>
                    <a:p>
                      <a:pPr algn="ctr"/>
                      <a:r>
                        <a:rPr kumimoji="1" lang="en-US" altLang="ja-JP" sz="1000" dirty="0">
                          <a:solidFill>
                            <a:schemeClr val="tx1"/>
                          </a:solidFill>
                        </a:rPr>
                        <a:t>P.8</a:t>
                      </a:r>
                      <a:r>
                        <a:rPr kumimoji="1" lang="ja-JP" altLang="en-US" sz="1000" dirty="0">
                          <a:solidFill>
                            <a:schemeClr val="tx1"/>
                          </a:solidFill>
                        </a:rPr>
                        <a:t>　</a:t>
                      </a:r>
                      <a:r>
                        <a:rPr kumimoji="1" lang="en-US" altLang="ja-JP" sz="1000" dirty="0">
                          <a:solidFill>
                            <a:schemeClr val="tx1"/>
                          </a:solidFill>
                        </a:rPr>
                        <a:t>2.(9)</a:t>
                      </a:r>
                      <a:endParaRPr kumimoji="1" lang="ja-JP" altLang="en-US" sz="1000" dirty="0">
                        <a:solidFill>
                          <a:schemeClr val="tx1"/>
                        </a:solidFill>
                        <a:latin typeface="+mn-ea"/>
                        <a:ea typeface="+mn-ea"/>
                      </a:endParaRPr>
                    </a:p>
                  </a:txBody>
                  <a:tcPr marL="36000" marR="36000" marT="36000" marB="36000" anchor="ctr"/>
                </a:tc>
                <a:extLst>
                  <a:ext uri="{0D108BD9-81ED-4DB2-BD59-A6C34878D82A}">
                    <a16:rowId xmlns:a16="http://schemas.microsoft.com/office/drawing/2014/main" val="389765638"/>
                  </a:ext>
                </a:extLst>
              </a:tr>
            </a:tbl>
          </a:graphicData>
        </a:graphic>
      </p:graphicFrame>
      <p:sp>
        <p:nvSpPr>
          <p:cNvPr id="11" name="テキスト ボックス 10">
            <a:extLst>
              <a:ext uri="{FF2B5EF4-FFF2-40B4-BE49-F238E27FC236}">
                <a16:creationId xmlns:a16="http://schemas.microsoft.com/office/drawing/2014/main" id="{85F24B28-02EF-0D0D-5C4F-09FDEA06FBC3}"/>
              </a:ext>
            </a:extLst>
          </p:cNvPr>
          <p:cNvSpPr txBox="1"/>
          <p:nvPr/>
        </p:nvSpPr>
        <p:spPr>
          <a:xfrm>
            <a:off x="343751" y="2199720"/>
            <a:ext cx="954107" cy="400110"/>
          </a:xfrm>
          <a:prstGeom prst="rect">
            <a:avLst/>
          </a:prstGeom>
          <a:noFill/>
        </p:spPr>
        <p:txBody>
          <a:bodyPr wrap="none" rtlCol="0">
            <a:spAutoFit/>
          </a:bodyPr>
          <a:lstStyle/>
          <a:p>
            <a:pPr algn="l"/>
            <a:r>
              <a:rPr kumimoji="1" lang="ja-JP" altLang="en-US" sz="2000" b="1" dirty="0">
                <a:latin typeface="+mn-ea"/>
              </a:rPr>
              <a:t>記入例</a:t>
            </a:r>
          </a:p>
        </p:txBody>
      </p:sp>
      <p:graphicFrame>
        <p:nvGraphicFramePr>
          <p:cNvPr id="13" name="表 12">
            <a:extLst>
              <a:ext uri="{FF2B5EF4-FFF2-40B4-BE49-F238E27FC236}">
                <a16:creationId xmlns:a16="http://schemas.microsoft.com/office/drawing/2014/main" id="{955A10B8-4768-A7F2-4F07-76E1C9A98C09}"/>
              </a:ext>
            </a:extLst>
          </p:cNvPr>
          <p:cNvGraphicFramePr>
            <a:graphicFrameLocks noGrp="1"/>
          </p:cNvGraphicFramePr>
          <p:nvPr>
            <p:extLst>
              <p:ext uri="{D42A27DB-BD31-4B8C-83A1-F6EECF244321}">
                <p14:modId xmlns:p14="http://schemas.microsoft.com/office/powerpoint/2010/main" val="976329588"/>
              </p:ext>
            </p:extLst>
          </p:nvPr>
        </p:nvGraphicFramePr>
        <p:xfrm>
          <a:off x="226736" y="2689431"/>
          <a:ext cx="10130844" cy="1415844"/>
        </p:xfrm>
        <a:graphic>
          <a:graphicData uri="http://schemas.openxmlformats.org/drawingml/2006/table">
            <a:tbl>
              <a:tblPr/>
              <a:tblGrid>
                <a:gridCol w="439880">
                  <a:extLst>
                    <a:ext uri="{9D8B030D-6E8A-4147-A177-3AD203B41FA5}">
                      <a16:colId xmlns:a16="http://schemas.microsoft.com/office/drawing/2014/main" val="1825564377"/>
                    </a:ext>
                  </a:extLst>
                </a:gridCol>
                <a:gridCol w="682377">
                  <a:extLst>
                    <a:ext uri="{9D8B030D-6E8A-4147-A177-3AD203B41FA5}">
                      <a16:colId xmlns:a16="http://schemas.microsoft.com/office/drawing/2014/main" val="997652647"/>
                    </a:ext>
                  </a:extLst>
                </a:gridCol>
                <a:gridCol w="740538">
                  <a:extLst>
                    <a:ext uri="{9D8B030D-6E8A-4147-A177-3AD203B41FA5}">
                      <a16:colId xmlns:a16="http://schemas.microsoft.com/office/drawing/2014/main" val="1778606335"/>
                    </a:ext>
                  </a:extLst>
                </a:gridCol>
                <a:gridCol w="39871">
                  <a:extLst>
                    <a:ext uri="{9D8B030D-6E8A-4147-A177-3AD203B41FA5}">
                      <a16:colId xmlns:a16="http://schemas.microsoft.com/office/drawing/2014/main" val="2782595619"/>
                    </a:ext>
                  </a:extLst>
                </a:gridCol>
                <a:gridCol w="605245">
                  <a:extLst>
                    <a:ext uri="{9D8B030D-6E8A-4147-A177-3AD203B41FA5}">
                      <a16:colId xmlns:a16="http://schemas.microsoft.com/office/drawing/2014/main" val="815851713"/>
                    </a:ext>
                  </a:extLst>
                </a:gridCol>
                <a:gridCol w="583628">
                  <a:extLst>
                    <a:ext uri="{9D8B030D-6E8A-4147-A177-3AD203B41FA5}">
                      <a16:colId xmlns:a16="http://schemas.microsoft.com/office/drawing/2014/main" val="815762668"/>
                    </a:ext>
                  </a:extLst>
                </a:gridCol>
                <a:gridCol w="605245">
                  <a:extLst>
                    <a:ext uri="{9D8B030D-6E8A-4147-A177-3AD203B41FA5}">
                      <a16:colId xmlns:a16="http://schemas.microsoft.com/office/drawing/2014/main" val="4118719290"/>
                    </a:ext>
                  </a:extLst>
                </a:gridCol>
                <a:gridCol w="670092">
                  <a:extLst>
                    <a:ext uri="{9D8B030D-6E8A-4147-A177-3AD203B41FA5}">
                      <a16:colId xmlns:a16="http://schemas.microsoft.com/office/drawing/2014/main" val="4059934762"/>
                    </a:ext>
                  </a:extLst>
                </a:gridCol>
                <a:gridCol w="659284">
                  <a:extLst>
                    <a:ext uri="{9D8B030D-6E8A-4147-A177-3AD203B41FA5}">
                      <a16:colId xmlns:a16="http://schemas.microsoft.com/office/drawing/2014/main" val="2525157114"/>
                    </a:ext>
                  </a:extLst>
                </a:gridCol>
                <a:gridCol w="432438">
                  <a:extLst>
                    <a:ext uri="{9D8B030D-6E8A-4147-A177-3AD203B41FA5}">
                      <a16:colId xmlns:a16="http://schemas.microsoft.com/office/drawing/2014/main" val="2723425033"/>
                    </a:ext>
                  </a:extLst>
                </a:gridCol>
                <a:gridCol w="114516">
                  <a:extLst>
                    <a:ext uri="{9D8B030D-6E8A-4147-A177-3AD203B41FA5}">
                      <a16:colId xmlns:a16="http://schemas.microsoft.com/office/drawing/2014/main" val="3766428571"/>
                    </a:ext>
                  </a:extLst>
                </a:gridCol>
                <a:gridCol w="328279">
                  <a:extLst>
                    <a:ext uri="{9D8B030D-6E8A-4147-A177-3AD203B41FA5}">
                      <a16:colId xmlns:a16="http://schemas.microsoft.com/office/drawing/2014/main" val="324097961"/>
                    </a:ext>
                  </a:extLst>
                </a:gridCol>
                <a:gridCol w="114516">
                  <a:extLst>
                    <a:ext uri="{9D8B030D-6E8A-4147-A177-3AD203B41FA5}">
                      <a16:colId xmlns:a16="http://schemas.microsoft.com/office/drawing/2014/main" val="3417435859"/>
                    </a:ext>
                  </a:extLst>
                </a:gridCol>
                <a:gridCol w="473332">
                  <a:extLst>
                    <a:ext uri="{9D8B030D-6E8A-4147-A177-3AD203B41FA5}">
                      <a16:colId xmlns:a16="http://schemas.microsoft.com/office/drawing/2014/main" val="2263362211"/>
                    </a:ext>
                  </a:extLst>
                </a:gridCol>
                <a:gridCol w="676889">
                  <a:extLst>
                    <a:ext uri="{9D8B030D-6E8A-4147-A177-3AD203B41FA5}">
                      <a16:colId xmlns:a16="http://schemas.microsoft.com/office/drawing/2014/main" val="2921050314"/>
                    </a:ext>
                  </a:extLst>
                </a:gridCol>
                <a:gridCol w="674398">
                  <a:extLst>
                    <a:ext uri="{9D8B030D-6E8A-4147-A177-3AD203B41FA5}">
                      <a16:colId xmlns:a16="http://schemas.microsoft.com/office/drawing/2014/main" val="2507119486"/>
                    </a:ext>
                  </a:extLst>
                </a:gridCol>
                <a:gridCol w="595482">
                  <a:extLst>
                    <a:ext uri="{9D8B030D-6E8A-4147-A177-3AD203B41FA5}">
                      <a16:colId xmlns:a16="http://schemas.microsoft.com/office/drawing/2014/main" val="3296050228"/>
                    </a:ext>
                  </a:extLst>
                </a:gridCol>
                <a:gridCol w="535045">
                  <a:extLst>
                    <a:ext uri="{9D8B030D-6E8A-4147-A177-3AD203B41FA5}">
                      <a16:colId xmlns:a16="http://schemas.microsoft.com/office/drawing/2014/main" val="3528335151"/>
                    </a:ext>
                  </a:extLst>
                </a:gridCol>
                <a:gridCol w="594436">
                  <a:extLst>
                    <a:ext uri="{9D8B030D-6E8A-4147-A177-3AD203B41FA5}">
                      <a16:colId xmlns:a16="http://schemas.microsoft.com/office/drawing/2014/main" val="240756175"/>
                    </a:ext>
                  </a:extLst>
                </a:gridCol>
                <a:gridCol w="565353">
                  <a:extLst>
                    <a:ext uri="{9D8B030D-6E8A-4147-A177-3AD203B41FA5}">
                      <a16:colId xmlns:a16="http://schemas.microsoft.com/office/drawing/2014/main" val="3478233079"/>
                    </a:ext>
                  </a:extLst>
                </a:gridCol>
              </a:tblGrid>
              <a:tr h="222693">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処分予定</a:t>
                      </a:r>
                      <a:b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chemeClr val="tx1"/>
                          </a:solidFill>
                          <a:effectLst/>
                          <a:latin typeface="ＭＳ 明朝" panose="02020609040205080304" pitchFamily="17" charset="-128"/>
                          <a:ea typeface="ＭＳ 明朝" panose="02020609040205080304" pitchFamily="17" charset="-128"/>
                        </a:rPr>
                        <a:t>濃度</a:t>
                      </a:r>
                      <a:br>
                        <a:rPr lang="ja-JP" altLang="en-US" sz="1000" b="0" i="0" u="none" strike="noStrike">
                          <a:solidFill>
                            <a:schemeClr val="tx1"/>
                          </a:solidFill>
                          <a:effectLst/>
                          <a:latin typeface="ＭＳ 明朝" panose="02020609040205080304" pitchFamily="17" charset="-128"/>
                          <a:ea typeface="ＭＳ 明朝" panose="02020609040205080304" pitchFamily="17" charset="-128"/>
                        </a:rPr>
                      </a:br>
                      <a:r>
                        <a:rPr lang="ja-JP" altLang="en-US" sz="1000" b="0" i="0" u="none" strike="noStrike">
                          <a:solidFill>
                            <a:schemeClr val="tx1"/>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処理業者との</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65665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総重量</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（１台当たり</a:t>
                      </a:r>
                      <a:b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重量</a:t>
                      </a: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台数）</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容器の</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囲い等</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分別・</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漏れ等の</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36500">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13-002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変圧器</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トランス</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a:t>
                      </a:r>
                      <a:endParaRPr lang="ja-JP"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200KVA</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三菱電機</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株</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RA-T</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S58.8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相</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50175"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ＭＳ 明朝" panose="02020609040205080304" pitchFamily="17" charset="-128"/>
                          <a:ea typeface="ＭＳ 明朝" panose="02020609040205080304" pitchFamily="17" charset="-128"/>
                        </a:rPr>
                        <a:t>油量</a:t>
                      </a:r>
                      <a:endParaRPr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50175" rtl="0" eaLnBrk="1" fontAlgn="ctr" latinLnBrk="0" hangingPunct="1">
                        <a:lnSpc>
                          <a:spcPct val="100000"/>
                        </a:lnSpc>
                        <a:spcBef>
                          <a:spcPts val="0"/>
                        </a:spcBef>
                        <a:spcAft>
                          <a:spcPts val="0"/>
                        </a:spcAft>
                        <a:buClrTx/>
                        <a:buSzTx/>
                        <a:buFontTx/>
                        <a:buNone/>
                        <a:tabLst/>
                        <a:defRPr/>
                      </a:pPr>
                      <a:r>
                        <a:rPr lang="en-US" altLang="ja-JP" sz="900" dirty="0">
                          <a:solidFill>
                            <a:schemeClr val="tx1"/>
                          </a:solidFill>
                          <a:latin typeface="ＭＳ 明朝" panose="02020609040205080304" pitchFamily="17" charset="-128"/>
                          <a:ea typeface="ＭＳ 明朝" panose="02020609040205080304" pitchFamily="17" charset="-128"/>
                        </a:rPr>
                        <a:t>160ℓ</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１台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800kg</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低濃度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なし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囲い有、掲示有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分別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なし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契約済み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50175" rtl="0" eaLnBrk="1" fontAlgn="ctr"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ＭＳ 明朝" panose="02020609040205080304" pitchFamily="17" charset="-128"/>
                          <a:ea typeface="ＭＳ 明朝" panose="02020609040205080304" pitchFamily="17" charset="-128"/>
                        </a:rPr>
                        <a:t>20mg/</a:t>
                      </a:r>
                      <a:r>
                        <a:rPr kumimoji="1" lang="ja-JP" altLang="en-US" sz="800" dirty="0">
                          <a:solidFill>
                            <a:schemeClr val="tx1"/>
                          </a:solidFill>
                          <a:latin typeface="ＭＳ 明朝" panose="02020609040205080304" pitchFamily="17" charset="-128"/>
                          <a:ea typeface="ＭＳ 明朝" panose="02020609040205080304" pitchFamily="17" charset="-128"/>
                        </a:rPr>
                        <a:t>㎏、分析機関</a:t>
                      </a:r>
                      <a:r>
                        <a:rPr kumimoji="1" lang="en-US" altLang="ja-JP" sz="800" dirty="0">
                          <a:solidFill>
                            <a:schemeClr val="tx1"/>
                          </a:solidFill>
                          <a:latin typeface="ＭＳ 明朝" panose="02020609040205080304" pitchFamily="17" charset="-128"/>
                          <a:ea typeface="ＭＳ 明朝" panose="02020609040205080304" pitchFamily="17" charset="-128"/>
                        </a:rPr>
                        <a:t>A</a:t>
                      </a:r>
                      <a:r>
                        <a:rPr kumimoji="1" lang="ja-JP" altLang="en-US" sz="800" dirty="0">
                          <a:solidFill>
                            <a:schemeClr val="tx1"/>
                          </a:solidFill>
                          <a:latin typeface="ＭＳ 明朝" panose="02020609040205080304" pitchFamily="17" charset="-128"/>
                          <a:ea typeface="ＭＳ 明朝" panose="02020609040205080304" pitchFamily="17" charset="-128"/>
                        </a:rPr>
                        <a:t>社）</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2" name="テキスト ボックス 1">
            <a:extLst>
              <a:ext uri="{FF2B5EF4-FFF2-40B4-BE49-F238E27FC236}">
                <a16:creationId xmlns:a16="http://schemas.microsoft.com/office/drawing/2014/main" id="{45136E1F-8A78-3B28-86AA-CDEF19067699}"/>
              </a:ext>
            </a:extLst>
          </p:cNvPr>
          <p:cNvSpPr txBox="1"/>
          <p:nvPr/>
        </p:nvSpPr>
        <p:spPr>
          <a:xfrm>
            <a:off x="820804" y="4580607"/>
            <a:ext cx="2260555" cy="369332"/>
          </a:xfrm>
          <a:prstGeom prst="rect">
            <a:avLst/>
          </a:prstGeom>
          <a:noFill/>
        </p:spPr>
        <p:txBody>
          <a:bodyPr wrap="none" rtlCol="0">
            <a:spAutoFit/>
          </a:bodyPr>
          <a:lstStyle/>
          <a:p>
            <a:pPr algn="l"/>
            <a:r>
              <a:rPr kumimoji="1" lang="ja-JP" altLang="en-US" dirty="0">
                <a:latin typeface="+mn-ea"/>
              </a:rPr>
              <a:t>記入要領記載ポイント</a:t>
            </a:r>
          </a:p>
        </p:txBody>
      </p:sp>
      <p:sp>
        <p:nvSpPr>
          <p:cNvPr id="4" name="コンテンツ プレースホルダー 2">
            <a:extLst>
              <a:ext uri="{FF2B5EF4-FFF2-40B4-BE49-F238E27FC236}">
                <a16:creationId xmlns:a16="http://schemas.microsoft.com/office/drawing/2014/main" id="{AE91291D-1BB2-564F-68C6-BDD66A88C4DC}"/>
              </a:ext>
            </a:extLst>
          </p:cNvPr>
          <p:cNvSpPr txBox="1">
            <a:spLocks/>
          </p:cNvSpPr>
          <p:nvPr/>
        </p:nvSpPr>
        <p:spPr>
          <a:xfrm>
            <a:off x="120690" y="714524"/>
            <a:ext cx="10409792" cy="881162"/>
          </a:xfrm>
          <a:prstGeom prst="rect">
            <a:avLst/>
          </a:prstGeom>
          <a:ln w="19050">
            <a:solidFill>
              <a:schemeClr val="tx1">
                <a:lumMod val="95000"/>
                <a:lumOff val="5000"/>
              </a:schemeClr>
            </a:solidFill>
          </a:ln>
        </p:spPr>
        <p:txBody>
          <a:bodyPr wrap="square" lIns="180000" tIns="180000" rIns="180000" bIns="144000">
            <a:spAutoFit/>
          </a:bodyPr>
          <a:lstStyle>
            <a:lvl1pPr marL="257400" indent="-257400" algn="l" defTabSz="950175" rtl="0" eaLnBrk="1" latinLnBrk="0" hangingPunct="1">
              <a:lnSpc>
                <a:spcPct val="100000"/>
              </a:lnSpc>
              <a:spcBef>
                <a:spcPts val="565"/>
              </a:spcBef>
              <a:buFont typeface="Wingdings" panose="05000000000000000000" pitchFamily="2" charset="2"/>
              <a:buChar char="n"/>
              <a:defRPr kumimoji="1" sz="1885" kern="1200">
                <a:solidFill>
                  <a:schemeClr val="tx1"/>
                </a:solidFill>
                <a:latin typeface="+mn-lt"/>
                <a:ea typeface="+mn-ea"/>
                <a:cs typeface="+mn-cs"/>
              </a:defRPr>
            </a:lvl1pPr>
            <a:lvl2pPr marL="422018" indent="-164616" algn="l" defTabSz="950175" rtl="0" eaLnBrk="1" latinLnBrk="0" hangingPunct="1">
              <a:lnSpc>
                <a:spcPct val="100000"/>
              </a:lnSpc>
              <a:spcBef>
                <a:spcPts val="377"/>
              </a:spcBef>
              <a:buFont typeface="Arial" panose="020B0604020202020204" pitchFamily="34" charset="0"/>
              <a:buChar char="•"/>
              <a:defRPr kumimoji="1" sz="1696" kern="1200">
                <a:solidFill>
                  <a:schemeClr val="tx1"/>
                </a:solidFill>
                <a:latin typeface="+mn-lt"/>
                <a:ea typeface="+mn-ea"/>
                <a:cs typeface="+mn-cs"/>
              </a:defRPr>
            </a:lvl2pPr>
            <a:lvl3pPr marL="650984" indent="-219988" algn="l" defTabSz="950175" rtl="0" eaLnBrk="1" latinLnBrk="0" hangingPunct="1">
              <a:lnSpc>
                <a:spcPct val="100000"/>
              </a:lnSpc>
              <a:spcBef>
                <a:spcPts val="188"/>
              </a:spcBef>
              <a:buFont typeface="Wingdings" panose="05000000000000000000" pitchFamily="2" charset="2"/>
              <a:buChar char="ü"/>
              <a:defRPr kumimoji="1" sz="1508" kern="1200">
                <a:solidFill>
                  <a:schemeClr val="tx1"/>
                </a:solidFill>
                <a:latin typeface="+mn-lt"/>
                <a:ea typeface="+mn-ea"/>
                <a:cs typeface="+mn-cs"/>
              </a:defRPr>
            </a:lvl3pPr>
            <a:lvl4pPr marL="853014" indent="-203526" algn="l" defTabSz="950175" rtl="0" eaLnBrk="1" latinLnBrk="0" hangingPunct="1">
              <a:lnSpc>
                <a:spcPct val="100000"/>
              </a:lnSpc>
              <a:spcBef>
                <a:spcPts val="188"/>
              </a:spcBef>
              <a:buFont typeface="Meiryo UI" panose="020B0604030504040204" pitchFamily="50" charset="-128"/>
              <a:buChar char="※"/>
              <a:defRPr kumimoji="1" sz="1131" kern="1200">
                <a:solidFill>
                  <a:schemeClr val="tx1"/>
                </a:solidFill>
                <a:latin typeface="+mn-lt"/>
                <a:ea typeface="+mn-ea"/>
                <a:cs typeface="+mn-cs"/>
              </a:defRPr>
            </a:lvl4pPr>
            <a:lvl5pPr marL="0" indent="0" algn="l" defTabSz="950175" rtl="0" eaLnBrk="1" latinLnBrk="0" hangingPunct="1">
              <a:lnSpc>
                <a:spcPct val="90000"/>
              </a:lnSpc>
              <a:spcBef>
                <a:spcPts val="519"/>
              </a:spcBef>
              <a:buFontTx/>
              <a:buNone/>
              <a:defRPr kumimoji="1" sz="1885"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a:lstStyle>
          <a:p>
            <a:pPr>
              <a:spcBef>
                <a:spcPts val="600"/>
              </a:spcBef>
            </a:pPr>
            <a:r>
              <a:rPr lang="ja-JP" altLang="en-US" sz="1800" dirty="0">
                <a:latin typeface="+mn-ea"/>
              </a:rPr>
              <a:t>次回（令和</a:t>
            </a:r>
            <a:r>
              <a:rPr lang="en-US" altLang="ja-JP" sz="1800" dirty="0">
                <a:latin typeface="+mn-ea"/>
              </a:rPr>
              <a:t>7</a:t>
            </a:r>
            <a:r>
              <a:rPr lang="ja-JP" altLang="en-US" sz="1800" dirty="0">
                <a:latin typeface="+mn-ea"/>
              </a:rPr>
              <a:t>年</a:t>
            </a:r>
            <a:r>
              <a:rPr lang="en-US" altLang="ja-JP" sz="1800" dirty="0">
                <a:latin typeface="+mn-ea"/>
              </a:rPr>
              <a:t>6</a:t>
            </a:r>
            <a:r>
              <a:rPr lang="ja-JP" altLang="en-US" sz="1800" dirty="0">
                <a:latin typeface="+mn-ea"/>
              </a:rPr>
              <a:t>月末まで）の届出より、低濃度</a:t>
            </a:r>
            <a:r>
              <a:rPr lang="en-US" altLang="ja-JP" sz="1800" dirty="0">
                <a:latin typeface="+mn-ea"/>
              </a:rPr>
              <a:t>PCB</a:t>
            </a:r>
            <a:r>
              <a:rPr lang="ja-JP" altLang="en-US" sz="1800" dirty="0">
                <a:latin typeface="+mn-ea"/>
              </a:rPr>
              <a:t>廃棄物の記載方法を明確化した記入要領を参照して必要な情報を可能な範囲で具体的に届出様式へ記載をお願いいたします。</a:t>
            </a:r>
            <a:endParaRPr lang="en-US" altLang="ja-JP" sz="1800" dirty="0">
              <a:latin typeface="+mn-ea"/>
            </a:endParaRPr>
          </a:p>
        </p:txBody>
      </p:sp>
    </p:spTree>
    <p:extLst>
      <p:ext uri="{BB962C8B-B14F-4D97-AF65-F5344CB8AC3E}">
        <p14:creationId xmlns:p14="http://schemas.microsoft.com/office/powerpoint/2010/main" val="202045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D3C382A-AAE0-6EB6-FC77-618118DA1950}"/>
              </a:ext>
            </a:extLst>
          </p:cNvPr>
          <p:cNvSpPr>
            <a:spLocks noGrp="1"/>
          </p:cNvSpPr>
          <p:nvPr>
            <p:ph sz="quarter" idx="13"/>
          </p:nvPr>
        </p:nvSpPr>
        <p:spPr>
          <a:xfrm>
            <a:off x="161924" y="757562"/>
            <a:ext cx="10367964" cy="881162"/>
          </a:xfrm>
          <a:ln>
            <a:solidFill>
              <a:schemeClr val="tx1">
                <a:lumMod val="95000"/>
                <a:lumOff val="5000"/>
              </a:schemeClr>
            </a:solidFill>
          </a:ln>
        </p:spPr>
        <p:txBody>
          <a:bodyPr/>
          <a:lstStyle/>
          <a:p>
            <a:pPr algn="just"/>
            <a:r>
              <a:rPr lang="ja-JP" altLang="ja-JP" sz="1800" kern="100" dirty="0">
                <a:effectLst/>
                <a:latin typeface="+mn-ea"/>
                <a:cs typeface="Times New Roman" panose="02020603050405020304" pitchFamily="18" charset="0"/>
              </a:rPr>
              <a:t>記入要領で</a:t>
            </a:r>
            <a:r>
              <a:rPr lang="ja-JP" altLang="en-US" sz="1800" kern="100" dirty="0">
                <a:effectLst/>
                <a:latin typeface="+mn-ea"/>
                <a:cs typeface="Times New Roman" panose="02020603050405020304" pitchFamily="18" charset="0"/>
              </a:rPr>
              <a:t>例示した廃棄物の種類から選択し</a:t>
            </a:r>
            <a:r>
              <a:rPr lang="ja-JP" altLang="ja-JP" sz="1800" kern="100" dirty="0">
                <a:effectLst/>
                <a:latin typeface="+mn-ea"/>
                <a:cs typeface="Times New Roman" panose="02020603050405020304" pitchFamily="18" charset="0"/>
              </a:rPr>
              <a:t>、</a:t>
            </a:r>
            <a:r>
              <a:rPr lang="ja-JP" altLang="en-US" sz="1800" kern="100" dirty="0">
                <a:effectLst/>
                <a:latin typeface="+mn-ea"/>
                <a:cs typeface="Times New Roman" panose="02020603050405020304" pitchFamily="18" charset="0"/>
              </a:rPr>
              <a:t>該当する種類がない場合には㉖</a:t>
            </a:r>
            <a:r>
              <a:rPr lang="ja-JP" altLang="ja-JP" sz="1800" kern="100" dirty="0">
                <a:effectLst/>
                <a:latin typeface="+mn-ea"/>
                <a:cs typeface="Times New Roman" panose="02020603050405020304" pitchFamily="18" charset="0"/>
              </a:rPr>
              <a:t>その他を選択した上で、括弧内にできる限り具体</a:t>
            </a:r>
            <a:r>
              <a:rPr lang="ja-JP" altLang="en-US" sz="1800" kern="100" dirty="0">
                <a:effectLst/>
                <a:latin typeface="+mn-ea"/>
                <a:cs typeface="Times New Roman" panose="02020603050405020304" pitchFamily="18" charset="0"/>
              </a:rPr>
              <a:t>的に</a:t>
            </a:r>
            <a:r>
              <a:rPr lang="ja-JP" altLang="ja-JP" sz="1800" kern="100" dirty="0">
                <a:effectLst/>
                <a:latin typeface="+mn-ea"/>
                <a:cs typeface="Times New Roman" panose="02020603050405020304" pitchFamily="18" charset="0"/>
              </a:rPr>
              <a:t>記入</a:t>
            </a:r>
            <a:r>
              <a:rPr lang="ja-JP" altLang="en-US" sz="1800" kern="100" dirty="0">
                <a:effectLst/>
                <a:latin typeface="+mn-ea"/>
                <a:cs typeface="Times New Roman" panose="02020603050405020304" pitchFamily="18" charset="0"/>
              </a:rPr>
              <a:t>してください。</a:t>
            </a:r>
            <a:endParaRPr lang="ja-JP" altLang="en-US" sz="1800" dirty="0"/>
          </a:p>
        </p:txBody>
      </p:sp>
      <p:graphicFrame>
        <p:nvGraphicFramePr>
          <p:cNvPr id="35" name="表 34">
            <a:extLst>
              <a:ext uri="{FF2B5EF4-FFF2-40B4-BE49-F238E27FC236}">
                <a16:creationId xmlns:a16="http://schemas.microsoft.com/office/drawing/2014/main" id="{0325D60F-82BE-4AAA-EC95-FD6C92C1D32B}"/>
              </a:ext>
            </a:extLst>
          </p:cNvPr>
          <p:cNvGraphicFramePr>
            <a:graphicFrameLocks noGrp="1"/>
          </p:cNvGraphicFramePr>
          <p:nvPr>
            <p:extLst>
              <p:ext uri="{D42A27DB-BD31-4B8C-83A1-F6EECF244321}">
                <p14:modId xmlns:p14="http://schemas.microsoft.com/office/powerpoint/2010/main" val="740301074"/>
              </p:ext>
            </p:extLst>
          </p:nvPr>
        </p:nvGraphicFramePr>
        <p:xfrm>
          <a:off x="498453" y="2436973"/>
          <a:ext cx="9156702"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248411">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296713">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㉘開閉器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37" name="フレーム 36">
            <a:extLst>
              <a:ext uri="{FF2B5EF4-FFF2-40B4-BE49-F238E27FC236}">
                <a16:creationId xmlns:a16="http://schemas.microsoft.com/office/drawing/2014/main" id="{058E7661-35B5-834D-C602-668468211F39}"/>
              </a:ext>
            </a:extLst>
          </p:cNvPr>
          <p:cNvSpPr/>
          <p:nvPr/>
        </p:nvSpPr>
        <p:spPr>
          <a:xfrm>
            <a:off x="948653" y="2436973"/>
            <a:ext cx="557444" cy="1421968"/>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9A8A338-AA0C-F6D8-3D18-F9D391A15B8B}"/>
              </a:ext>
            </a:extLst>
          </p:cNvPr>
          <p:cNvSpPr txBox="1"/>
          <p:nvPr/>
        </p:nvSpPr>
        <p:spPr>
          <a:xfrm>
            <a:off x="497518" y="1975645"/>
            <a:ext cx="1210588" cy="400110"/>
          </a:xfrm>
          <a:prstGeom prst="rect">
            <a:avLst/>
          </a:prstGeom>
          <a:noFill/>
        </p:spPr>
        <p:txBody>
          <a:bodyPr wrap="none" rtlCol="0">
            <a:spAutoFit/>
          </a:bodyPr>
          <a:lstStyle/>
          <a:p>
            <a:pPr algn="l"/>
            <a:r>
              <a:rPr kumimoji="1" lang="ja-JP" altLang="en-US" sz="2000" b="1" dirty="0">
                <a:latin typeface="+mn-ea"/>
              </a:rPr>
              <a:t>記入例①</a:t>
            </a:r>
          </a:p>
        </p:txBody>
      </p:sp>
      <p:sp>
        <p:nvSpPr>
          <p:cNvPr id="6" name="タイトル 1">
            <a:extLst>
              <a:ext uri="{FF2B5EF4-FFF2-40B4-BE49-F238E27FC236}">
                <a16:creationId xmlns:a16="http://schemas.microsoft.com/office/drawing/2014/main" id="{E64A5313-6D28-BD7D-BF61-F5C5345A59AA}"/>
              </a:ext>
            </a:extLst>
          </p:cNvPr>
          <p:cNvSpPr>
            <a:spLocks noGrp="1"/>
          </p:cNvSpPr>
          <p:nvPr>
            <p:ph type="title"/>
          </p:nvPr>
        </p:nvSpPr>
        <p:spPr>
          <a:xfrm>
            <a:off x="0" y="0"/>
            <a:ext cx="10691812" cy="648000"/>
          </a:xfrm>
          <a:solidFill>
            <a:schemeClr val="accent3">
              <a:lumMod val="50000"/>
            </a:schemeClr>
          </a:solidFill>
        </p:spPr>
        <p:txBody>
          <a:bodyPr/>
          <a:lstStyle/>
          <a:p>
            <a:pPr algn="ctr"/>
            <a:r>
              <a:rPr kumimoji="1" lang="en-US" altLang="ja-JP" sz="2800" dirty="0"/>
              <a:t>1.</a:t>
            </a:r>
            <a:r>
              <a:rPr kumimoji="1" lang="ja-JP" altLang="en-US" sz="2800" dirty="0"/>
              <a:t>廃棄物の種類</a:t>
            </a:r>
          </a:p>
        </p:txBody>
      </p:sp>
      <p:graphicFrame>
        <p:nvGraphicFramePr>
          <p:cNvPr id="2" name="表 1">
            <a:extLst>
              <a:ext uri="{FF2B5EF4-FFF2-40B4-BE49-F238E27FC236}">
                <a16:creationId xmlns:a16="http://schemas.microsoft.com/office/drawing/2014/main" id="{B292BBB9-95D3-2917-5C2F-52627D482B0D}"/>
              </a:ext>
            </a:extLst>
          </p:cNvPr>
          <p:cNvGraphicFramePr>
            <a:graphicFrameLocks noGrp="1"/>
          </p:cNvGraphicFramePr>
          <p:nvPr>
            <p:extLst>
              <p:ext uri="{D42A27DB-BD31-4B8C-83A1-F6EECF244321}">
                <p14:modId xmlns:p14="http://schemas.microsoft.com/office/powerpoint/2010/main" val="1556152505"/>
              </p:ext>
            </p:extLst>
          </p:nvPr>
        </p:nvGraphicFramePr>
        <p:xfrm>
          <a:off x="507978" y="4646773"/>
          <a:ext cx="9156702" cy="1421968"/>
        </p:xfrm>
        <a:graphic>
          <a:graphicData uri="http://schemas.openxmlformats.org/drawingml/2006/table">
            <a:tbl>
              <a:tblPr/>
              <a:tblGrid>
                <a:gridCol w="455420">
                  <a:extLst>
                    <a:ext uri="{9D8B030D-6E8A-4147-A177-3AD203B41FA5}">
                      <a16:colId xmlns:a16="http://schemas.microsoft.com/office/drawing/2014/main" val="1825564377"/>
                    </a:ext>
                  </a:extLst>
                </a:gridCol>
                <a:gridCol w="558924">
                  <a:extLst>
                    <a:ext uri="{9D8B030D-6E8A-4147-A177-3AD203B41FA5}">
                      <a16:colId xmlns:a16="http://schemas.microsoft.com/office/drawing/2014/main" val="997652647"/>
                    </a:ext>
                  </a:extLst>
                </a:gridCol>
                <a:gridCol w="669330">
                  <a:extLst>
                    <a:ext uri="{9D8B030D-6E8A-4147-A177-3AD203B41FA5}">
                      <a16:colId xmlns:a16="http://schemas.microsoft.com/office/drawing/2014/main" val="1778606335"/>
                    </a:ext>
                  </a:extLst>
                </a:gridCol>
                <a:gridCol w="144906">
                  <a:extLst>
                    <a:ext uri="{9D8B030D-6E8A-4147-A177-3AD203B41FA5}">
                      <a16:colId xmlns:a16="http://schemas.microsoft.com/office/drawing/2014/main" val="2782595619"/>
                    </a:ext>
                  </a:extLst>
                </a:gridCol>
                <a:gridCol w="565825">
                  <a:extLst>
                    <a:ext uri="{9D8B030D-6E8A-4147-A177-3AD203B41FA5}">
                      <a16:colId xmlns:a16="http://schemas.microsoft.com/office/drawing/2014/main" val="815851713"/>
                    </a:ext>
                  </a:extLst>
                </a:gridCol>
                <a:gridCol w="565825">
                  <a:extLst>
                    <a:ext uri="{9D8B030D-6E8A-4147-A177-3AD203B41FA5}">
                      <a16:colId xmlns:a16="http://schemas.microsoft.com/office/drawing/2014/main" val="815762668"/>
                    </a:ext>
                  </a:extLst>
                </a:gridCol>
                <a:gridCol w="565825">
                  <a:extLst>
                    <a:ext uri="{9D8B030D-6E8A-4147-A177-3AD203B41FA5}">
                      <a16:colId xmlns:a16="http://schemas.microsoft.com/office/drawing/2014/main" val="4118719290"/>
                    </a:ext>
                  </a:extLst>
                </a:gridCol>
                <a:gridCol w="565825">
                  <a:extLst>
                    <a:ext uri="{9D8B030D-6E8A-4147-A177-3AD203B41FA5}">
                      <a16:colId xmlns:a16="http://schemas.microsoft.com/office/drawing/2014/main" val="4059934762"/>
                    </a:ext>
                  </a:extLst>
                </a:gridCol>
                <a:gridCol w="593426">
                  <a:extLst>
                    <a:ext uri="{9D8B030D-6E8A-4147-A177-3AD203B41FA5}">
                      <a16:colId xmlns:a16="http://schemas.microsoft.com/office/drawing/2014/main" val="2525157114"/>
                    </a:ext>
                  </a:extLst>
                </a:gridCol>
                <a:gridCol w="248411">
                  <a:extLst>
                    <a:ext uri="{9D8B030D-6E8A-4147-A177-3AD203B41FA5}">
                      <a16:colId xmlns:a16="http://schemas.microsoft.com/office/drawing/2014/main" val="2723425033"/>
                    </a:ext>
                  </a:extLst>
                </a:gridCol>
                <a:gridCol w="103505">
                  <a:extLst>
                    <a:ext uri="{9D8B030D-6E8A-4147-A177-3AD203B41FA5}">
                      <a16:colId xmlns:a16="http://schemas.microsoft.com/office/drawing/2014/main" val="3766428571"/>
                    </a:ext>
                  </a:extLst>
                </a:gridCol>
                <a:gridCol w="296713">
                  <a:extLst>
                    <a:ext uri="{9D8B030D-6E8A-4147-A177-3AD203B41FA5}">
                      <a16:colId xmlns:a16="http://schemas.microsoft.com/office/drawing/2014/main" val="324097961"/>
                    </a:ext>
                  </a:extLst>
                </a:gridCol>
                <a:gridCol w="103505">
                  <a:extLst>
                    <a:ext uri="{9D8B030D-6E8A-4147-A177-3AD203B41FA5}">
                      <a16:colId xmlns:a16="http://schemas.microsoft.com/office/drawing/2014/main" val="3417435859"/>
                    </a:ext>
                  </a:extLst>
                </a:gridCol>
                <a:gridCol w="427819">
                  <a:extLst>
                    <a:ext uri="{9D8B030D-6E8A-4147-A177-3AD203B41FA5}">
                      <a16:colId xmlns:a16="http://schemas.microsoft.com/office/drawing/2014/main" val="2263362211"/>
                    </a:ext>
                  </a:extLst>
                </a:gridCol>
                <a:gridCol w="710731">
                  <a:extLst>
                    <a:ext uri="{9D8B030D-6E8A-4147-A177-3AD203B41FA5}">
                      <a16:colId xmlns:a16="http://schemas.microsoft.com/office/drawing/2014/main" val="2921050314"/>
                    </a:ext>
                  </a:extLst>
                </a:gridCol>
                <a:gridCol w="510622">
                  <a:extLst>
                    <a:ext uri="{9D8B030D-6E8A-4147-A177-3AD203B41FA5}">
                      <a16:colId xmlns:a16="http://schemas.microsoft.com/office/drawing/2014/main" val="2507119486"/>
                    </a:ext>
                  </a:extLst>
                </a:gridCol>
                <a:gridCol w="538224">
                  <a:extLst>
                    <a:ext uri="{9D8B030D-6E8A-4147-A177-3AD203B41FA5}">
                      <a16:colId xmlns:a16="http://schemas.microsoft.com/office/drawing/2014/main" val="3296050228"/>
                    </a:ext>
                  </a:extLst>
                </a:gridCol>
                <a:gridCol w="538224">
                  <a:extLst>
                    <a:ext uri="{9D8B030D-6E8A-4147-A177-3AD203B41FA5}">
                      <a16:colId xmlns:a16="http://schemas.microsoft.com/office/drawing/2014/main" val="3528335151"/>
                    </a:ext>
                  </a:extLst>
                </a:gridCol>
                <a:gridCol w="558924">
                  <a:extLst>
                    <a:ext uri="{9D8B030D-6E8A-4147-A177-3AD203B41FA5}">
                      <a16:colId xmlns:a16="http://schemas.microsoft.com/office/drawing/2014/main" val="240756175"/>
                    </a:ext>
                  </a:extLst>
                </a:gridCol>
                <a:gridCol w="434718">
                  <a:extLst>
                    <a:ext uri="{9D8B030D-6E8A-4147-A177-3AD203B41FA5}">
                      <a16:colId xmlns:a16="http://schemas.microsoft.com/office/drawing/2014/main" val="3478233079"/>
                    </a:ext>
                  </a:extLst>
                </a:gridCol>
              </a:tblGrid>
              <a:tr h="245917">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廃棄物の種類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廃棄物の型式等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処分予定</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濃度</a:t>
                      </a:r>
                      <a:br>
                        <a:rPr lang="ja-JP" altLang="en-US" sz="10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保管の状況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処理業者との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調整状況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1000" b="0" i="0" u="none" strike="noStrike">
                          <a:solidFill>
                            <a:srgbClr val="000000"/>
                          </a:solidFill>
                          <a:effectLst/>
                          <a:latin typeface="ＭＳ 明朝" panose="02020609040205080304" pitchFamily="17" charset="-128"/>
                          <a:ea typeface="ＭＳ 明朝" panose="02020609040205080304" pitchFamily="17" charset="-128"/>
                        </a:rPr>
                        <a:t>参考事項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3679"/>
                  </a:ext>
                </a:extLst>
              </a:tr>
              <a:tr h="58360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定格</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製造者名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型式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製造年月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表示記号</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台数又は</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総重量</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（１台当たり</a:t>
                      </a:r>
                      <a:br>
                        <a:rPr lang="ja-JP" altLang="en-US"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重量</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台数）</a:t>
                      </a: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容器の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性状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囲い等</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の有無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分別・</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混在の別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漏れ等の</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おそれ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8791534"/>
                  </a:ext>
                </a:extLst>
              </a:tr>
              <a:tr h="59245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㉖その他</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a:t>
                      </a:r>
                      <a:r>
                        <a:rPr lang="ja-JP" altLang="en-US" sz="1100" b="0" i="0" u="none" strike="noStrike" dirty="0">
                          <a:solidFill>
                            <a:srgbClr val="FF0000"/>
                          </a:solidFill>
                          <a:effectLst/>
                          <a:latin typeface="ＭＳ 明朝" panose="02020609040205080304" pitchFamily="17" charset="-128"/>
                          <a:ea typeface="ＭＳ 明朝" panose="02020609040205080304" pitchFamily="17" charset="-128"/>
                        </a:rPr>
                        <a:t>防護具</a:t>
                      </a:r>
                      <a:r>
                        <a:rPr lang="en-US" altLang="ja-JP" sz="1100" b="0" i="0" u="none" strike="noStrike" dirty="0">
                          <a:solidFill>
                            <a:srgbClr val="FF0000"/>
                          </a:solidFill>
                          <a:effectLst/>
                          <a:latin typeface="ＭＳ 明朝" panose="02020609040205080304" pitchFamily="17" charset="-128"/>
                          <a:ea typeface="ＭＳ 明朝" panose="02020609040205080304" pitchFamily="17" charset="-128"/>
                        </a:rPr>
                        <a:t>)</a:t>
                      </a:r>
                      <a:endParaRPr lang="ja-JP" altLang="en-US" sz="1100" b="0" i="0" u="none" strike="noStrike" dirty="0">
                        <a:solidFill>
                          <a:srgbClr val="FF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FF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691143"/>
                  </a:ext>
                </a:extLst>
              </a:tr>
            </a:tbl>
          </a:graphicData>
        </a:graphic>
      </p:graphicFrame>
      <p:sp>
        <p:nvSpPr>
          <p:cNvPr id="4" name="フレーム 3">
            <a:extLst>
              <a:ext uri="{FF2B5EF4-FFF2-40B4-BE49-F238E27FC236}">
                <a16:creationId xmlns:a16="http://schemas.microsoft.com/office/drawing/2014/main" id="{1BB039D1-7980-9385-00B7-CFDC74A01FC4}"/>
              </a:ext>
            </a:extLst>
          </p:cNvPr>
          <p:cNvSpPr/>
          <p:nvPr/>
        </p:nvSpPr>
        <p:spPr>
          <a:xfrm>
            <a:off x="958178" y="4646773"/>
            <a:ext cx="557444" cy="1421968"/>
          </a:xfrm>
          <a:prstGeom prst="frame">
            <a:avLst>
              <a:gd name="adj1" fmla="val 125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2DE769F-9343-DF2D-9200-C12924061CF7}"/>
              </a:ext>
            </a:extLst>
          </p:cNvPr>
          <p:cNvSpPr txBox="1"/>
          <p:nvPr/>
        </p:nvSpPr>
        <p:spPr>
          <a:xfrm>
            <a:off x="507043" y="4185445"/>
            <a:ext cx="1210588" cy="400110"/>
          </a:xfrm>
          <a:prstGeom prst="rect">
            <a:avLst/>
          </a:prstGeom>
          <a:noFill/>
        </p:spPr>
        <p:txBody>
          <a:bodyPr wrap="none" rtlCol="0">
            <a:spAutoFit/>
          </a:bodyPr>
          <a:lstStyle/>
          <a:p>
            <a:pPr algn="l"/>
            <a:r>
              <a:rPr kumimoji="1" lang="ja-JP" altLang="en-US" sz="2000" b="1" dirty="0">
                <a:latin typeface="+mn-ea"/>
              </a:rPr>
              <a:t>記入例②</a:t>
            </a:r>
          </a:p>
        </p:txBody>
      </p:sp>
    </p:spTree>
    <p:extLst>
      <p:ext uri="{BB962C8B-B14F-4D97-AF65-F5344CB8AC3E}">
        <p14:creationId xmlns:p14="http://schemas.microsoft.com/office/powerpoint/2010/main" val="1458151018"/>
      </p:ext>
    </p:extLst>
  </p:cSld>
  <p:clrMapOvr>
    <a:masterClrMapping/>
  </p:clrMapOvr>
</p:sld>
</file>

<file path=ppt/theme/theme1.xml><?xml version="1.0" encoding="utf-8"?>
<a:theme xmlns:a="http://schemas.openxmlformats.org/drawingml/2006/main" name="環境省template_ver2.8_202402_A4有">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FDF358B6DF93F43B0906F5A38E63D6C" ma:contentTypeVersion="5" ma:contentTypeDescription="新しいドキュメントを作成します。" ma:contentTypeScope="" ma:versionID="b113e57f50eaf714d1471971a865af42">
  <xsd:schema xmlns:xsd="http://www.w3.org/2001/XMLSchema" xmlns:xs="http://www.w3.org/2001/XMLSchema" xmlns:p="http://schemas.microsoft.com/office/2006/metadata/properties" xmlns:ns3="0d8969cf-d867-431f-ac4a-05fd9d380ce7" targetNamespace="http://schemas.microsoft.com/office/2006/metadata/properties" ma:root="true" ma:fieldsID="10f555cc250711f56367fb7edb69a58d" ns3:_="">
    <xsd:import namespace="0d8969cf-d867-431f-ac4a-05fd9d380ce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969cf-d867-431f-ac4a-05fd9d380ce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8CD0E8-20E7-4EF0-AC71-E339DD32A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969cf-d867-431f-ac4a-05fd9d38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4D3B64-A89F-464D-A586-C2B0FC953AFF}">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dcmitype/"/>
    <ds:schemaRef ds:uri="0d8969cf-d867-431f-ac4a-05fd9d380ce7"/>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A1BC33C-B640-4F81-94E8-74D938C3C3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16372</TotalTime>
  <Words>2885</Words>
  <Application>Microsoft Office PowerPoint</Application>
  <PresentationFormat>ユーザー設定</PresentationFormat>
  <Paragraphs>522</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16</vt:i4>
      </vt:variant>
    </vt:vector>
  </HeadingPairs>
  <TitlesOfParts>
    <vt:vector size="25" baseType="lpstr">
      <vt:lpstr>Meiryo UI</vt:lpstr>
      <vt:lpstr>ＭＳ 明朝</vt:lpstr>
      <vt:lpstr>游ゴシック</vt:lpstr>
      <vt:lpstr>Arial</vt:lpstr>
      <vt:lpstr>Wingdings</vt:lpstr>
      <vt:lpstr>環境省template_ver2.8_202402_A4有</vt:lpstr>
      <vt:lpstr>1_Office テーマ</vt:lpstr>
      <vt:lpstr>2_Office テーマ</vt:lpstr>
      <vt:lpstr>3_Office テーマ</vt:lpstr>
      <vt:lpstr>PCB特措法に基づく届出書の記入要領の ご説明について</vt:lpstr>
      <vt:lpstr>絶縁油がPCBに汚染されている可能性がある自家用電気工作物</vt:lpstr>
      <vt:lpstr>絶縁油がPCBに汚染されている可能性がある電気機器</vt:lpstr>
      <vt:lpstr>低濃度PCBの該当性の判断方法</vt:lpstr>
      <vt:lpstr>低濃度PCB該当性判断基準(判断フロー)</vt:lpstr>
      <vt:lpstr>低濃度PCB含有電気工作物の調査から処分までの手順</vt:lpstr>
      <vt:lpstr>PowerPoint プレゼンテーション</vt:lpstr>
      <vt:lpstr>届出書記入事項の考え方</vt:lpstr>
      <vt:lpstr>1.廃棄物の種類</vt:lpstr>
      <vt:lpstr>２.廃棄物の型式等</vt:lpstr>
      <vt:lpstr>３.量</vt:lpstr>
      <vt:lpstr>４.濃度区分</vt:lpstr>
      <vt:lpstr>５.処分業者との調整状況</vt:lpstr>
      <vt:lpstr>(参考)低濃度PCB廃棄物保管届出数</vt:lpstr>
      <vt:lpstr>PowerPoint プレゼンテーション</vt:lpstr>
      <vt:lpstr>各種情報について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藤枝 宏明（HIROAKI FUJIEDA）</cp:lastModifiedBy>
  <cp:revision>704</cp:revision>
  <cp:lastPrinted>2025-03-12T01:55:36Z</cp:lastPrinted>
  <dcterms:created xsi:type="dcterms:W3CDTF">2020-10-19T02:34:38Z</dcterms:created>
  <dcterms:modified xsi:type="dcterms:W3CDTF">2025-03-13T10:05:29Z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0x010100DFDF358B6DF93F43B0906F5A38E63D6C</vt:lpwstr>
  </property>
</Properties>
</file>