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4622" autoAdjust="0"/>
  </p:normalViewPr>
  <p:slideViewPr>
    <p:cSldViewPr>
      <p:cViewPr varScale="1">
        <p:scale>
          <a:sx n="58" d="100"/>
          <a:sy n="58" d="100"/>
        </p:scale>
        <p:origin x="2290" y="3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300"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5544" tIns="47773" rIns="95544" bIns="4777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5544" tIns="47773" rIns="95544" bIns="47773" rtlCol="0"/>
          <a:lstStyle>
            <a:lvl1pPr algn="r">
              <a:defRPr sz="1200"/>
            </a:lvl1pPr>
          </a:lstStyle>
          <a:p>
            <a:fld id="{E8A287C3-ADD0-4704-BDDF-CD424D62E9A5}" type="datetimeFigureOut">
              <a:rPr kumimoji="1" lang="ja-JP" altLang="en-US" smtClean="0"/>
              <a:t>2020/5/25</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5544" tIns="47773" rIns="95544" bIns="4777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5544" tIns="47773" rIns="95544" bIns="47773" rtlCol="0" anchor="b"/>
          <a:lstStyle>
            <a:lvl1pPr algn="r">
              <a:defRPr sz="1200"/>
            </a:lvl1pPr>
          </a:lstStyle>
          <a:p>
            <a:fld id="{59CA761B-D402-4601-8E03-98BF322B5419}" type="slidenum">
              <a:rPr kumimoji="1" lang="ja-JP" altLang="en-US" smtClean="0"/>
              <a:t>‹#›</a:t>
            </a:fld>
            <a:endParaRPr kumimoji="1" lang="ja-JP" altLang="en-US"/>
          </a:p>
        </p:txBody>
      </p:sp>
    </p:spTree>
    <p:extLst>
      <p:ext uri="{BB962C8B-B14F-4D97-AF65-F5344CB8AC3E}">
        <p14:creationId xmlns:p14="http://schemas.microsoft.com/office/powerpoint/2010/main" val="3762982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5544" tIns="47773" rIns="95544" bIns="4777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5544" tIns="47773" rIns="95544" bIns="47773" rtlCol="0"/>
          <a:lstStyle>
            <a:lvl1pPr algn="r">
              <a:defRPr sz="1200"/>
            </a:lvl1pPr>
          </a:lstStyle>
          <a:p>
            <a:fld id="{5FCC824F-0911-46F4-9FD5-5EBAA792ECD7}" type="datetimeFigureOut">
              <a:rPr kumimoji="1" lang="ja-JP" altLang="en-US" smtClean="0"/>
              <a:t>2020/5/25</a:t>
            </a:fld>
            <a:endParaRPr kumimoji="1" lang="ja-JP" altLang="en-US"/>
          </a:p>
        </p:txBody>
      </p:sp>
      <p:sp>
        <p:nvSpPr>
          <p:cNvPr id="4" name="スライド イメージ プレースホルダー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5544" tIns="47773" rIns="95544" bIns="47773"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5544" tIns="47773" rIns="95544" bIns="4777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5544" tIns="47773" rIns="95544" bIns="477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5544" tIns="47773" rIns="95544" bIns="47773" rtlCol="0" anchor="b"/>
          <a:lstStyle>
            <a:lvl1pPr algn="r">
              <a:defRPr sz="1200"/>
            </a:lvl1pPr>
          </a:lstStyle>
          <a:p>
            <a:fld id="{895E5132-A451-4106-B1FC-DA82734676E4}" type="slidenum">
              <a:rPr kumimoji="1" lang="ja-JP" altLang="en-US" smtClean="0"/>
              <a:t>‹#›</a:t>
            </a:fld>
            <a:endParaRPr kumimoji="1" lang="ja-JP" altLang="en-US"/>
          </a:p>
        </p:txBody>
      </p:sp>
    </p:spTree>
    <p:extLst>
      <p:ext uri="{BB962C8B-B14F-4D97-AF65-F5344CB8AC3E}">
        <p14:creationId xmlns:p14="http://schemas.microsoft.com/office/powerpoint/2010/main" val="1506793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9788" y="744538"/>
            <a:ext cx="2578100" cy="37226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95E5132-A451-4106-B1FC-DA82734676E4}" type="slidenum">
              <a:rPr kumimoji="1" lang="ja-JP" altLang="en-US" smtClean="0"/>
              <a:t>1</a:t>
            </a:fld>
            <a:endParaRPr kumimoji="1" lang="ja-JP" altLang="en-US"/>
          </a:p>
        </p:txBody>
      </p:sp>
    </p:spTree>
    <p:extLst>
      <p:ext uri="{BB962C8B-B14F-4D97-AF65-F5344CB8AC3E}">
        <p14:creationId xmlns:p14="http://schemas.microsoft.com/office/powerpoint/2010/main" val="2189866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74895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144317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39656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23616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76172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183197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85774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182245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319245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79701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CF1245-2C6D-496B-B73A-4621B2724EC8}" type="datetimeFigureOut">
              <a:rPr kumimoji="1" lang="ja-JP" altLang="en-US" smtClean="0"/>
              <a:t>2020/5/25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25122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CF1245-2C6D-496B-B73A-4621B2724EC8}" type="datetimeFigureOut">
              <a:rPr kumimoji="1" lang="ja-JP" altLang="en-US" smtClean="0"/>
              <a:t>2020/5/25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DF2D1E9-8743-45F1-89E1-7A6429A5B85E}" type="slidenum">
              <a:rPr kumimoji="1" lang="ja-JP" altLang="en-US" smtClean="0"/>
              <a:t>‹#›</a:t>
            </a:fld>
            <a:endParaRPr kumimoji="1" lang="ja-JP" altLang="en-US"/>
          </a:p>
        </p:txBody>
      </p:sp>
    </p:spTree>
    <p:extLst>
      <p:ext uri="{BB962C8B-B14F-4D97-AF65-F5344CB8AC3E}">
        <p14:creationId xmlns:p14="http://schemas.microsoft.com/office/powerpoint/2010/main" val="2254046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32194" y="4521289"/>
            <a:ext cx="6280026" cy="2272417"/>
          </a:xfrm>
          <a:prstGeom prst="rect">
            <a:avLst/>
          </a:prstGeom>
          <a:noFill/>
        </p:spPr>
        <p:txBody>
          <a:bodyPr wrap="square" rtlCol="0">
            <a:spAutoFit/>
          </a:bodyPr>
          <a:lstStyle/>
          <a:p>
            <a:pPr>
              <a:lnSpc>
                <a:spcPts val="2000"/>
              </a:lnSpc>
            </a:pPr>
            <a:r>
              <a:rPr lang="ja-JP" altLang="en-US" sz="1300" dirty="0" smtClean="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在宅で生活する方で、災害時に自力での情報収集が難しく、</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避難にあたって特に支援が必要な方が対象となります。</a:t>
            </a:r>
            <a:endParaRPr lang="en-US" altLang="ja-JP" sz="1400" dirty="0" smtClean="0">
              <a:latin typeface="HGSｺﾞｼｯｸM" panose="020B0600000000000000" pitchFamily="50" charset="-128"/>
              <a:ea typeface="HGSｺﾞｼｯｸM" panose="020B0600000000000000" pitchFamily="50" charset="-128"/>
            </a:endParaRPr>
          </a:p>
          <a:p>
            <a:pPr>
              <a:lnSpc>
                <a:spcPts val="1000"/>
              </a:lnSpc>
            </a:pPr>
            <a:r>
              <a:rPr lang="ja-JP" altLang="en-US" sz="1400" dirty="0" smtClean="0">
                <a:latin typeface="HGSｺﾞｼｯｸM" panose="020B0600000000000000" pitchFamily="50" charset="-128"/>
                <a:ea typeface="HGSｺﾞｼｯｸM" panose="020B0600000000000000" pitchFamily="50" charset="-128"/>
              </a:rPr>
              <a:t>　</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　①介護保険制度の要介護度３から５の認定を受けた方</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　②身体障害者手帳１、２級をお持ちの方</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　③知的障害者で療育手帳Ａをお持ちの方</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　④精神障害者保健福祉手帳１級をお持ちの方</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　⑤指定難病医療費受給者証を所持する者のうち医療処置を受けている方</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⑥上記①～⑤に該当しない方で災害時の避難に支援が必要な方</a:t>
            </a:r>
            <a:endParaRPr lang="en-US" altLang="ja-JP" sz="1400" dirty="0" smtClean="0">
              <a:latin typeface="HGSｺﾞｼｯｸM" panose="020B0600000000000000" pitchFamily="50" charset="-128"/>
              <a:ea typeface="HGSｺﾞｼｯｸM" panose="020B0600000000000000" pitchFamily="50" charset="-128"/>
            </a:endParaRPr>
          </a:p>
        </p:txBody>
      </p:sp>
      <p:pic>
        <p:nvPicPr>
          <p:cNvPr id="1026" name="Picture 2" descr="\\Isk3fs01.city.iwaki.fukushima.jp\0600100_保健福祉課$\■災害時要援護者関係\パンフレット\作成\新しいフォルダ\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9160" y="7349582"/>
            <a:ext cx="1667345" cy="199590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noChangeAspect="1"/>
          </p:cNvSpPr>
          <p:nvPr>
            <p:ph type="ctrTitle"/>
          </p:nvPr>
        </p:nvSpPr>
        <p:spPr>
          <a:xfrm>
            <a:off x="105433" y="128463"/>
            <a:ext cx="6611588" cy="1099257"/>
          </a:xfrm>
          <a:ln/>
        </p:spPr>
        <p:style>
          <a:lnRef idx="0">
            <a:schemeClr val="accent1"/>
          </a:lnRef>
          <a:fillRef idx="3">
            <a:schemeClr val="accent1"/>
          </a:fillRef>
          <a:effectRef idx="3">
            <a:schemeClr val="accent1"/>
          </a:effectRef>
          <a:fontRef idx="minor">
            <a:schemeClr val="lt1"/>
          </a:fontRef>
        </p:style>
        <p:txBody>
          <a:bodyPr>
            <a:normAutofit/>
          </a:bodyPr>
          <a:lstStyle/>
          <a:p>
            <a:r>
              <a:rPr kumimoji="1" lang="ja-JP" altLang="en-US" sz="3200" dirty="0" smtClean="0">
                <a:solidFill>
                  <a:schemeClr val="bg1"/>
                </a:solidFill>
                <a:latin typeface="HGP明朝B" panose="02020800000000000000" pitchFamily="18" charset="-128"/>
                <a:ea typeface="HGP明朝B" panose="02020800000000000000" pitchFamily="18" charset="-128"/>
              </a:rPr>
              <a:t>「避難行動要支援者避難支援制度」</a:t>
            </a:r>
            <a:r>
              <a:rPr kumimoji="1" lang="en-US" altLang="ja-JP" sz="3200" dirty="0" smtClean="0">
                <a:solidFill>
                  <a:schemeClr val="bg1"/>
                </a:solidFill>
                <a:latin typeface="HGP明朝B" panose="02020800000000000000" pitchFamily="18" charset="-128"/>
                <a:ea typeface="HGP明朝B" panose="02020800000000000000" pitchFamily="18" charset="-128"/>
              </a:rPr>
              <a:t/>
            </a:r>
            <a:br>
              <a:rPr kumimoji="1" lang="en-US" altLang="ja-JP" sz="3200" dirty="0" smtClean="0">
                <a:solidFill>
                  <a:schemeClr val="bg1"/>
                </a:solidFill>
                <a:latin typeface="HGP明朝B" panose="02020800000000000000" pitchFamily="18" charset="-128"/>
                <a:ea typeface="HGP明朝B" panose="02020800000000000000" pitchFamily="18" charset="-128"/>
              </a:rPr>
            </a:br>
            <a:r>
              <a:rPr lang="ja-JP" altLang="en-US" sz="3200" dirty="0" smtClean="0">
                <a:solidFill>
                  <a:schemeClr val="bg1"/>
                </a:solidFill>
                <a:latin typeface="HGP明朝B" panose="02020800000000000000" pitchFamily="18" charset="-128"/>
                <a:ea typeface="HGP明朝B" panose="02020800000000000000" pitchFamily="18" charset="-128"/>
              </a:rPr>
              <a:t>ご存じですか</a:t>
            </a:r>
            <a:r>
              <a:rPr lang="ja-JP" altLang="en-US" sz="3200" dirty="0">
                <a:solidFill>
                  <a:schemeClr val="bg1"/>
                </a:solidFill>
                <a:latin typeface="HGP明朝B" panose="02020800000000000000" pitchFamily="18" charset="-128"/>
                <a:ea typeface="HGP明朝B" panose="02020800000000000000" pitchFamily="18" charset="-128"/>
              </a:rPr>
              <a:t>？</a:t>
            </a:r>
            <a:endParaRPr kumimoji="1" lang="ja-JP" altLang="en-US" sz="3200" dirty="0">
              <a:solidFill>
                <a:schemeClr val="bg1"/>
              </a:solidFill>
              <a:latin typeface="HGP明朝B" panose="02020800000000000000" pitchFamily="18" charset="-128"/>
              <a:ea typeface="HGP明朝B" panose="02020800000000000000" pitchFamily="18" charset="-128"/>
            </a:endParaRPr>
          </a:p>
        </p:txBody>
      </p:sp>
      <p:sp>
        <p:nvSpPr>
          <p:cNvPr id="13" name="テキスト ボックス 12"/>
          <p:cNvSpPr txBox="1"/>
          <p:nvPr/>
        </p:nvSpPr>
        <p:spPr>
          <a:xfrm>
            <a:off x="378174" y="1356635"/>
            <a:ext cx="6219178" cy="2703497"/>
          </a:xfrm>
          <a:prstGeom prst="rect">
            <a:avLst/>
          </a:prstGeom>
          <a:noFill/>
        </p:spPr>
        <p:txBody>
          <a:bodyPr wrap="square" rtlCol="0">
            <a:spAutoFit/>
          </a:bodyPr>
          <a:lstStyle/>
          <a:p>
            <a:pPr>
              <a:lnSpc>
                <a:spcPts val="2300"/>
              </a:lnSpc>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震災や水害など、災害はいつ起</a:t>
            </a:r>
            <a:r>
              <a:rPr lang="ja-JP" altLang="en-US" sz="1400" dirty="0">
                <a:latin typeface="HGSｺﾞｼｯｸM" panose="020B0600000000000000" pitchFamily="50" charset="-128"/>
                <a:ea typeface="HGSｺﾞｼｯｸM" panose="020B0600000000000000" pitchFamily="50" charset="-128"/>
              </a:rPr>
              <a:t>き</a:t>
            </a:r>
            <a:r>
              <a:rPr lang="ja-JP" altLang="en-US" sz="1400" dirty="0" smtClean="0">
                <a:latin typeface="HGSｺﾞｼｯｸM" panose="020B0600000000000000" pitchFamily="50" charset="-128"/>
                <a:ea typeface="HGSｺﾞｼｯｸM" panose="020B0600000000000000" pitchFamily="50" charset="-128"/>
              </a:rPr>
              <a:t>てもおかしくないものであり、日ごろから万一の際の避難について考えておくことが大切です。</a:t>
            </a:r>
            <a:endParaRPr lang="en-US" altLang="ja-JP" sz="1400" dirty="0" smtClean="0">
              <a:latin typeface="HGSｺﾞｼｯｸM" panose="020B0600000000000000" pitchFamily="50" charset="-128"/>
              <a:ea typeface="HGSｺﾞｼｯｸM" panose="020B0600000000000000" pitchFamily="50" charset="-128"/>
            </a:endParaRPr>
          </a:p>
          <a:p>
            <a:pPr>
              <a:lnSpc>
                <a:spcPts val="2300"/>
              </a:lnSpc>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「避難行動要支援者避難</a:t>
            </a:r>
            <a:r>
              <a:rPr lang="ja-JP" altLang="en-US" sz="1400" dirty="0">
                <a:latin typeface="HGSｺﾞｼｯｸM" panose="020B0600000000000000" pitchFamily="50" charset="-128"/>
                <a:ea typeface="HGSｺﾞｼｯｸM" panose="020B0600000000000000" pitchFamily="50" charset="-128"/>
              </a:rPr>
              <a:t>支援制度」</a:t>
            </a:r>
            <a:r>
              <a:rPr lang="ja-JP" altLang="en-US" sz="1400" dirty="0" smtClean="0">
                <a:latin typeface="HGSｺﾞｼｯｸM" panose="020B0600000000000000" pitchFamily="50" charset="-128"/>
                <a:ea typeface="HGSｺﾞｼｯｸM" panose="020B0600000000000000" pitchFamily="50" charset="-128"/>
              </a:rPr>
              <a:t>は、災害</a:t>
            </a:r>
            <a:r>
              <a:rPr lang="ja-JP" altLang="en-US" sz="1400" dirty="0">
                <a:latin typeface="HGSｺﾞｼｯｸM" panose="020B0600000000000000" pitchFamily="50" charset="-128"/>
                <a:ea typeface="HGSｺﾞｼｯｸM" panose="020B0600000000000000" pitchFamily="50" charset="-128"/>
              </a:rPr>
              <a:t>時に自力で避難することが困難な要介護者や障がいのある方など（避難行動要支援者）の</a:t>
            </a:r>
            <a:r>
              <a:rPr lang="ja-JP" altLang="en-US" sz="1400" b="1" dirty="0">
                <a:latin typeface="HGSｺﾞｼｯｸM" panose="020B0600000000000000" pitchFamily="50" charset="-128"/>
                <a:ea typeface="HGSｺﾞｼｯｸM" panose="020B0600000000000000" pitchFamily="50" charset="-128"/>
              </a:rPr>
              <a:t>名簿</a:t>
            </a:r>
            <a:r>
              <a:rPr lang="ja-JP" altLang="en-US" sz="1400" b="1" dirty="0" smtClean="0">
                <a:latin typeface="HGSｺﾞｼｯｸM" panose="020B0600000000000000" pitchFamily="50" charset="-128"/>
                <a:ea typeface="HGSｺﾞｼｯｸM" panose="020B0600000000000000" pitchFamily="50" charset="-128"/>
              </a:rPr>
              <a:t>をいわき市</a:t>
            </a:r>
            <a:r>
              <a:rPr lang="ja-JP" altLang="en-US" sz="1400" b="1" dirty="0">
                <a:latin typeface="HGSｺﾞｼｯｸM" panose="020B0600000000000000" pitchFamily="50" charset="-128"/>
                <a:ea typeface="HGSｺﾞｼｯｸM" panose="020B0600000000000000" pitchFamily="50" charset="-128"/>
              </a:rPr>
              <a:t>が作成</a:t>
            </a:r>
            <a:r>
              <a:rPr lang="ja-JP" altLang="en-US" sz="1400" dirty="0">
                <a:latin typeface="HGSｺﾞｼｯｸM" panose="020B0600000000000000" pitchFamily="50" charset="-128"/>
                <a:ea typeface="HGSｺﾞｼｯｸM" panose="020B0600000000000000" pitchFamily="50" charset="-128"/>
              </a:rPr>
              <a:t>し</a:t>
            </a:r>
            <a:r>
              <a:rPr lang="ja-JP" altLang="en-US" sz="1400" dirty="0" smtClean="0">
                <a:latin typeface="HGSｺﾞｼｯｸM" panose="020B0600000000000000" pitchFamily="50" charset="-128"/>
                <a:ea typeface="HGSｺﾞｼｯｸM" panose="020B0600000000000000" pitchFamily="50" charset="-128"/>
              </a:rPr>
              <a:t>、</a:t>
            </a:r>
            <a:r>
              <a:rPr lang="ja-JP" altLang="en-US" sz="1400" b="1" dirty="0" smtClean="0">
                <a:latin typeface="HGSｺﾞｼｯｸM" panose="020B0600000000000000" pitchFamily="50" charset="-128"/>
                <a:ea typeface="HGSｺﾞｼｯｸM" panose="020B0600000000000000" pitchFamily="50" charset="-128"/>
              </a:rPr>
              <a:t>自主</a:t>
            </a:r>
            <a:r>
              <a:rPr lang="ja-JP" altLang="en-US" sz="1400" b="1" dirty="0">
                <a:latin typeface="HGSｺﾞｼｯｸM" panose="020B0600000000000000" pitchFamily="50" charset="-128"/>
                <a:ea typeface="HGSｺﾞｼｯｸM" panose="020B0600000000000000" pitchFamily="50" charset="-128"/>
              </a:rPr>
              <a:t>防災</a:t>
            </a:r>
            <a:r>
              <a:rPr lang="ja-JP" altLang="en-US" sz="1400" b="1" dirty="0" smtClean="0">
                <a:latin typeface="HGSｺﾞｼｯｸM" panose="020B0600000000000000" pitchFamily="50" charset="-128"/>
                <a:ea typeface="HGSｺﾞｼｯｸM" panose="020B0600000000000000" pitchFamily="50" charset="-128"/>
              </a:rPr>
              <a:t>組織や民生・児童委員、地域</a:t>
            </a:r>
            <a:r>
              <a:rPr lang="ja-JP" altLang="en-US" sz="1400" b="1" dirty="0">
                <a:latin typeface="HGSｺﾞｼｯｸM" panose="020B0600000000000000" pitchFamily="50" charset="-128"/>
                <a:ea typeface="HGSｺﾞｼｯｸM" panose="020B0600000000000000" pitchFamily="50" charset="-128"/>
              </a:rPr>
              <a:t>包括支援</a:t>
            </a:r>
            <a:r>
              <a:rPr lang="ja-JP" altLang="en-US" sz="1400" b="1" dirty="0" smtClean="0">
                <a:latin typeface="HGSｺﾞｼｯｸM" panose="020B0600000000000000" pitchFamily="50" charset="-128"/>
                <a:ea typeface="HGSｺﾞｼｯｸM" panose="020B0600000000000000" pitchFamily="50" charset="-128"/>
              </a:rPr>
              <a:t>センターなど</a:t>
            </a:r>
            <a:r>
              <a:rPr lang="ja-JP" altLang="en-US" sz="1400" b="1" dirty="0">
                <a:latin typeface="HGSｺﾞｼｯｸM" panose="020B0600000000000000" pitchFamily="50" charset="-128"/>
                <a:ea typeface="HGSｺﾞｼｯｸM" panose="020B0600000000000000" pitchFamily="50" charset="-128"/>
              </a:rPr>
              <a:t>の</a:t>
            </a:r>
            <a:r>
              <a:rPr lang="ja-JP" altLang="en-US" sz="1400" b="1" dirty="0" smtClean="0">
                <a:latin typeface="HGSｺﾞｼｯｸM" panose="020B0600000000000000" pitchFamily="50" charset="-128"/>
                <a:ea typeface="HGSｺﾞｼｯｸM" panose="020B0600000000000000" pitchFamily="50" charset="-128"/>
              </a:rPr>
              <a:t>地域の関係者に提供する</a:t>
            </a:r>
            <a:r>
              <a:rPr lang="ja-JP" altLang="en-US" sz="1400" dirty="0" smtClean="0">
                <a:latin typeface="HGSｺﾞｼｯｸM" panose="020B0600000000000000" pitchFamily="50" charset="-128"/>
                <a:ea typeface="HGSｺﾞｼｯｸM" panose="020B0600000000000000" pitchFamily="50" charset="-128"/>
              </a:rPr>
              <a:t>ものです。</a:t>
            </a:r>
            <a:endParaRPr lang="en-US" altLang="ja-JP" sz="1400" dirty="0" smtClean="0">
              <a:latin typeface="HGSｺﾞｼｯｸM" panose="020B0600000000000000" pitchFamily="50" charset="-128"/>
              <a:ea typeface="HGSｺﾞｼｯｸM" panose="020B0600000000000000" pitchFamily="50" charset="-128"/>
            </a:endParaRPr>
          </a:p>
          <a:p>
            <a:pPr>
              <a:lnSpc>
                <a:spcPts val="2300"/>
              </a:lnSpc>
            </a:pPr>
            <a:r>
              <a:rPr lang="ja-JP" altLang="en-US" sz="1400" dirty="0">
                <a:latin typeface="HGSｺﾞｼｯｸM" panose="020B0600000000000000" pitchFamily="50" charset="-128"/>
                <a:ea typeface="HGSｺﾞｼｯｸM" panose="020B0600000000000000" pitchFamily="50" charset="-128"/>
              </a:rPr>
              <a:t>　</a:t>
            </a:r>
            <a:r>
              <a:rPr lang="ja-JP" altLang="en-US" sz="1400" u="sng" dirty="0" smtClean="0">
                <a:latin typeface="HGSｺﾞｼｯｸM" panose="020B0600000000000000" pitchFamily="50" charset="-128"/>
                <a:ea typeface="HGSｺﾞｼｯｸM" panose="020B0600000000000000" pitchFamily="50" charset="-128"/>
              </a:rPr>
              <a:t>支援が必要な方がいることを地域の関係者に知ってもらう</a:t>
            </a:r>
            <a:r>
              <a:rPr lang="ja-JP" altLang="en-US" sz="1400" dirty="0" smtClean="0">
                <a:latin typeface="HGSｺﾞｼｯｸM" panose="020B0600000000000000" pitchFamily="50" charset="-128"/>
                <a:ea typeface="HGSｺﾞｼｯｸM" panose="020B0600000000000000" pitchFamily="50" charset="-128"/>
              </a:rPr>
              <a:t>ことで、避難時に孤立することを防ぎ、地域で必要な支援を受けられるように、普段から</a:t>
            </a:r>
            <a:r>
              <a:rPr lang="ja-JP" altLang="en-US" sz="1400" u="sng" dirty="0" smtClean="0">
                <a:latin typeface="HGSｺﾞｼｯｸM" panose="020B0600000000000000" pitchFamily="50" charset="-128"/>
                <a:ea typeface="HGSｺﾞｼｯｸM" panose="020B0600000000000000" pitchFamily="50" charset="-128"/>
              </a:rPr>
              <a:t>声かけや見守り活動などの体制をつくっていく</a:t>
            </a:r>
            <a:r>
              <a:rPr lang="ja-JP" altLang="en-US" sz="1400" dirty="0" smtClean="0">
                <a:latin typeface="HGSｺﾞｼｯｸM" panose="020B0600000000000000" pitchFamily="50" charset="-128"/>
                <a:ea typeface="HGSｺﾞｼｯｸM" panose="020B0600000000000000" pitchFamily="50" charset="-128"/>
              </a:rPr>
              <a:t>ことを目指しています。</a:t>
            </a:r>
            <a:endParaRPr lang="en-US" altLang="ja-JP" sz="1400" dirty="0" smtClean="0">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131736" y="4155610"/>
            <a:ext cx="6624736" cy="369332"/>
          </a:xfrm>
          <a:prstGeom prst="rect">
            <a:avLst/>
          </a:prstGeom>
          <a:noFill/>
        </p:spPr>
        <p:txBody>
          <a:bodyPr wrap="square" rtlCol="0">
            <a:spAutoFit/>
          </a:bodyPr>
          <a:lstStyle/>
          <a:p>
            <a:r>
              <a:rPr lang="en-US" altLang="ja-JP" dirty="0" smtClean="0">
                <a:solidFill>
                  <a:srgbClr val="0070C0"/>
                </a:solidFill>
                <a:latin typeface="HGPｺﾞｼｯｸE" panose="020B0900000000000000" pitchFamily="50" charset="-128"/>
                <a:ea typeface="HGPｺﾞｼｯｸE" panose="020B0900000000000000" pitchFamily="50" charset="-128"/>
              </a:rPr>
              <a:t>【</a:t>
            </a:r>
            <a:r>
              <a:rPr lang="ja-JP" altLang="en-US" dirty="0" smtClean="0">
                <a:solidFill>
                  <a:srgbClr val="0070C0"/>
                </a:solidFill>
                <a:latin typeface="HGPｺﾞｼｯｸE" panose="020B0900000000000000" pitchFamily="50" charset="-128"/>
                <a:ea typeface="HGPｺﾞｼｯｸE" panose="020B0900000000000000" pitchFamily="50" charset="-128"/>
              </a:rPr>
              <a:t>制度の</a:t>
            </a:r>
            <a:r>
              <a:rPr kumimoji="1" lang="ja-JP" altLang="en-US" dirty="0" smtClean="0">
                <a:solidFill>
                  <a:srgbClr val="0070C0"/>
                </a:solidFill>
                <a:latin typeface="HGPｺﾞｼｯｸE" panose="020B0900000000000000" pitchFamily="50" charset="-128"/>
                <a:ea typeface="HGPｺﾞｼｯｸE" panose="020B0900000000000000" pitchFamily="50" charset="-128"/>
              </a:rPr>
              <a:t>対象となる方</a:t>
            </a:r>
            <a:r>
              <a:rPr kumimoji="1" lang="en-US" altLang="ja-JP" dirty="0" smtClean="0">
                <a:solidFill>
                  <a:srgbClr val="0070C0"/>
                </a:solidFill>
                <a:latin typeface="HGPｺﾞｼｯｸE" panose="020B0900000000000000" pitchFamily="50" charset="-128"/>
                <a:ea typeface="HGPｺﾞｼｯｸE" panose="020B0900000000000000" pitchFamily="50" charset="-128"/>
              </a:rPr>
              <a:t>】</a:t>
            </a:r>
            <a:endParaRPr kumimoji="1" lang="ja-JP" altLang="en-US" dirty="0">
              <a:solidFill>
                <a:srgbClr val="0070C0"/>
              </a:solidFill>
              <a:latin typeface="HGPｺﾞｼｯｸE" panose="020B0900000000000000" pitchFamily="50" charset="-128"/>
              <a:ea typeface="HGPｺﾞｼｯｸE" panose="020B0900000000000000" pitchFamily="50" charset="-128"/>
            </a:endParaRPr>
          </a:p>
        </p:txBody>
      </p:sp>
      <p:cxnSp>
        <p:nvCxnSpPr>
          <p:cNvPr id="15" name="直線コネクタ 14"/>
          <p:cNvCxnSpPr/>
          <p:nvPr/>
        </p:nvCxnSpPr>
        <p:spPr>
          <a:xfrm>
            <a:off x="476672" y="4521289"/>
            <a:ext cx="5904656"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16868" y="7031940"/>
            <a:ext cx="6624736" cy="369332"/>
          </a:xfrm>
          <a:prstGeom prst="rect">
            <a:avLst/>
          </a:prstGeom>
          <a:noFill/>
        </p:spPr>
        <p:txBody>
          <a:bodyPr wrap="square" rtlCol="0">
            <a:spAutoFit/>
          </a:bodyPr>
          <a:lstStyle/>
          <a:p>
            <a:r>
              <a:rPr lang="en-US" altLang="ja-JP" dirty="0">
                <a:solidFill>
                  <a:srgbClr val="0070C0"/>
                </a:solidFill>
                <a:latin typeface="HGPｺﾞｼｯｸE" panose="020B0900000000000000" pitchFamily="50" charset="-128"/>
                <a:ea typeface="HGPｺﾞｼｯｸE" panose="020B0900000000000000" pitchFamily="50" charset="-128"/>
              </a:rPr>
              <a:t>【</a:t>
            </a:r>
            <a:r>
              <a:rPr kumimoji="1" lang="ja-JP" altLang="en-US" dirty="0" smtClean="0">
                <a:solidFill>
                  <a:srgbClr val="0070C0"/>
                </a:solidFill>
                <a:latin typeface="HGPｺﾞｼｯｸE" panose="020B0900000000000000" pitchFamily="50" charset="-128"/>
                <a:ea typeface="HGPｺﾞｼｯｸE" panose="020B0900000000000000" pitchFamily="50" charset="-128"/>
              </a:rPr>
              <a:t>名簿を</a:t>
            </a:r>
            <a:r>
              <a:rPr lang="ja-JP" altLang="en-US" dirty="0">
                <a:solidFill>
                  <a:srgbClr val="0070C0"/>
                </a:solidFill>
                <a:latin typeface="HGPｺﾞｼｯｸE" panose="020B0900000000000000" pitchFamily="50" charset="-128"/>
                <a:ea typeface="HGPｺﾞｼｯｸE" panose="020B0900000000000000" pitchFamily="50" charset="-128"/>
              </a:rPr>
              <a:t>共有</a:t>
            </a:r>
            <a:r>
              <a:rPr kumimoji="1" lang="ja-JP" altLang="en-US" dirty="0" smtClean="0">
                <a:solidFill>
                  <a:srgbClr val="0070C0"/>
                </a:solidFill>
                <a:latin typeface="HGPｺﾞｼｯｸE" panose="020B0900000000000000" pitchFamily="50" charset="-128"/>
                <a:ea typeface="HGPｺﾞｼｯｸE" panose="020B0900000000000000" pitchFamily="50" charset="-128"/>
              </a:rPr>
              <a:t>する</a:t>
            </a:r>
            <a:r>
              <a:rPr lang="ja-JP" altLang="en-US" dirty="0" smtClean="0">
                <a:solidFill>
                  <a:srgbClr val="0070C0"/>
                </a:solidFill>
                <a:latin typeface="HGPｺﾞｼｯｸE" panose="020B0900000000000000" pitchFamily="50" charset="-128"/>
                <a:ea typeface="HGPｺﾞｼｯｸE" panose="020B0900000000000000" pitchFamily="50" charset="-128"/>
              </a:rPr>
              <a:t>地域</a:t>
            </a:r>
            <a:r>
              <a:rPr lang="ja-JP" altLang="en-US" dirty="0">
                <a:solidFill>
                  <a:srgbClr val="0070C0"/>
                </a:solidFill>
                <a:latin typeface="HGPｺﾞｼｯｸE" panose="020B0900000000000000" pitchFamily="50" charset="-128"/>
                <a:ea typeface="HGPｺﾞｼｯｸE" panose="020B0900000000000000" pitchFamily="50" charset="-128"/>
              </a:rPr>
              <a:t>の</a:t>
            </a:r>
            <a:r>
              <a:rPr kumimoji="1" lang="ja-JP" altLang="en-US" dirty="0" smtClean="0">
                <a:solidFill>
                  <a:srgbClr val="0070C0"/>
                </a:solidFill>
                <a:latin typeface="HGPｺﾞｼｯｸE" panose="020B0900000000000000" pitchFamily="50" charset="-128"/>
                <a:ea typeface="HGPｺﾞｼｯｸE" panose="020B0900000000000000" pitchFamily="50" charset="-128"/>
              </a:rPr>
              <a:t>関係者の範囲</a:t>
            </a:r>
            <a:r>
              <a:rPr kumimoji="1" lang="en-US" altLang="ja-JP" dirty="0" smtClean="0">
                <a:solidFill>
                  <a:srgbClr val="0070C0"/>
                </a:solidFill>
                <a:latin typeface="HGPｺﾞｼｯｸE" panose="020B0900000000000000" pitchFamily="50" charset="-128"/>
                <a:ea typeface="HGPｺﾞｼｯｸE" panose="020B0900000000000000" pitchFamily="50" charset="-128"/>
              </a:rPr>
              <a:t>】</a:t>
            </a:r>
            <a:endParaRPr kumimoji="1" lang="ja-JP" altLang="en-US" dirty="0">
              <a:solidFill>
                <a:srgbClr val="0070C0"/>
              </a:solidFill>
              <a:latin typeface="HGPｺﾞｼｯｸE" panose="020B0900000000000000" pitchFamily="50" charset="-128"/>
              <a:ea typeface="HGPｺﾞｼｯｸE" panose="020B0900000000000000" pitchFamily="50" charset="-128"/>
            </a:endParaRPr>
          </a:p>
        </p:txBody>
      </p:sp>
      <p:cxnSp>
        <p:nvCxnSpPr>
          <p:cNvPr id="12" name="直線コネクタ 11"/>
          <p:cNvCxnSpPr/>
          <p:nvPr/>
        </p:nvCxnSpPr>
        <p:spPr>
          <a:xfrm>
            <a:off x="510580" y="7401093"/>
            <a:ext cx="5904656"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76672" y="7472923"/>
            <a:ext cx="6120680" cy="2441694"/>
          </a:xfrm>
          <a:prstGeom prst="rect">
            <a:avLst/>
          </a:prstGeom>
          <a:noFill/>
        </p:spPr>
        <p:txBody>
          <a:bodyPr wrap="square" rtlCol="0">
            <a:spAutoFit/>
          </a:bodyPr>
          <a:lstStyle/>
          <a:p>
            <a:pPr>
              <a:lnSpc>
                <a:spcPts val="2000"/>
              </a:lnSpc>
            </a:pP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地区自主防災組織または行政区</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いわき市消防団</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民生・児童</a:t>
            </a:r>
            <a:r>
              <a:rPr lang="ja-JP" altLang="en-US" sz="1400" dirty="0" smtClean="0">
                <a:latin typeface="HGSｺﾞｼｯｸM" panose="020B0600000000000000" pitchFamily="50" charset="-128"/>
                <a:ea typeface="HGSｺﾞｼｯｸM" panose="020B0600000000000000" pitchFamily="50" charset="-128"/>
              </a:rPr>
              <a:t>委員</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・地区</a:t>
            </a:r>
            <a:r>
              <a:rPr lang="ja-JP" altLang="en-US" sz="1400" dirty="0">
                <a:latin typeface="HGSｺﾞｼｯｸM" panose="020B0600000000000000" pitchFamily="50" charset="-128"/>
                <a:ea typeface="HGSｺﾞｼｯｸM" panose="020B0600000000000000" pitchFamily="50" charset="-128"/>
              </a:rPr>
              <a:t>保健福祉センター</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smtClean="0">
                <a:latin typeface="HGSｺﾞｼｯｸM" panose="020B0600000000000000" pitchFamily="50" charset="-128"/>
                <a:ea typeface="HGSｺﾞｼｯｸM" panose="020B0600000000000000" pitchFamily="50" charset="-128"/>
              </a:rPr>
              <a:t>・地域包括支援</a:t>
            </a:r>
            <a:r>
              <a:rPr lang="ja-JP" altLang="en-US" sz="1400" dirty="0" smtClean="0">
                <a:latin typeface="HGSｺﾞｼｯｸM" panose="020B0600000000000000" pitchFamily="50" charset="-128"/>
                <a:ea typeface="HGSｺﾞｼｯｸM" panose="020B0600000000000000" pitchFamily="50" charset="-128"/>
              </a:rPr>
              <a:t>センター</a:t>
            </a:r>
            <a:endParaRPr lang="en-US" altLang="ja-JP" sz="1400" dirty="0" smtClean="0">
              <a:latin typeface="HGSｺﾞｼｯｸM" panose="020B0600000000000000" pitchFamily="50" charset="-128"/>
              <a:ea typeface="HGSｺﾞｼｯｸM" panose="020B0600000000000000" pitchFamily="50" charset="-128"/>
            </a:endParaRPr>
          </a:p>
          <a:p>
            <a:pPr>
              <a:lnSpc>
                <a:spcPts val="2000"/>
              </a:lnSpc>
            </a:pP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いわき市社会福祉協議会</a:t>
            </a:r>
            <a:endParaRPr lang="en-US" altLang="ja-JP" sz="1400" dirty="0" smtClean="0">
              <a:latin typeface="HGSｺﾞｼｯｸM" panose="020B0600000000000000" pitchFamily="50" charset="-128"/>
              <a:ea typeface="HGSｺﾞｼｯｸM" panose="020B0600000000000000" pitchFamily="50" charset="-128"/>
            </a:endParaRPr>
          </a:p>
          <a:p>
            <a:pPr lvl="0">
              <a:lnSpc>
                <a:spcPts val="2000"/>
              </a:lnSpc>
            </a:pP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警察機関</a:t>
            </a:r>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いわき中央警察署、東警察署、南警察署</a:t>
            </a:r>
            <a:r>
              <a:rPr lang="en-US" altLang="ja-JP" sz="1400" smtClean="0">
                <a:latin typeface="HGSｺﾞｼｯｸM" panose="020B0600000000000000" pitchFamily="50" charset="-128"/>
                <a:ea typeface="HGSｺﾞｼｯｸM" panose="020B0600000000000000" pitchFamily="50" charset="-128"/>
              </a:rPr>
              <a:t>)</a:t>
            </a:r>
            <a:endParaRPr lang="en-US" altLang="ja-JP" sz="1400" dirty="0">
              <a:solidFill>
                <a:prstClr val="black"/>
              </a:solidFill>
              <a:latin typeface="HGSｺﾞｼｯｸM" panose="020B0600000000000000" pitchFamily="50" charset="-128"/>
              <a:ea typeface="HGSｺﾞｼｯｸM" panose="020B0600000000000000" pitchFamily="50" charset="-128"/>
            </a:endParaRPr>
          </a:p>
          <a:p>
            <a:pPr lvl="0"/>
            <a:r>
              <a:rPr lang="en-US" altLang="ja-JP" sz="1200" dirty="0" smtClean="0">
                <a:solidFill>
                  <a:prstClr val="black"/>
                </a:solidFill>
                <a:latin typeface="HGSｺﾞｼｯｸM" panose="020B0600000000000000" pitchFamily="50" charset="-128"/>
                <a:ea typeface="HGSｺﾞｼｯｸM" panose="020B0600000000000000" pitchFamily="50" charset="-128"/>
              </a:rPr>
              <a:t>※</a:t>
            </a:r>
            <a:r>
              <a:rPr lang="ja-JP" altLang="en-US" sz="1200" dirty="0" smtClean="0">
                <a:solidFill>
                  <a:prstClr val="black"/>
                </a:solidFill>
                <a:latin typeface="HGSｺﾞｼｯｸM" panose="020B0600000000000000" pitchFamily="50" charset="-128"/>
                <a:ea typeface="HGSｺﾞｼｯｸM" panose="020B0600000000000000" pitchFamily="50" charset="-128"/>
              </a:rPr>
              <a:t>登録</a:t>
            </a:r>
            <a:r>
              <a:rPr lang="ja-JP" altLang="en-US" sz="1200" dirty="0">
                <a:solidFill>
                  <a:prstClr val="black"/>
                </a:solidFill>
                <a:latin typeface="HGSｺﾞｼｯｸM" panose="020B0600000000000000" pitchFamily="50" charset="-128"/>
                <a:ea typeface="HGSｺﾞｼｯｸM" panose="020B0600000000000000" pitchFamily="50" charset="-128"/>
              </a:rPr>
              <a:t>して</a:t>
            </a:r>
            <a:r>
              <a:rPr lang="ja-JP" altLang="en-US" sz="1200" dirty="0" smtClean="0">
                <a:solidFill>
                  <a:prstClr val="black"/>
                </a:solidFill>
                <a:latin typeface="HGSｺﾞｼｯｸM" panose="020B0600000000000000" pitchFamily="50" charset="-128"/>
                <a:ea typeface="HGSｺﾞｼｯｸM" panose="020B0600000000000000" pitchFamily="50" charset="-128"/>
              </a:rPr>
              <a:t>いただく個人情報（住所・氏名・年齢・電話番号等）は、</a:t>
            </a:r>
            <a:endParaRPr lang="en-US" altLang="ja-JP" sz="1200" dirty="0" smtClean="0">
              <a:solidFill>
                <a:prstClr val="black"/>
              </a:solidFill>
              <a:latin typeface="HGSｺﾞｼｯｸM" panose="020B0600000000000000" pitchFamily="50" charset="-128"/>
              <a:ea typeface="HGSｺﾞｼｯｸM" panose="020B0600000000000000" pitchFamily="50" charset="-128"/>
            </a:endParaRPr>
          </a:p>
          <a:p>
            <a:pPr lvl="0"/>
            <a:r>
              <a:rPr lang="ja-JP" altLang="en-US" sz="1200" dirty="0">
                <a:solidFill>
                  <a:prstClr val="black"/>
                </a:solidFill>
                <a:latin typeface="HGSｺﾞｼｯｸM" panose="020B0600000000000000" pitchFamily="50" charset="-128"/>
                <a:ea typeface="HGSｺﾞｼｯｸM" panose="020B0600000000000000" pitchFamily="50" charset="-128"/>
              </a:rPr>
              <a:t>　</a:t>
            </a:r>
            <a:r>
              <a:rPr lang="ja-JP" altLang="en-US" sz="1200" dirty="0" smtClean="0">
                <a:solidFill>
                  <a:prstClr val="black"/>
                </a:solidFill>
                <a:latin typeface="HGSｺﾞｼｯｸM" panose="020B0600000000000000" pitchFamily="50" charset="-128"/>
                <a:ea typeface="HGSｺﾞｼｯｸM" panose="020B0600000000000000" pitchFamily="50" charset="-128"/>
              </a:rPr>
              <a:t>災害時の緊急対策</a:t>
            </a:r>
            <a:r>
              <a:rPr lang="ja-JP" altLang="en-US" sz="1200" dirty="0">
                <a:solidFill>
                  <a:prstClr val="black"/>
                </a:solidFill>
                <a:latin typeface="HGSｺﾞｼｯｸM" panose="020B0600000000000000" pitchFamily="50" charset="-128"/>
                <a:ea typeface="HGSｺﾞｼｯｸM" panose="020B0600000000000000" pitchFamily="50" charset="-128"/>
              </a:rPr>
              <a:t>や</a:t>
            </a:r>
            <a:r>
              <a:rPr lang="ja-JP" altLang="en-US" sz="1200" dirty="0" smtClean="0">
                <a:solidFill>
                  <a:prstClr val="black"/>
                </a:solidFill>
                <a:latin typeface="HGSｺﾞｼｯｸM" panose="020B0600000000000000" pitchFamily="50" charset="-128"/>
                <a:ea typeface="HGSｺﾞｼｯｸM" panose="020B0600000000000000" pitchFamily="50" charset="-128"/>
              </a:rPr>
              <a:t>、日常</a:t>
            </a:r>
            <a:r>
              <a:rPr lang="ja-JP" altLang="en-US" sz="1200" dirty="0">
                <a:solidFill>
                  <a:prstClr val="black"/>
                </a:solidFill>
                <a:latin typeface="HGSｺﾞｼｯｸM" panose="020B0600000000000000" pitchFamily="50" charset="-128"/>
                <a:ea typeface="HGSｺﾞｼｯｸM" panose="020B0600000000000000" pitchFamily="50" charset="-128"/>
              </a:rPr>
              <a:t>生活の見守り支援</a:t>
            </a:r>
            <a:r>
              <a:rPr lang="ja-JP" altLang="en-US" sz="1200" dirty="0" smtClean="0">
                <a:solidFill>
                  <a:prstClr val="black"/>
                </a:solidFill>
                <a:latin typeface="HGSｺﾞｼｯｸM" panose="020B0600000000000000" pitchFamily="50" charset="-128"/>
                <a:ea typeface="HGSｺﾞｼｯｸM" panose="020B0600000000000000" pitchFamily="50" charset="-128"/>
              </a:rPr>
              <a:t>に使用</a:t>
            </a:r>
            <a:r>
              <a:rPr lang="ja-JP" altLang="en-US" sz="1200" dirty="0">
                <a:solidFill>
                  <a:prstClr val="black"/>
                </a:solidFill>
                <a:latin typeface="HGSｺﾞｼｯｸM" panose="020B0600000000000000" pitchFamily="50" charset="-128"/>
                <a:ea typeface="HGSｺﾞｼｯｸM" panose="020B0600000000000000" pitchFamily="50" charset="-128"/>
              </a:rPr>
              <a:t>するもの</a:t>
            </a:r>
            <a:r>
              <a:rPr lang="ja-JP" altLang="en-US" sz="1200" dirty="0" smtClean="0">
                <a:solidFill>
                  <a:prstClr val="black"/>
                </a:solidFill>
                <a:latin typeface="HGSｺﾞｼｯｸM" panose="020B0600000000000000" pitchFamily="50" charset="-128"/>
                <a:ea typeface="HGSｺﾞｼｯｸM" panose="020B0600000000000000" pitchFamily="50" charset="-128"/>
              </a:rPr>
              <a:t>であり、</a:t>
            </a:r>
            <a:endParaRPr lang="en-US" altLang="ja-JP" sz="1200" dirty="0" smtClean="0">
              <a:solidFill>
                <a:prstClr val="black"/>
              </a:solidFill>
              <a:latin typeface="HGSｺﾞｼｯｸM" panose="020B0600000000000000" pitchFamily="50" charset="-128"/>
              <a:ea typeface="HGSｺﾞｼｯｸM" panose="020B0600000000000000" pitchFamily="50" charset="-128"/>
            </a:endParaRPr>
          </a:p>
          <a:p>
            <a:pPr lvl="0"/>
            <a:r>
              <a:rPr lang="ja-JP" altLang="en-US" sz="1200" dirty="0">
                <a:solidFill>
                  <a:prstClr val="black"/>
                </a:solidFill>
                <a:latin typeface="HGSｺﾞｼｯｸM" panose="020B0600000000000000" pitchFamily="50" charset="-128"/>
                <a:ea typeface="HGSｺﾞｼｯｸM" panose="020B0600000000000000" pitchFamily="50" charset="-128"/>
              </a:rPr>
              <a:t>　</a:t>
            </a:r>
            <a:r>
              <a:rPr lang="ja-JP" altLang="en-US" sz="1200" dirty="0" smtClean="0">
                <a:solidFill>
                  <a:prstClr val="black"/>
                </a:solidFill>
                <a:latin typeface="HGSｺﾞｼｯｸM" panose="020B0600000000000000" pitchFamily="50" charset="-128"/>
                <a:ea typeface="HGSｺﾞｼｯｸM" panose="020B0600000000000000" pitchFamily="50" charset="-128"/>
              </a:rPr>
              <a:t>それ</a:t>
            </a:r>
            <a:r>
              <a:rPr lang="ja-JP" altLang="en-US" sz="1200" dirty="0">
                <a:solidFill>
                  <a:prstClr val="black"/>
                </a:solidFill>
                <a:latin typeface="HGSｺﾞｼｯｸM" panose="020B0600000000000000" pitchFamily="50" charset="-128"/>
                <a:ea typeface="HGSｺﾞｼｯｸM" panose="020B0600000000000000" pitchFamily="50" charset="-128"/>
              </a:rPr>
              <a:t>以外の用途に使用することはありません</a:t>
            </a:r>
            <a:r>
              <a:rPr lang="ja-JP" altLang="en-US" sz="1200" dirty="0" smtClean="0">
                <a:solidFill>
                  <a:prstClr val="black"/>
                </a:solidFill>
                <a:latin typeface="HGSｺﾞｼｯｸM" panose="020B0600000000000000" pitchFamily="50" charset="-128"/>
                <a:ea typeface="HGSｺﾞｼｯｸM" panose="020B0600000000000000" pitchFamily="50" charset="-128"/>
              </a:rPr>
              <a:t>。</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765563" y="1886846"/>
            <a:ext cx="2591429" cy="215444"/>
          </a:xfrm>
          <a:prstGeom prst="rect">
            <a:avLst/>
          </a:prstGeom>
          <a:noFill/>
        </p:spPr>
        <p:txBody>
          <a:bodyPr wrap="square" rtlCol="0">
            <a:spAutoFit/>
          </a:bodyPr>
          <a:lstStyle/>
          <a:p>
            <a:pPr algn="dist"/>
            <a:r>
              <a:rPr kumimoji="1" lang="ja-JP" altLang="en-US" sz="800" dirty="0" smtClean="0"/>
              <a:t>ひなんこうどうようしえんしゃ・</a:t>
            </a:r>
            <a:r>
              <a:rPr kumimoji="1" lang="ja-JP" altLang="en-US" sz="800" dirty="0" err="1" smtClean="0"/>
              <a:t>ひ</a:t>
            </a:r>
            <a:r>
              <a:rPr kumimoji="1" lang="ja-JP" altLang="en-US" sz="800" dirty="0" smtClean="0"/>
              <a:t>なんしえんせいど</a:t>
            </a:r>
            <a:endParaRPr kumimoji="1" lang="ja-JP" altLang="en-US" sz="800" dirty="0"/>
          </a:p>
        </p:txBody>
      </p:sp>
    </p:spTree>
    <p:extLst>
      <p:ext uri="{BB962C8B-B14F-4D97-AF65-F5344CB8AC3E}">
        <p14:creationId xmlns:p14="http://schemas.microsoft.com/office/powerpoint/2010/main" val="3690577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188640" y="3236278"/>
            <a:ext cx="6480720" cy="1736502"/>
          </a:xfrm>
          <a:prstGeom prst="roundRect">
            <a:avLst>
              <a:gd name="adj" fmla="val 833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矢印 28"/>
          <p:cNvSpPr/>
          <p:nvPr/>
        </p:nvSpPr>
        <p:spPr>
          <a:xfrm rot="5400000">
            <a:off x="4455179" y="793794"/>
            <a:ext cx="754882" cy="13670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p:cNvGrpSpPr/>
          <p:nvPr/>
        </p:nvGrpSpPr>
        <p:grpSpPr>
          <a:xfrm>
            <a:off x="2317385" y="823256"/>
            <a:ext cx="1755949" cy="1324409"/>
            <a:chOff x="2369746" y="1046904"/>
            <a:chExt cx="1900792" cy="1207970"/>
          </a:xfrm>
        </p:grpSpPr>
        <p:sp>
          <p:nvSpPr>
            <p:cNvPr id="16" name="角丸四角形 15"/>
            <p:cNvSpPr/>
            <p:nvPr/>
          </p:nvSpPr>
          <p:spPr>
            <a:xfrm>
              <a:off x="2369746" y="1046904"/>
              <a:ext cx="1900792" cy="1207970"/>
            </a:xfrm>
            <a:prstGeom prst="roundRect">
              <a:avLst>
                <a:gd name="adj" fmla="val 8163"/>
              </a:avLst>
            </a:prstGeom>
            <a:solidFill>
              <a:schemeClr val="bg1"/>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ltLang="ja-JP" dirty="0" smtClean="0"/>
            </a:p>
            <a:p>
              <a:pPr algn="ctr"/>
              <a:endParaRPr lang="en-US" altLang="ja-JP" dirty="0"/>
            </a:p>
            <a:p>
              <a:pPr algn="ctr"/>
              <a:r>
                <a:rPr lang="ja-JP" altLang="en-US" dirty="0" smtClean="0">
                  <a:solidFill>
                    <a:schemeClr val="tx1"/>
                  </a:solidFill>
                  <a:latin typeface="HGSｺﾞｼｯｸM" panose="020B0600000000000000" pitchFamily="50" charset="-128"/>
                  <a:ea typeface="HGSｺﾞｼｯｸM" panose="020B0600000000000000" pitchFamily="50" charset="-128"/>
                </a:rPr>
                <a:t>要支援者</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pic>
          <p:nvPicPr>
            <p:cNvPr id="17" name="Picture 2" descr="\\Isk3fs01.city.iwaki.fukushima.jp\0600100_保健福祉課$\■災害時要援護者関係\パンフレット\作成\新しいフォルダ\006094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051" y="1136573"/>
              <a:ext cx="1132059" cy="816742"/>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雲形吹き出し 19"/>
          <p:cNvSpPr/>
          <p:nvPr/>
        </p:nvSpPr>
        <p:spPr>
          <a:xfrm>
            <a:off x="97000" y="340690"/>
            <a:ext cx="2006825" cy="1128760"/>
          </a:xfrm>
          <a:prstGeom prst="cloudCallout">
            <a:avLst>
              <a:gd name="adj1" fmla="val 55868"/>
              <a:gd name="adj2" fmla="val 3392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718834" y="95232"/>
            <a:ext cx="3660076" cy="646331"/>
          </a:xfrm>
          <a:prstGeom prst="rect">
            <a:avLst/>
          </a:prstGeom>
          <a:noFill/>
        </p:spPr>
        <p:txBody>
          <a:bodyPr wrap="square" rtlCol="0">
            <a:spAutoFit/>
          </a:bodyPr>
          <a:lstStyle/>
          <a:p>
            <a:r>
              <a:rPr kumimoji="1" lang="ja-JP" altLang="en-US" dirty="0" smtClean="0">
                <a:solidFill>
                  <a:srgbClr val="0070C0"/>
                </a:solidFill>
                <a:latin typeface="HGPｺﾞｼｯｸE" panose="020B0900000000000000" pitchFamily="50" charset="-128"/>
                <a:ea typeface="HGPｺﾞｼｯｸE" panose="020B0900000000000000" pitchFamily="50" charset="-128"/>
              </a:rPr>
              <a:t>避難行動要支援者名簿に</a:t>
            </a:r>
            <a:r>
              <a:rPr lang="ja-JP" altLang="en-US" dirty="0" smtClean="0">
                <a:solidFill>
                  <a:srgbClr val="0070C0"/>
                </a:solidFill>
                <a:latin typeface="HGPｺﾞｼｯｸE" panose="020B0900000000000000" pitchFamily="50" charset="-128"/>
                <a:ea typeface="HGPｺﾞｼｯｸE" panose="020B0900000000000000" pitchFamily="50" charset="-128"/>
              </a:rPr>
              <a:t>登録し、名簿の提供に同意いただくと・・・</a:t>
            </a:r>
            <a:endParaRPr kumimoji="1" lang="ja-JP" altLang="en-US" dirty="0">
              <a:solidFill>
                <a:srgbClr val="0070C0"/>
              </a:solidFill>
              <a:latin typeface="HGPｺﾞｼｯｸE" panose="020B0900000000000000" pitchFamily="50" charset="-128"/>
              <a:ea typeface="HGPｺﾞｼｯｸE" panose="020B0900000000000000" pitchFamily="50" charset="-128"/>
            </a:endParaRPr>
          </a:p>
        </p:txBody>
      </p:sp>
      <p:pic>
        <p:nvPicPr>
          <p:cNvPr id="13" name="Picture 20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9486"/>
          <a:stretch/>
        </p:blipFill>
        <p:spPr bwMode="auto">
          <a:xfrm>
            <a:off x="270047" y="5040350"/>
            <a:ext cx="6229350" cy="2200573"/>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208"/>
          <p:cNvSpPr txBox="1">
            <a:spLocks noChangeArrowheads="1"/>
          </p:cNvSpPr>
          <p:nvPr/>
        </p:nvSpPr>
        <p:spPr bwMode="auto">
          <a:xfrm>
            <a:off x="1485377" y="5677878"/>
            <a:ext cx="4895850" cy="166572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2000"/>
              </a:lnSpc>
              <a:defRPr sz="1000"/>
            </a:pPr>
            <a:r>
              <a:rPr lang="ja-JP" altLang="en-US" sz="1600" b="0" i="0" u="none" strike="noStrike" baseline="0" dirty="0">
                <a:solidFill>
                  <a:srgbClr val="000000"/>
                </a:solidFill>
                <a:latin typeface="HGSｺﾞｼｯｸM" panose="020B0600000000000000" pitchFamily="50" charset="-128"/>
                <a:ea typeface="HGSｺﾞｼｯｸM" panose="020B0600000000000000" pitchFamily="50" charset="-128"/>
              </a:rPr>
              <a:t>　</a:t>
            </a:r>
            <a:r>
              <a:rPr lang="ja-JP" altLang="en-US" sz="1600" b="0" i="0" u="none" strike="noStrike" baseline="0" dirty="0" smtClean="0">
                <a:solidFill>
                  <a:srgbClr val="000000"/>
                </a:solidFill>
                <a:latin typeface="HGSｺﾞｼｯｸM" panose="020B0600000000000000" pitchFamily="50" charset="-128"/>
                <a:ea typeface="HGSｺﾞｼｯｸM" panose="020B0600000000000000" pitchFamily="50" charset="-128"/>
              </a:rPr>
              <a:t>いざという時のため、ぜひ登録・名簿提供の同意についてご検討ください。</a:t>
            </a:r>
            <a:endParaRPr lang="en-US" altLang="ja-JP" sz="1600" b="0" i="0" u="none" strike="noStrike" baseline="0" dirty="0" smtClean="0">
              <a:solidFill>
                <a:srgbClr val="000000"/>
              </a:solidFill>
              <a:latin typeface="HGSｺﾞｼｯｸM" panose="020B0600000000000000" pitchFamily="50" charset="-128"/>
              <a:ea typeface="HGSｺﾞｼｯｸM" panose="020B0600000000000000" pitchFamily="50" charset="-128"/>
            </a:endParaRPr>
          </a:p>
          <a:p>
            <a:pPr>
              <a:lnSpc>
                <a:spcPts val="2000"/>
              </a:lnSpc>
              <a:defRPr sz="1000"/>
            </a:pPr>
            <a:r>
              <a:rPr lang="ja-JP" altLang="en-US" sz="1600" dirty="0">
                <a:solidFill>
                  <a:srgbClr val="000000"/>
                </a:solidFill>
                <a:latin typeface="HGSｺﾞｼｯｸM" panose="020B0600000000000000" pitchFamily="50" charset="-128"/>
                <a:ea typeface="HGSｺﾞｼｯｸM" panose="020B0600000000000000" pitchFamily="50" charset="-128"/>
              </a:rPr>
              <a:t>　</a:t>
            </a:r>
            <a:r>
              <a:rPr lang="ja-JP" altLang="en-US" sz="1600" dirty="0" smtClean="0">
                <a:solidFill>
                  <a:srgbClr val="000000"/>
                </a:solidFill>
                <a:latin typeface="HGSｺﾞｼｯｸM" panose="020B0600000000000000" pitchFamily="50" charset="-128"/>
                <a:ea typeface="HGSｺﾞｼｯｸM" panose="020B0600000000000000" pitchFamily="50" charset="-128"/>
              </a:rPr>
              <a:t>また、日ごろから地域の方との交流を心がけ、避難</a:t>
            </a:r>
            <a:r>
              <a:rPr lang="ja-JP" altLang="en-US" sz="1600" dirty="0">
                <a:solidFill>
                  <a:srgbClr val="000000"/>
                </a:solidFill>
                <a:latin typeface="HGSｺﾞｼｯｸM" panose="020B0600000000000000" pitchFamily="50" charset="-128"/>
                <a:ea typeface="HGSｺﾞｼｯｸM" panose="020B0600000000000000" pitchFamily="50" charset="-128"/>
              </a:rPr>
              <a:t>場所や支援してくれる人などについて確認して</a:t>
            </a:r>
            <a:r>
              <a:rPr lang="ja-JP" altLang="en-US" sz="1600" dirty="0" smtClean="0">
                <a:solidFill>
                  <a:srgbClr val="000000"/>
                </a:solidFill>
                <a:latin typeface="HGSｺﾞｼｯｸM" panose="020B0600000000000000" pitchFamily="50" charset="-128"/>
                <a:ea typeface="HGSｺﾞｼｯｸM" panose="020B0600000000000000" pitchFamily="50" charset="-128"/>
              </a:rPr>
              <a:t>おくようにしましょう。</a:t>
            </a:r>
            <a:endParaRPr lang="en-US" altLang="ja-JP" sz="1600" dirty="0">
              <a:solidFill>
                <a:srgbClr val="000000"/>
              </a:solidFill>
              <a:latin typeface="HGSｺﾞｼｯｸM" panose="020B0600000000000000" pitchFamily="50" charset="-128"/>
              <a:ea typeface="HGSｺﾞｼｯｸM" panose="020B0600000000000000" pitchFamily="50" charset="-128"/>
            </a:endParaRPr>
          </a:p>
        </p:txBody>
      </p:sp>
      <p:grpSp>
        <p:nvGrpSpPr>
          <p:cNvPr id="2" name="グループ化 1"/>
          <p:cNvGrpSpPr/>
          <p:nvPr/>
        </p:nvGrpSpPr>
        <p:grpSpPr>
          <a:xfrm>
            <a:off x="5516160" y="811547"/>
            <a:ext cx="1236980" cy="1207970"/>
            <a:chOff x="4596578" y="1548443"/>
            <a:chExt cx="1784649" cy="1207970"/>
          </a:xfrm>
        </p:grpSpPr>
        <p:sp>
          <p:nvSpPr>
            <p:cNvPr id="19" name="角丸四角形 18"/>
            <p:cNvSpPr/>
            <p:nvPr/>
          </p:nvSpPr>
          <p:spPr>
            <a:xfrm>
              <a:off x="4596578" y="1548443"/>
              <a:ext cx="1784649" cy="1207970"/>
            </a:xfrm>
            <a:prstGeom prst="roundRect">
              <a:avLst>
                <a:gd name="adj" fmla="val 72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p>
            <a:p>
              <a:pPr algn="ctr"/>
              <a:endParaRPr lang="en-US" altLang="ja-JP" dirty="0"/>
            </a:p>
            <a:p>
              <a:pPr algn="ctr"/>
              <a:r>
                <a:rPr lang="ja-JP" altLang="en-US" dirty="0">
                  <a:solidFill>
                    <a:schemeClr val="tx1"/>
                  </a:solidFill>
                  <a:latin typeface="HGSｺﾞｼｯｸM" panose="020B0600000000000000" pitchFamily="50" charset="-128"/>
                  <a:ea typeface="HGSｺﾞｼｯｸM" panose="020B0600000000000000" pitchFamily="50" charset="-128"/>
                </a:rPr>
                <a:t>いわき市</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pic>
          <p:nvPicPr>
            <p:cNvPr id="18" name="Picture 3" descr="\\Isk3fs01.city.iwaki.fukushima.jp\0600100_保健福祉課$\■災害時要援護者関係\パンフレット\作成\新しいフォルダ\map37.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3432" y="1709845"/>
              <a:ext cx="930939" cy="587167"/>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テキスト ボックス 11"/>
          <p:cNvSpPr txBox="1"/>
          <p:nvPr/>
        </p:nvSpPr>
        <p:spPr>
          <a:xfrm>
            <a:off x="338897" y="495156"/>
            <a:ext cx="1697604" cy="646331"/>
          </a:xfrm>
          <a:prstGeom prst="rect">
            <a:avLst/>
          </a:prstGeom>
          <a:noFill/>
        </p:spPr>
        <p:txBody>
          <a:bodyPr wrap="square" rtlCol="0">
            <a:spAutoFit/>
          </a:bodyPr>
          <a:lstStyle/>
          <a:p>
            <a:r>
              <a:rPr lang="en-US" altLang="ja-JP" sz="1200" dirty="0" smtClean="0">
                <a:latin typeface="HGP明朝E" panose="02020900000000000000" pitchFamily="18" charset="-128"/>
                <a:ea typeface="HGP明朝E" panose="02020900000000000000" pitchFamily="18" charset="-128"/>
              </a:rPr>
              <a:t>【</a:t>
            </a:r>
            <a:r>
              <a:rPr lang="ja-JP" altLang="en-US" sz="1200" dirty="0" smtClean="0">
                <a:latin typeface="HGP明朝E" panose="02020900000000000000" pitchFamily="18" charset="-128"/>
                <a:ea typeface="HGP明朝E" panose="02020900000000000000" pitchFamily="18" charset="-128"/>
              </a:rPr>
              <a:t>現在</a:t>
            </a:r>
            <a:r>
              <a:rPr lang="en-US" altLang="ja-JP" sz="1200" dirty="0" smtClean="0">
                <a:latin typeface="HGP明朝E" panose="02020900000000000000" pitchFamily="18" charset="-128"/>
                <a:ea typeface="HGP明朝E" panose="02020900000000000000" pitchFamily="18" charset="-128"/>
              </a:rPr>
              <a:t>】</a:t>
            </a:r>
          </a:p>
          <a:p>
            <a:r>
              <a:rPr lang="ja-JP" altLang="en-US" sz="1200" dirty="0" smtClean="0">
                <a:latin typeface="HGP明朝E" panose="02020900000000000000" pitchFamily="18" charset="-128"/>
                <a:ea typeface="HGP明朝E" panose="02020900000000000000" pitchFamily="18" charset="-128"/>
              </a:rPr>
              <a:t>自分達だけで避難できるか不安だな・・・</a:t>
            </a:r>
            <a:endParaRPr kumimoji="1" lang="ja-JP" altLang="en-US" sz="1200" dirty="0">
              <a:latin typeface="HGP明朝E" panose="02020900000000000000" pitchFamily="18" charset="-128"/>
              <a:ea typeface="HGP明朝E" panose="02020900000000000000" pitchFamily="18" charset="-128"/>
            </a:endParaRPr>
          </a:p>
        </p:txBody>
      </p:sp>
      <p:sp>
        <p:nvSpPr>
          <p:cNvPr id="30" name="テキスト ボックス 29"/>
          <p:cNvSpPr txBox="1"/>
          <p:nvPr/>
        </p:nvSpPr>
        <p:spPr>
          <a:xfrm>
            <a:off x="188640" y="1841355"/>
            <a:ext cx="1701032" cy="1077218"/>
          </a:xfrm>
          <a:prstGeom prst="rect">
            <a:avLst/>
          </a:prstGeom>
          <a:noFill/>
        </p:spPr>
        <p:txBody>
          <a:bodyPr wrap="square" rtlCol="0">
            <a:spAutoFit/>
          </a:bodyPr>
          <a:lstStyle/>
          <a:p>
            <a:r>
              <a:rPr lang="en-US" altLang="ja-JP" sz="1600" dirty="0" smtClean="0">
                <a:latin typeface="HGP明朝E" panose="02020900000000000000" pitchFamily="18" charset="-128"/>
                <a:ea typeface="HGP明朝E" panose="02020900000000000000" pitchFamily="18" charset="-128"/>
              </a:rPr>
              <a:t>【</a:t>
            </a:r>
            <a:r>
              <a:rPr lang="ja-JP" altLang="en-US" sz="1600" dirty="0" smtClean="0">
                <a:latin typeface="HGP明朝E" panose="02020900000000000000" pitchFamily="18" charset="-128"/>
                <a:ea typeface="HGP明朝E" panose="02020900000000000000" pitchFamily="18" charset="-128"/>
              </a:rPr>
              <a:t>同意後</a:t>
            </a:r>
            <a:r>
              <a:rPr lang="en-US" altLang="ja-JP" sz="1600" dirty="0" smtClean="0">
                <a:latin typeface="HGP明朝E" panose="02020900000000000000" pitchFamily="18" charset="-128"/>
                <a:ea typeface="HGP明朝E" panose="02020900000000000000" pitchFamily="18" charset="-128"/>
              </a:rPr>
              <a:t>】</a:t>
            </a:r>
          </a:p>
          <a:p>
            <a:r>
              <a:rPr lang="ja-JP" altLang="en-US" sz="1600" u="sng" dirty="0" smtClean="0">
                <a:latin typeface="HGP明朝E" panose="02020900000000000000" pitchFamily="18" charset="-128"/>
                <a:ea typeface="HGP明朝E" panose="02020900000000000000" pitchFamily="18" charset="-128"/>
              </a:rPr>
              <a:t>地域のみんなが知っていてくれるので心強い！</a:t>
            </a:r>
            <a:endParaRPr kumimoji="1" lang="ja-JP" altLang="en-US" sz="1600" u="sng" dirty="0">
              <a:latin typeface="HGP明朝E" panose="02020900000000000000" pitchFamily="18" charset="-128"/>
              <a:ea typeface="HGP明朝E" panose="02020900000000000000" pitchFamily="18" charset="-128"/>
            </a:endParaRPr>
          </a:p>
        </p:txBody>
      </p:sp>
      <p:sp>
        <p:nvSpPr>
          <p:cNvPr id="33" name="テキスト ボックス 32"/>
          <p:cNvSpPr txBox="1"/>
          <p:nvPr/>
        </p:nvSpPr>
        <p:spPr>
          <a:xfrm>
            <a:off x="2443772" y="3706976"/>
            <a:ext cx="1652801" cy="738664"/>
          </a:xfrm>
          <a:prstGeom prst="rect">
            <a:avLst/>
          </a:prstGeom>
          <a:solidFill>
            <a:schemeClr val="bg1"/>
          </a:solidFill>
          <a:ln>
            <a:solidFill>
              <a:schemeClr val="accent1">
                <a:shade val="50000"/>
              </a:schemeClr>
            </a:solidFill>
          </a:ln>
        </p:spPr>
        <p:txBody>
          <a:bodyPr wrap="square" rtlCol="0">
            <a:spAutoFit/>
          </a:bodyPr>
          <a:lstStyle/>
          <a:p>
            <a:r>
              <a:rPr lang="ja-JP" altLang="en-US" sz="1400" dirty="0" smtClean="0">
                <a:latin typeface="HGP明朝E" panose="02020900000000000000" pitchFamily="18" charset="-128"/>
                <a:ea typeface="HGP明朝E" panose="02020900000000000000" pitchFamily="18" charset="-128"/>
              </a:rPr>
              <a:t>地域で支えあうことができるように協力していきましょう！</a:t>
            </a:r>
            <a:endParaRPr kumimoji="1" lang="ja-JP" altLang="en-US" sz="1400" dirty="0">
              <a:latin typeface="HGP明朝E" panose="02020900000000000000" pitchFamily="18" charset="-128"/>
              <a:ea typeface="HGP明朝E" panose="02020900000000000000" pitchFamily="18" charset="-128"/>
            </a:endParaRPr>
          </a:p>
        </p:txBody>
      </p:sp>
      <p:sp>
        <p:nvSpPr>
          <p:cNvPr id="24" name="下矢印 23"/>
          <p:cNvSpPr/>
          <p:nvPr/>
        </p:nvSpPr>
        <p:spPr>
          <a:xfrm>
            <a:off x="5781727" y="2033216"/>
            <a:ext cx="381377" cy="1344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100339" y="2335957"/>
            <a:ext cx="1652801" cy="461665"/>
          </a:xfrm>
          <a:prstGeom prst="rect">
            <a:avLst/>
          </a:prstGeom>
          <a:solidFill>
            <a:schemeClr val="bg1"/>
          </a:solidFill>
          <a:ln>
            <a:solidFill>
              <a:schemeClr val="accent1">
                <a:shade val="50000"/>
              </a:schemeClr>
            </a:solidFill>
          </a:ln>
        </p:spPr>
        <p:txBody>
          <a:bodyPr wrap="square" rtlCol="0">
            <a:spAutoFit/>
          </a:bodyPr>
          <a:lstStyle/>
          <a:p>
            <a:r>
              <a:rPr lang="ja-JP" altLang="en-US" sz="1200" dirty="0" smtClean="0">
                <a:latin typeface="HGP明朝E" panose="02020900000000000000" pitchFamily="18" charset="-128"/>
                <a:ea typeface="HGP明朝E" panose="02020900000000000000" pitchFamily="18" charset="-128"/>
              </a:rPr>
              <a:t>避難時に支援を必要としている方がいます！</a:t>
            </a:r>
            <a:endParaRPr kumimoji="1" lang="ja-JP" altLang="en-US" sz="1200" dirty="0">
              <a:latin typeface="HGP明朝E" panose="02020900000000000000" pitchFamily="18" charset="-128"/>
              <a:ea typeface="HGP明朝E" panose="02020900000000000000" pitchFamily="18" charset="-128"/>
            </a:endParaRPr>
          </a:p>
        </p:txBody>
      </p:sp>
      <p:sp>
        <p:nvSpPr>
          <p:cNvPr id="31" name="テキスト ボックス 30"/>
          <p:cNvSpPr txBox="1"/>
          <p:nvPr/>
        </p:nvSpPr>
        <p:spPr>
          <a:xfrm>
            <a:off x="4149080" y="1330951"/>
            <a:ext cx="1367080" cy="276999"/>
          </a:xfrm>
          <a:prstGeom prst="rect">
            <a:avLst/>
          </a:prstGeom>
          <a:noFill/>
        </p:spPr>
        <p:txBody>
          <a:bodyPr wrap="square" rtlCol="0">
            <a:spAutoFit/>
          </a:bodyPr>
          <a:lstStyle/>
          <a:p>
            <a:r>
              <a:rPr lang="ja-JP" altLang="en-US" sz="1200" b="1" dirty="0" smtClean="0">
                <a:solidFill>
                  <a:schemeClr val="bg1"/>
                </a:solidFill>
                <a:latin typeface="HGP明朝E" panose="02020900000000000000" pitchFamily="18" charset="-128"/>
                <a:ea typeface="HGP明朝E" panose="02020900000000000000" pitchFamily="18" charset="-128"/>
              </a:rPr>
              <a:t>登録・提供の同意</a:t>
            </a:r>
            <a:endParaRPr kumimoji="1" lang="ja-JP" altLang="en-US" sz="1200" b="1" dirty="0">
              <a:solidFill>
                <a:schemeClr val="bg1"/>
              </a:solidFill>
              <a:latin typeface="HGP明朝E" panose="02020900000000000000" pitchFamily="18" charset="-128"/>
              <a:ea typeface="HGP明朝E" panose="02020900000000000000" pitchFamily="18" charset="-128"/>
            </a:endParaRPr>
          </a:p>
        </p:txBody>
      </p:sp>
      <p:sp>
        <p:nvSpPr>
          <p:cNvPr id="35" name="ストライプ矢印 34"/>
          <p:cNvSpPr/>
          <p:nvPr/>
        </p:nvSpPr>
        <p:spPr>
          <a:xfrm rot="5400000">
            <a:off x="840374" y="1357870"/>
            <a:ext cx="402298" cy="504173"/>
          </a:xfrm>
          <a:prstGeom prst="striped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rot="9120375">
            <a:off x="3945320" y="2093573"/>
            <a:ext cx="290277" cy="1430001"/>
          </a:xfrm>
          <a:prstGeom prst="downArrow">
            <a:avLst>
              <a:gd name="adj1" fmla="val 50000"/>
              <a:gd name="adj2" fmla="val 659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4204712" y="3377423"/>
            <a:ext cx="2296957" cy="1478583"/>
            <a:chOff x="4307387" y="4047675"/>
            <a:chExt cx="2042485" cy="1478583"/>
          </a:xfrm>
        </p:grpSpPr>
        <p:sp>
          <p:nvSpPr>
            <p:cNvPr id="22" name="角丸四角形 21"/>
            <p:cNvSpPr/>
            <p:nvPr/>
          </p:nvSpPr>
          <p:spPr>
            <a:xfrm>
              <a:off x="4307387" y="4047675"/>
              <a:ext cx="2042485" cy="1478583"/>
            </a:xfrm>
            <a:prstGeom prst="roundRect">
              <a:avLst>
                <a:gd name="adj" fmla="val 72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ltLang="ja-JP" dirty="0" smtClean="0"/>
            </a:p>
            <a:p>
              <a:pPr algn="ctr"/>
              <a:endParaRPr lang="en-US" altLang="ja-JP" sz="1200" dirty="0" smtClean="0"/>
            </a:p>
            <a:p>
              <a:pPr algn="ctr"/>
              <a:endParaRPr lang="en-US" altLang="ja-JP" sz="1200" dirty="0"/>
            </a:p>
            <a:p>
              <a:pPr algn="ctr"/>
              <a:r>
                <a:rPr lang="ja-JP" altLang="en-US" sz="1400" dirty="0" smtClean="0">
                  <a:solidFill>
                    <a:schemeClr val="tx1"/>
                  </a:solidFill>
                  <a:latin typeface="HGSｺﾞｼｯｸM" panose="020B0600000000000000" pitchFamily="50" charset="-128"/>
                  <a:ea typeface="HGSｺﾞｼｯｸM" panose="020B0600000000000000" pitchFamily="50" charset="-128"/>
                </a:rPr>
                <a:t>消防団</a:t>
              </a:r>
              <a:r>
                <a:rPr lang="ja-JP" altLang="en-US" sz="1400" dirty="0">
                  <a:solidFill>
                    <a:schemeClr val="tx1"/>
                  </a:solidFill>
                  <a:latin typeface="HGSｺﾞｼｯｸM" panose="020B0600000000000000" pitchFamily="50" charset="-128"/>
                  <a:ea typeface="HGSｺﾞｼｯｸM" panose="020B0600000000000000" pitchFamily="50" charset="-128"/>
                </a:rPr>
                <a:t>、</a:t>
              </a:r>
              <a:r>
                <a:rPr kumimoji="1" lang="ja-JP" altLang="en-US" sz="1400" dirty="0" smtClean="0">
                  <a:solidFill>
                    <a:schemeClr val="tx1"/>
                  </a:solidFill>
                  <a:latin typeface="HGSｺﾞｼｯｸM" panose="020B0600000000000000" pitchFamily="50" charset="-128"/>
                  <a:ea typeface="HGSｺﾞｼｯｸM" panose="020B0600000000000000" pitchFamily="50" charset="-128"/>
                </a:rPr>
                <a:t>民生・児童委員</a:t>
              </a:r>
              <a:endParaRPr kumimoji="1"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algn="ctr"/>
              <a:r>
                <a:rPr lang="ja-JP" altLang="en-US" sz="1400" dirty="0" smtClean="0">
                  <a:solidFill>
                    <a:schemeClr val="tx1"/>
                  </a:solidFill>
                  <a:latin typeface="HGSｺﾞｼｯｸM" panose="020B0600000000000000" pitchFamily="50" charset="-128"/>
                  <a:ea typeface="HGSｺﾞｼｯｸM" panose="020B0600000000000000" pitchFamily="50" charset="-128"/>
                </a:rPr>
                <a:t>自主防災組織等</a:t>
              </a:r>
              <a:endParaRPr kumimoji="1" lang="ja-JP" altLang="en-US" sz="1400" dirty="0">
                <a:solidFill>
                  <a:schemeClr val="tx1"/>
                </a:solidFill>
                <a:latin typeface="HGSｺﾞｼｯｸM" panose="020B0600000000000000" pitchFamily="50" charset="-128"/>
                <a:ea typeface="HGSｺﾞｼｯｸM" panose="020B0600000000000000" pitchFamily="50" charset="-128"/>
              </a:endParaRPr>
            </a:p>
          </p:txBody>
        </p:sp>
        <p:pic>
          <p:nvPicPr>
            <p:cNvPr id="23" name="Picture 4" descr="\\Isk3fs01.city.iwaki.fukushima.jp\0600100_保健福祉課$\■災害時要援護者関係\パンフレット\作成\新しいフォルダ\l_06.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2698" r="18750" b="55614"/>
            <a:stretch/>
          </p:blipFill>
          <p:spPr bwMode="auto">
            <a:xfrm>
              <a:off x="4710286" y="4127004"/>
              <a:ext cx="1224136" cy="753972"/>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下矢印 44"/>
          <p:cNvSpPr/>
          <p:nvPr/>
        </p:nvSpPr>
        <p:spPr>
          <a:xfrm rot="12163749">
            <a:off x="2168790" y="2116141"/>
            <a:ext cx="290277" cy="1430001"/>
          </a:xfrm>
          <a:prstGeom prst="downArrow">
            <a:avLst>
              <a:gd name="adj1" fmla="val 50000"/>
              <a:gd name="adj2" fmla="val 659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976628" y="2451252"/>
            <a:ext cx="2587091" cy="523220"/>
          </a:xfrm>
          <a:prstGeom prst="rect">
            <a:avLst/>
          </a:prstGeom>
          <a:solidFill>
            <a:schemeClr val="bg1"/>
          </a:solidFill>
          <a:ln>
            <a:solidFill>
              <a:schemeClr val="accent1">
                <a:shade val="50000"/>
              </a:schemeClr>
            </a:solidFill>
          </a:ln>
        </p:spPr>
        <p:txBody>
          <a:bodyPr wrap="square" rtlCol="0">
            <a:spAutoFit/>
          </a:bodyPr>
          <a:lstStyle/>
          <a:p>
            <a:r>
              <a:rPr lang="ja-JP" altLang="en-US" sz="1400" dirty="0" smtClean="0">
                <a:latin typeface="HGP明朝E" panose="02020900000000000000" pitchFamily="18" charset="-128"/>
                <a:ea typeface="HGP明朝E" panose="02020900000000000000" pitchFamily="18" charset="-128"/>
              </a:rPr>
              <a:t>声かけや</a:t>
            </a:r>
            <a:r>
              <a:rPr kumimoji="1" lang="ja-JP" altLang="en-US" sz="1400" dirty="0" smtClean="0">
                <a:latin typeface="HGP明朝E" panose="02020900000000000000" pitchFamily="18" charset="-128"/>
                <a:ea typeface="HGP明朝E" panose="02020900000000000000" pitchFamily="18" charset="-128"/>
              </a:rPr>
              <a:t>見守り</a:t>
            </a:r>
            <a:r>
              <a:rPr lang="ja-JP" altLang="en-US" sz="1400" dirty="0" smtClean="0">
                <a:latin typeface="HGP明朝E" panose="02020900000000000000" pitchFamily="18" charset="-128"/>
                <a:ea typeface="HGP明朝E" panose="02020900000000000000" pitchFamily="18" charset="-128"/>
              </a:rPr>
              <a:t>の実施</a:t>
            </a:r>
            <a:r>
              <a:rPr lang="ja-JP" altLang="en-US" sz="1400" dirty="0">
                <a:latin typeface="HGP明朝E" panose="02020900000000000000" pitchFamily="18" charset="-128"/>
                <a:ea typeface="HGP明朝E" panose="02020900000000000000" pitchFamily="18" charset="-128"/>
              </a:rPr>
              <a:t>、</a:t>
            </a:r>
            <a:r>
              <a:rPr kumimoji="1" lang="ja-JP" altLang="en-US" sz="1400" dirty="0" smtClean="0">
                <a:latin typeface="HGP明朝E" panose="02020900000000000000" pitchFamily="18" charset="-128"/>
                <a:ea typeface="HGP明朝E" panose="02020900000000000000" pitchFamily="18" charset="-128"/>
              </a:rPr>
              <a:t>個別の避難方法についての検討など</a:t>
            </a:r>
            <a:endParaRPr kumimoji="1" lang="ja-JP" altLang="en-US" sz="1400" dirty="0">
              <a:latin typeface="HGP明朝E" panose="02020900000000000000" pitchFamily="18" charset="-128"/>
              <a:ea typeface="HGP明朝E" panose="02020900000000000000" pitchFamily="18" charset="-128"/>
            </a:endParaRPr>
          </a:p>
        </p:txBody>
      </p:sp>
      <p:grpSp>
        <p:nvGrpSpPr>
          <p:cNvPr id="11" name="グループ化 10"/>
          <p:cNvGrpSpPr/>
          <p:nvPr/>
        </p:nvGrpSpPr>
        <p:grpSpPr>
          <a:xfrm>
            <a:off x="338897" y="3389412"/>
            <a:ext cx="2014440" cy="1466594"/>
            <a:chOff x="587921" y="4108881"/>
            <a:chExt cx="2014440" cy="1466594"/>
          </a:xfrm>
        </p:grpSpPr>
        <p:sp>
          <p:nvSpPr>
            <p:cNvPr id="26" name="角丸四角形 25"/>
            <p:cNvSpPr/>
            <p:nvPr/>
          </p:nvSpPr>
          <p:spPr>
            <a:xfrm>
              <a:off x="587921" y="4108881"/>
              <a:ext cx="2014440" cy="1466594"/>
            </a:xfrm>
            <a:prstGeom prst="roundRect">
              <a:avLst>
                <a:gd name="adj" fmla="val 72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altLang="ja-JP" dirty="0" smtClean="0"/>
            </a:p>
            <a:p>
              <a:pPr algn="ctr"/>
              <a:endParaRPr lang="en-US" altLang="ja-JP" dirty="0"/>
            </a:p>
            <a:p>
              <a:pPr algn="ctr"/>
              <a:r>
                <a:rPr lang="ja-JP" altLang="en-US" sz="1600" dirty="0" smtClean="0">
                  <a:solidFill>
                    <a:schemeClr val="tx1"/>
                  </a:solidFill>
                  <a:latin typeface="HGSｺﾞｼｯｸM" panose="020B0600000000000000" pitchFamily="50" charset="-128"/>
                  <a:ea typeface="HGSｺﾞｼｯｸM" panose="020B0600000000000000" pitchFamily="50" charset="-128"/>
                </a:rPr>
                <a:t>支援してくれる</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algn="ctr"/>
              <a:r>
                <a:rPr lang="ja-JP" altLang="en-US" sz="1600" dirty="0" smtClean="0">
                  <a:solidFill>
                    <a:schemeClr val="tx1"/>
                  </a:solidFill>
                  <a:latin typeface="HGSｺﾞｼｯｸM" panose="020B0600000000000000" pitchFamily="50" charset="-128"/>
                  <a:ea typeface="HGSｺﾞｼｯｸM" panose="020B0600000000000000" pitchFamily="50" charset="-128"/>
                </a:rPr>
                <a:t>近隣の方々</a:t>
              </a:r>
              <a:endParaRPr kumimoji="1" lang="ja-JP" altLang="en-US" sz="1600" dirty="0">
                <a:solidFill>
                  <a:schemeClr val="tx1"/>
                </a:solidFill>
                <a:latin typeface="HGSｺﾞｼｯｸM" panose="020B0600000000000000" pitchFamily="50" charset="-128"/>
                <a:ea typeface="HGSｺﾞｼｯｸM" panose="020B0600000000000000" pitchFamily="50" charset="-128"/>
              </a:endParaRPr>
            </a:p>
          </p:txBody>
        </p:sp>
        <p:pic>
          <p:nvPicPr>
            <p:cNvPr id="27" name="Picture 5" descr="\\Isk3fs01.city.iwaki.fukushima.jp\0600100_保健福祉課$\■災害時要援護者関係\パンフレット\作成\新しいフォルダ\l_04.g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5469" t="5208" r="24531" b="52225"/>
            <a:stretch/>
          </p:blipFill>
          <p:spPr bwMode="auto">
            <a:xfrm>
              <a:off x="1090545" y="4241362"/>
              <a:ext cx="1069760" cy="687230"/>
            </a:xfrm>
            <a:prstGeom prst="rect">
              <a:avLst/>
            </a:prstGeom>
            <a:noFill/>
            <a:extLst>
              <a:ext uri="{909E8E84-426E-40DD-AFC4-6F175D3DCCD1}">
                <a14:hiddenFill xmlns:a14="http://schemas.microsoft.com/office/drawing/2010/main">
                  <a:solidFill>
                    <a:srgbClr val="FFFFFF"/>
                  </a:solidFill>
                </a14:hiddenFill>
              </a:ext>
            </a:extLst>
          </p:spPr>
        </p:pic>
      </p:grpSp>
      <p:sp>
        <p:nvSpPr>
          <p:cNvPr id="39" name="角丸四角形吹き出し 38"/>
          <p:cNvSpPr/>
          <p:nvPr/>
        </p:nvSpPr>
        <p:spPr>
          <a:xfrm>
            <a:off x="97000" y="1841355"/>
            <a:ext cx="1792672" cy="1141303"/>
          </a:xfrm>
          <a:prstGeom prst="wedgeRoundRectCallout">
            <a:avLst>
              <a:gd name="adj1" fmla="val 72681"/>
              <a:gd name="adj2" fmla="val -4365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矢印コネクタ 40"/>
          <p:cNvCxnSpPr/>
          <p:nvPr/>
        </p:nvCxnSpPr>
        <p:spPr>
          <a:xfrm>
            <a:off x="2412473" y="4592960"/>
            <a:ext cx="1715397" cy="0"/>
          </a:xfrm>
          <a:prstGeom prst="straightConnector1">
            <a:avLst/>
          </a:prstGeom>
          <a:ln w="2540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6632" y="7257256"/>
            <a:ext cx="6605797" cy="2490425"/>
          </a:xfrm>
          <a:prstGeom prst="rect">
            <a:avLst/>
          </a:prstGeom>
          <a:solidFill>
            <a:schemeClr val="bg1"/>
          </a:solidFill>
          <a:ln w="22225">
            <a:solidFill>
              <a:srgbClr val="0070C0"/>
            </a:solidFill>
          </a:ln>
        </p:spPr>
        <p:txBody>
          <a:bodyPr wrap="square" rtlCol="0">
            <a:spAutoFit/>
          </a:bodyPr>
          <a:lstStyle/>
          <a:p>
            <a:pPr>
              <a:lnSpc>
                <a:spcPts val="1700"/>
              </a:lnSpc>
            </a:pPr>
            <a:r>
              <a:rPr lang="ja-JP" altLang="en-US" sz="1200" dirty="0" smtClean="0">
                <a:latin typeface="BIZ UDPゴシック" panose="020B0400000000000000" pitchFamily="50" charset="-128"/>
                <a:ea typeface="BIZ UDPゴシック" panose="020B0400000000000000" pitchFamily="50" charset="-128"/>
              </a:rPr>
              <a:t>●避難行動要支援者避難支援制度の相談・申請窓口</a:t>
            </a:r>
            <a:endParaRPr lang="en-US" altLang="ja-JP" sz="1200" dirty="0">
              <a:latin typeface="BIZ UDPゴシック" panose="020B0400000000000000" pitchFamily="50" charset="-128"/>
              <a:ea typeface="BIZ UDPゴシック" panose="020B0400000000000000" pitchFamily="50" charset="-128"/>
            </a:endParaRPr>
          </a:p>
          <a:p>
            <a:pPr>
              <a:lnSpc>
                <a:spcPts val="1700"/>
              </a:lnSpc>
            </a:pPr>
            <a:r>
              <a:rPr lang="ja-JP" altLang="en-US" sz="1200" dirty="0" smtClean="0">
                <a:latin typeface="BIZ UDPゴシック" panose="020B0400000000000000" pitchFamily="50" charset="-128"/>
                <a:ea typeface="BIZ UDPゴシック" panose="020B0400000000000000" pitchFamily="50" charset="-128"/>
              </a:rPr>
              <a:t>　　平地区保健福祉センター庶務係　電話</a:t>
            </a:r>
            <a:r>
              <a:rPr lang="en-US" altLang="ja-JP" sz="1200" dirty="0" smtClean="0">
                <a:latin typeface="BIZ UDPゴシック" panose="020B0400000000000000" pitchFamily="50" charset="-128"/>
                <a:ea typeface="BIZ UDPゴシック" panose="020B0400000000000000" pitchFamily="50" charset="-128"/>
              </a:rPr>
              <a:t>0246-22-1163</a:t>
            </a:r>
          </a:p>
          <a:p>
            <a:pPr>
              <a:lnSpc>
                <a:spcPts val="1700"/>
              </a:lnSpc>
            </a:pPr>
            <a:r>
              <a:rPr lang="ja-JP" altLang="en-US" sz="1200" dirty="0" smtClean="0">
                <a:latin typeface="BIZ UDPゴシック" panose="020B0400000000000000" pitchFamily="50" charset="-128"/>
                <a:ea typeface="BIZ UDPゴシック" panose="020B0400000000000000" pitchFamily="50" charset="-128"/>
              </a:rPr>
              <a:t>　　小名浜地区保健福祉センター庶務係　電話</a:t>
            </a:r>
            <a:r>
              <a:rPr lang="en-US" altLang="ja-JP" sz="1200" dirty="0" smtClean="0">
                <a:latin typeface="BIZ UDPゴシック" panose="020B0400000000000000" pitchFamily="50" charset="-128"/>
                <a:ea typeface="BIZ UDPゴシック" panose="020B0400000000000000" pitchFamily="50" charset="-128"/>
              </a:rPr>
              <a:t>0246-54-2111</a:t>
            </a:r>
          </a:p>
          <a:p>
            <a:pPr>
              <a:lnSpc>
                <a:spcPts val="17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勿来・田人地区保健福祉センター庶務係　電話</a:t>
            </a:r>
            <a:r>
              <a:rPr lang="en-US" altLang="ja-JP" sz="1200" dirty="0" smtClean="0">
                <a:latin typeface="BIZ UDPゴシック" panose="020B0400000000000000" pitchFamily="50" charset="-128"/>
                <a:ea typeface="BIZ UDPゴシック" panose="020B0400000000000000" pitchFamily="50" charset="-128"/>
              </a:rPr>
              <a:t>0246-63</a:t>
            </a:r>
            <a:r>
              <a:rPr lang="ja-JP" altLang="en-US" sz="1200" dirty="0" smtClean="0">
                <a:latin typeface="BIZ UDPゴシック" panose="020B0400000000000000" pitchFamily="50" charset="-128"/>
                <a:ea typeface="BIZ UDPゴシック" panose="020B0400000000000000" pitchFamily="50" charset="-128"/>
              </a:rPr>
              <a:t>－２１１１</a:t>
            </a:r>
            <a:endParaRPr lang="en-US" altLang="ja-JP" sz="1200" dirty="0">
              <a:latin typeface="BIZ UDPゴシック" panose="020B0400000000000000" pitchFamily="50" charset="-128"/>
              <a:ea typeface="BIZ UDPゴシック" panose="020B0400000000000000" pitchFamily="50" charset="-128"/>
            </a:endParaRPr>
          </a:p>
          <a:p>
            <a:pPr>
              <a:lnSpc>
                <a:spcPts val="17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常磐・遠野地区保健福祉センター庶務係　電話</a:t>
            </a:r>
            <a:r>
              <a:rPr lang="en-US" altLang="ja-JP" sz="1200" dirty="0" smtClean="0">
                <a:latin typeface="BIZ UDPゴシック" panose="020B0400000000000000" pitchFamily="50" charset="-128"/>
                <a:ea typeface="BIZ UDPゴシック" panose="020B0400000000000000" pitchFamily="50" charset="-128"/>
              </a:rPr>
              <a:t>0246-43-2111</a:t>
            </a:r>
          </a:p>
          <a:p>
            <a:pPr>
              <a:lnSpc>
                <a:spcPts val="1700"/>
              </a:lnSpc>
            </a:pPr>
            <a:r>
              <a:rPr lang="ja-JP" altLang="en-US" sz="1200" dirty="0" smtClean="0">
                <a:latin typeface="BIZ UDPゴシック" panose="020B0400000000000000" pitchFamily="50" charset="-128"/>
                <a:ea typeface="BIZ UDPゴシック" panose="020B0400000000000000" pitchFamily="50" charset="-128"/>
              </a:rPr>
              <a:t>　　内郷・好間・三和地区保健福祉センター庶務係</a:t>
            </a:r>
            <a:r>
              <a:rPr lang="ja-JP" altLang="en-US" sz="1200" smtClean="0">
                <a:latin typeface="BIZ UDPゴシック" panose="020B0400000000000000" pitchFamily="50" charset="-128"/>
                <a:ea typeface="BIZ UDPゴシック" panose="020B0400000000000000" pitchFamily="50" charset="-128"/>
              </a:rPr>
              <a:t>　電話</a:t>
            </a:r>
            <a:r>
              <a:rPr lang="en-US" altLang="ja-JP" sz="1200" dirty="0" smtClean="0">
                <a:latin typeface="BIZ UDPゴシック" panose="020B0400000000000000" pitchFamily="50" charset="-128"/>
                <a:ea typeface="BIZ UDPゴシック" panose="020B0400000000000000" pitchFamily="50" charset="-128"/>
              </a:rPr>
              <a:t>0246-27-8690</a:t>
            </a:r>
          </a:p>
          <a:p>
            <a:pPr>
              <a:lnSpc>
                <a:spcPts val="1700"/>
              </a:lnSpc>
            </a:pPr>
            <a:r>
              <a:rPr lang="ja-JP" altLang="en-US" sz="1200" dirty="0" smtClean="0">
                <a:latin typeface="BIZ UDPゴシック" panose="020B0400000000000000" pitchFamily="50" charset="-128"/>
                <a:ea typeface="BIZ UDPゴシック" panose="020B0400000000000000" pitchFamily="50" charset="-128"/>
              </a:rPr>
              <a:t>　　四倉・久之浜大久地区保健福祉センター福祉係　電話</a:t>
            </a:r>
            <a:r>
              <a:rPr lang="en-US" altLang="ja-JP" sz="1200" dirty="0" smtClean="0">
                <a:latin typeface="BIZ UDPゴシック" panose="020B0400000000000000" pitchFamily="50" charset="-128"/>
                <a:ea typeface="BIZ UDPゴシック" panose="020B0400000000000000" pitchFamily="50" charset="-128"/>
              </a:rPr>
              <a:t>0246-32-2114</a:t>
            </a:r>
          </a:p>
          <a:p>
            <a:pPr>
              <a:lnSpc>
                <a:spcPts val="17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小川・川前地区保健福祉センター福祉係　電話</a:t>
            </a:r>
            <a:r>
              <a:rPr lang="en-US" altLang="ja-JP" sz="1200" dirty="0" smtClean="0">
                <a:latin typeface="BIZ UDPゴシック" panose="020B0400000000000000" pitchFamily="50" charset="-128"/>
                <a:ea typeface="BIZ UDPゴシック" panose="020B0400000000000000" pitchFamily="50" charset="-128"/>
              </a:rPr>
              <a:t>0246-84-9428</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6</a:t>
            </a:r>
            <a:r>
              <a:rPr lang="ja-JP" altLang="en-US" sz="1200" dirty="0" smtClean="0">
                <a:latin typeface="BIZ UDPゴシック" panose="020B0400000000000000" pitchFamily="50" charset="-128"/>
                <a:ea typeface="BIZ UDPゴシック" panose="020B0400000000000000" pitchFamily="50" charset="-128"/>
              </a:rPr>
              <a:t>月</a:t>
            </a:r>
            <a:r>
              <a:rPr lang="en-US" altLang="ja-JP" sz="1200" dirty="0" smtClean="0">
                <a:latin typeface="BIZ UDPゴシック" panose="020B0400000000000000" pitchFamily="50" charset="-128"/>
                <a:ea typeface="BIZ UDPゴシック" panose="020B0400000000000000" pitchFamily="50" charset="-128"/>
              </a:rPr>
              <a:t>22</a:t>
            </a:r>
            <a:r>
              <a:rPr lang="ja-JP" altLang="en-US" sz="1200" dirty="0" smtClean="0">
                <a:latin typeface="BIZ UDPゴシック" panose="020B0400000000000000" pitchFamily="50" charset="-128"/>
                <a:ea typeface="BIZ UDPゴシック" panose="020B0400000000000000" pitchFamily="50" charset="-128"/>
              </a:rPr>
              <a:t>日以降</a:t>
            </a:r>
            <a:r>
              <a:rPr lang="en-US" altLang="ja-JP" sz="1200" dirty="0" smtClean="0">
                <a:latin typeface="BIZ UDPゴシック" panose="020B0400000000000000" pitchFamily="50" charset="-128"/>
                <a:ea typeface="BIZ UDPゴシック" panose="020B0400000000000000" pitchFamily="50" charset="-128"/>
              </a:rPr>
              <a:t>83-1329</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smtClean="0">
              <a:latin typeface="BIZ UDPゴシック" panose="020B0400000000000000" pitchFamily="50" charset="-128"/>
              <a:ea typeface="BIZ UDPゴシック" panose="020B0400000000000000" pitchFamily="50" charset="-128"/>
            </a:endParaRPr>
          </a:p>
          <a:p>
            <a:pPr>
              <a:lnSpc>
                <a:spcPts val="1700"/>
              </a:lnSpc>
            </a:pPr>
            <a:r>
              <a:rPr lang="ja-JP" altLang="en-US" sz="1200" dirty="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　地区保健福祉センターのない地区にお住まいの方は各支所で申請できます。</a:t>
            </a:r>
            <a:endParaRPr lang="en-US" altLang="ja-JP" sz="1200" dirty="0" smtClean="0">
              <a:latin typeface="BIZ UDPゴシック" panose="020B0400000000000000" pitchFamily="50" charset="-128"/>
              <a:ea typeface="BIZ UDPゴシック" panose="020B0400000000000000" pitchFamily="50" charset="-128"/>
            </a:endParaRPr>
          </a:p>
          <a:p>
            <a:pPr>
              <a:lnSpc>
                <a:spcPts val="1700"/>
              </a:lnSpc>
            </a:pPr>
            <a:r>
              <a:rPr lang="ja-JP" altLang="en-US" sz="1200" dirty="0" smtClean="0">
                <a:latin typeface="BIZ UDPゴシック" panose="020B0400000000000000" pitchFamily="50" charset="-128"/>
                <a:ea typeface="BIZ UDPゴシック" panose="020B0400000000000000" pitchFamily="50" charset="-128"/>
              </a:rPr>
              <a:t>●制度の問い合わせ先</a:t>
            </a:r>
            <a:endParaRPr lang="en-US" altLang="ja-JP" sz="1200" dirty="0" smtClean="0">
              <a:latin typeface="BIZ UDPゴシック" panose="020B0400000000000000" pitchFamily="50" charset="-128"/>
              <a:ea typeface="BIZ UDPゴシック" panose="020B0400000000000000" pitchFamily="50" charset="-128"/>
            </a:endParaRPr>
          </a:p>
          <a:p>
            <a:pPr>
              <a:lnSpc>
                <a:spcPts val="1700"/>
              </a:lnSpc>
            </a:pP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いわき市 保健福祉課 地域福祉推進係　電話 </a:t>
            </a:r>
            <a:r>
              <a:rPr lang="en-US" altLang="ja-JP" sz="1200" dirty="0" smtClean="0">
                <a:latin typeface="BIZ UDPゴシック" panose="020B0400000000000000" pitchFamily="50" charset="-128"/>
                <a:ea typeface="BIZ UDPゴシック" panose="020B0400000000000000" pitchFamily="50" charset="-128"/>
              </a:rPr>
              <a:t>0246-22-7450</a:t>
            </a:r>
          </a:p>
        </p:txBody>
      </p:sp>
    </p:spTree>
    <p:extLst>
      <p:ext uri="{BB962C8B-B14F-4D97-AF65-F5344CB8AC3E}">
        <p14:creationId xmlns:p14="http://schemas.microsoft.com/office/powerpoint/2010/main" val="2651615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733</Words>
  <Application>Microsoft Office PowerPoint</Application>
  <PresentationFormat>A4 210 x 297 mm</PresentationFormat>
  <Paragraphs>64</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HGPｺﾞｼｯｸE</vt:lpstr>
      <vt:lpstr>HGP明朝B</vt:lpstr>
      <vt:lpstr>HGP明朝E</vt:lpstr>
      <vt:lpstr>HGSｺﾞｼｯｸM</vt:lpstr>
      <vt:lpstr>ＭＳ Ｐゴシック</vt:lpstr>
      <vt:lpstr>Arial</vt:lpstr>
      <vt:lpstr>Calibri</vt:lpstr>
      <vt:lpstr>Office ​​テーマ</vt:lpstr>
      <vt:lpstr>「避難行動要支援者避難支援制度」 ご存じですか？</vt:lpstr>
      <vt:lpstr>PowerPoint プレゼンテーション</vt:lpstr>
    </vt:vector>
  </TitlesOfParts>
  <Company>いわき市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避難行動要支援者制度</dc:title>
  <dc:creator>冨樫　英和</dc:creator>
  <cp:lastModifiedBy>篠山　陽一</cp:lastModifiedBy>
  <cp:revision>97</cp:revision>
  <cp:lastPrinted>2020-05-14T02:37:42Z</cp:lastPrinted>
  <dcterms:created xsi:type="dcterms:W3CDTF">2014-10-21T13:42:02Z</dcterms:created>
  <dcterms:modified xsi:type="dcterms:W3CDTF">2020-05-25T00:40:30Z</dcterms:modified>
</cp:coreProperties>
</file>